
<file path=[Content_Types].xml><?xml version="1.0" encoding="utf-8"?>
<Types xmlns="http://schemas.openxmlformats.org/package/2006/content-types">
  <Default Extension="png" ContentType="image/png"/>
  <Default Extension="bin" ContentType="application/vnd.openxmlformats-officedocument.oleObject"/>
  <Default Extension="pdf" ContentType="application/pdf"/>
  <Default Extension="jpeg" ContentType="image/jpeg"/>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Masters/slideMaster18.xml" ContentType="application/vnd.openxmlformats-officedocument.presentationml.slideMaster+xml"/>
  <Override PartName="/ppt/slideMasters/slideMaster19.xml" ContentType="application/vnd.openxmlformats-officedocument.presentationml.slideMaster+xml"/>
  <Override PartName="/ppt/slideMasters/slideMaster20.xml" ContentType="application/vnd.openxmlformats-officedocument.presentationml.slideMaster+xml"/>
  <Override PartName="/ppt/slideMasters/slideMaster2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theme/theme4.xml" ContentType="application/vnd.openxmlformats-officedocument.theme+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theme/theme5.xml" ContentType="application/vnd.openxmlformats-officedocument.theme+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theme/theme6.xml" ContentType="application/vnd.openxmlformats-officedocument.theme+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theme/theme7.xml" ContentType="application/vnd.openxmlformats-officedocument.theme+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8.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theme/theme9.xml" ContentType="application/vnd.openxmlformats-officedocument.theme+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theme/theme10.xml" ContentType="application/vnd.openxmlformats-officedocument.theme+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theme/theme11.xml" ContentType="application/vnd.openxmlformats-officedocument.theme+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theme/theme12.xml" ContentType="application/vnd.openxmlformats-officedocument.theme+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theme/theme13.xml" ContentType="application/vnd.openxmlformats-officedocument.theme+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theme/theme14.xml" ContentType="application/vnd.openxmlformats-officedocument.theme+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theme/theme15.xml" ContentType="application/vnd.openxmlformats-officedocument.theme+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theme/theme16.xml" ContentType="application/vnd.openxmlformats-officedocument.theme+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theme/theme17.xml" ContentType="application/vnd.openxmlformats-officedocument.theme+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theme/theme18.xml" ContentType="application/vnd.openxmlformats-officedocument.theme+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theme/theme19.xml" ContentType="application/vnd.openxmlformats-officedocument.theme+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theme/theme20.xml" ContentType="application/vnd.openxmlformats-officedocument.theme+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theme/theme21.xml" ContentType="application/vnd.openxmlformats-officedocument.theme+xml"/>
  <Override PartName="/ppt/theme/theme2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rts/chart1.xml" ContentType="application/vnd.openxmlformats-officedocument.drawingml.chart+xml"/>
  <Override PartName="/ppt/theme/themeOverride1.xml" ContentType="application/vnd.openxmlformats-officedocument.themeOverride+xml"/>
  <Override PartName="/ppt/charts/chart2.xml" ContentType="application/vnd.openxmlformats-officedocument.drawingml.chart+xml"/>
  <Override PartName="/ppt/theme/themeOverride2.xml" ContentType="application/vnd.openxmlformats-officedocument.themeOverride+xml"/>
  <Override PartName="/ppt/drawings/drawing1.xml" ContentType="application/vnd.openxmlformats-officedocument.drawingml.chartshape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68" r:id="rId1"/>
    <p:sldMasterId id="2147483799" r:id="rId2"/>
    <p:sldMasterId id="2147483812" r:id="rId3"/>
    <p:sldMasterId id="2147483825" r:id="rId4"/>
    <p:sldMasterId id="2147483838" r:id="rId5"/>
    <p:sldMasterId id="2147483851" r:id="rId6"/>
    <p:sldMasterId id="2147483864" r:id="rId7"/>
    <p:sldMasterId id="2147483878" r:id="rId8"/>
    <p:sldMasterId id="2147483892" r:id="rId9"/>
    <p:sldMasterId id="2147483933" r:id="rId10"/>
    <p:sldMasterId id="2147483945" r:id="rId11"/>
    <p:sldMasterId id="2147483956" r:id="rId12"/>
    <p:sldMasterId id="2147483968" r:id="rId13"/>
    <p:sldMasterId id="2147483980" r:id="rId14"/>
    <p:sldMasterId id="2147484002" r:id="rId15"/>
    <p:sldMasterId id="2147484014" r:id="rId16"/>
    <p:sldMasterId id="2147484026" r:id="rId17"/>
    <p:sldMasterId id="2147484038" r:id="rId18"/>
    <p:sldMasterId id="2147484050" r:id="rId19"/>
    <p:sldMasterId id="2147484062" r:id="rId20"/>
    <p:sldMasterId id="2147484077" r:id="rId21"/>
  </p:sldMasterIdLst>
  <p:notesMasterIdLst>
    <p:notesMasterId r:id="rId205"/>
  </p:notesMasterIdLst>
  <p:sldIdLst>
    <p:sldId id="256" r:id="rId22"/>
    <p:sldId id="441" r:id="rId23"/>
    <p:sldId id="536" r:id="rId24"/>
    <p:sldId id="537" r:id="rId25"/>
    <p:sldId id="545" r:id="rId26"/>
    <p:sldId id="546" r:id="rId27"/>
    <p:sldId id="519" r:id="rId28"/>
    <p:sldId id="521" r:id="rId29"/>
    <p:sldId id="547" r:id="rId30"/>
    <p:sldId id="520" r:id="rId31"/>
    <p:sldId id="539" r:id="rId32"/>
    <p:sldId id="544" r:id="rId33"/>
    <p:sldId id="265" r:id="rId34"/>
    <p:sldId id="425" r:id="rId35"/>
    <p:sldId id="402" r:id="rId36"/>
    <p:sldId id="538" r:id="rId37"/>
    <p:sldId id="522" r:id="rId38"/>
    <p:sldId id="404" r:id="rId39"/>
    <p:sldId id="405" r:id="rId40"/>
    <p:sldId id="406" r:id="rId41"/>
    <p:sldId id="407" r:id="rId42"/>
    <p:sldId id="408" r:id="rId43"/>
    <p:sldId id="409" r:id="rId44"/>
    <p:sldId id="410" r:id="rId45"/>
    <p:sldId id="411" r:id="rId46"/>
    <p:sldId id="412" r:id="rId47"/>
    <p:sldId id="413" r:id="rId48"/>
    <p:sldId id="414" r:id="rId49"/>
    <p:sldId id="415" r:id="rId50"/>
    <p:sldId id="416" r:id="rId51"/>
    <p:sldId id="549" r:id="rId52"/>
    <p:sldId id="550" r:id="rId53"/>
    <p:sldId id="551" r:id="rId54"/>
    <p:sldId id="552" r:id="rId55"/>
    <p:sldId id="571" r:id="rId56"/>
    <p:sldId id="572" r:id="rId57"/>
    <p:sldId id="573" r:id="rId58"/>
    <p:sldId id="553" r:id="rId59"/>
    <p:sldId id="554" r:id="rId60"/>
    <p:sldId id="555" r:id="rId61"/>
    <p:sldId id="556" r:id="rId62"/>
    <p:sldId id="557" r:id="rId63"/>
    <p:sldId id="558" r:id="rId64"/>
    <p:sldId id="559" r:id="rId65"/>
    <p:sldId id="560" r:id="rId66"/>
    <p:sldId id="561" r:id="rId67"/>
    <p:sldId id="574" r:id="rId68"/>
    <p:sldId id="562" r:id="rId69"/>
    <p:sldId id="563" r:id="rId70"/>
    <p:sldId id="564" r:id="rId71"/>
    <p:sldId id="565" r:id="rId72"/>
    <p:sldId id="566" r:id="rId73"/>
    <p:sldId id="567" r:id="rId74"/>
    <p:sldId id="568" r:id="rId75"/>
    <p:sldId id="569" r:id="rId76"/>
    <p:sldId id="570" r:id="rId77"/>
    <p:sldId id="417" r:id="rId78"/>
    <p:sldId id="418" r:id="rId79"/>
    <p:sldId id="419" r:id="rId80"/>
    <p:sldId id="575" r:id="rId81"/>
    <p:sldId id="576" r:id="rId82"/>
    <p:sldId id="577" r:id="rId83"/>
    <p:sldId id="584" r:id="rId84"/>
    <p:sldId id="585" r:id="rId85"/>
    <p:sldId id="579" r:id="rId86"/>
    <p:sldId id="586" r:id="rId87"/>
    <p:sldId id="581" r:id="rId88"/>
    <p:sldId id="582" r:id="rId89"/>
    <p:sldId id="420" r:id="rId90"/>
    <p:sldId id="430" r:id="rId91"/>
    <p:sldId id="429" r:id="rId92"/>
    <p:sldId id="426" r:id="rId93"/>
    <p:sldId id="587" r:id="rId94"/>
    <p:sldId id="588" r:id="rId95"/>
    <p:sldId id="590" r:id="rId96"/>
    <p:sldId id="589" r:id="rId97"/>
    <p:sldId id="423" r:id="rId98"/>
    <p:sldId id="424" r:id="rId99"/>
    <p:sldId id="428" r:id="rId100"/>
    <p:sldId id="427" r:id="rId101"/>
    <p:sldId id="383" r:id="rId102"/>
    <p:sldId id="384" r:id="rId103"/>
    <p:sldId id="394" r:id="rId104"/>
    <p:sldId id="400" r:id="rId105"/>
    <p:sldId id="433" r:id="rId106"/>
    <p:sldId id="432" r:id="rId107"/>
    <p:sldId id="390" r:id="rId108"/>
    <p:sldId id="435" r:id="rId109"/>
    <p:sldId id="436" r:id="rId110"/>
    <p:sldId id="437" r:id="rId111"/>
    <p:sldId id="395" r:id="rId112"/>
    <p:sldId id="438" r:id="rId113"/>
    <p:sldId id="442" r:id="rId114"/>
    <p:sldId id="443" r:id="rId115"/>
    <p:sldId id="444" r:id="rId116"/>
    <p:sldId id="445" r:id="rId117"/>
    <p:sldId id="446" r:id="rId118"/>
    <p:sldId id="447" r:id="rId119"/>
    <p:sldId id="448" r:id="rId120"/>
    <p:sldId id="449" r:id="rId121"/>
    <p:sldId id="450" r:id="rId122"/>
    <p:sldId id="451" r:id="rId123"/>
    <p:sldId id="452" r:id="rId124"/>
    <p:sldId id="453" r:id="rId125"/>
    <p:sldId id="454" r:id="rId126"/>
    <p:sldId id="455" r:id="rId127"/>
    <p:sldId id="456" r:id="rId128"/>
    <p:sldId id="457" r:id="rId129"/>
    <p:sldId id="458" r:id="rId130"/>
    <p:sldId id="459" r:id="rId131"/>
    <p:sldId id="460" r:id="rId132"/>
    <p:sldId id="461" r:id="rId133"/>
    <p:sldId id="462" r:id="rId134"/>
    <p:sldId id="463" r:id="rId135"/>
    <p:sldId id="464" r:id="rId136"/>
    <p:sldId id="465" r:id="rId137"/>
    <p:sldId id="466" r:id="rId138"/>
    <p:sldId id="467" r:id="rId139"/>
    <p:sldId id="468" r:id="rId140"/>
    <p:sldId id="469" r:id="rId141"/>
    <p:sldId id="470" r:id="rId142"/>
    <p:sldId id="471" r:id="rId143"/>
    <p:sldId id="472" r:id="rId144"/>
    <p:sldId id="473" r:id="rId145"/>
    <p:sldId id="474" r:id="rId146"/>
    <p:sldId id="475" r:id="rId147"/>
    <p:sldId id="476" r:id="rId148"/>
    <p:sldId id="477" r:id="rId149"/>
    <p:sldId id="478" r:id="rId150"/>
    <p:sldId id="479" r:id="rId151"/>
    <p:sldId id="480" r:id="rId152"/>
    <p:sldId id="481" r:id="rId153"/>
    <p:sldId id="482" r:id="rId154"/>
    <p:sldId id="483" r:id="rId155"/>
    <p:sldId id="484" r:id="rId156"/>
    <p:sldId id="485" r:id="rId157"/>
    <p:sldId id="486" r:id="rId158"/>
    <p:sldId id="487" r:id="rId159"/>
    <p:sldId id="488" r:id="rId160"/>
    <p:sldId id="489" r:id="rId161"/>
    <p:sldId id="490" r:id="rId162"/>
    <p:sldId id="491" r:id="rId163"/>
    <p:sldId id="492" r:id="rId164"/>
    <p:sldId id="493" r:id="rId165"/>
    <p:sldId id="494" r:id="rId166"/>
    <p:sldId id="495" r:id="rId167"/>
    <p:sldId id="496" r:id="rId168"/>
    <p:sldId id="497" r:id="rId169"/>
    <p:sldId id="498" r:id="rId170"/>
    <p:sldId id="499" r:id="rId171"/>
    <p:sldId id="500" r:id="rId172"/>
    <p:sldId id="501" r:id="rId173"/>
    <p:sldId id="502" r:id="rId174"/>
    <p:sldId id="503" r:id="rId175"/>
    <p:sldId id="504" r:id="rId176"/>
    <p:sldId id="505" r:id="rId177"/>
    <p:sldId id="506" r:id="rId178"/>
    <p:sldId id="507" r:id="rId179"/>
    <p:sldId id="508" r:id="rId180"/>
    <p:sldId id="509" r:id="rId181"/>
    <p:sldId id="510" r:id="rId182"/>
    <p:sldId id="511" r:id="rId183"/>
    <p:sldId id="512" r:id="rId184"/>
    <p:sldId id="513" r:id="rId185"/>
    <p:sldId id="514" r:id="rId186"/>
    <p:sldId id="515" r:id="rId187"/>
    <p:sldId id="516" r:id="rId188"/>
    <p:sldId id="517" r:id="rId189"/>
    <p:sldId id="548" r:id="rId190"/>
    <p:sldId id="396" r:id="rId191"/>
    <p:sldId id="535" r:id="rId192"/>
    <p:sldId id="523" r:id="rId193"/>
    <p:sldId id="524" r:id="rId194"/>
    <p:sldId id="525" r:id="rId195"/>
    <p:sldId id="526" r:id="rId196"/>
    <p:sldId id="527" r:id="rId197"/>
    <p:sldId id="528" r:id="rId198"/>
    <p:sldId id="529" r:id="rId199"/>
    <p:sldId id="530" r:id="rId200"/>
    <p:sldId id="531" r:id="rId201"/>
    <p:sldId id="532" r:id="rId202"/>
    <p:sldId id="533" r:id="rId203"/>
    <p:sldId id="534" r:id="rId204"/>
  </p:sldIdLst>
  <p:sldSz cx="9144000" cy="6858000" type="screen4x3"/>
  <p:notesSz cx="6858000" cy="9144000"/>
  <p:defaultTex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CD5C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930" autoAdjust="0"/>
    <p:restoredTop sz="94590" autoAdjust="0"/>
  </p:normalViewPr>
  <p:slideViewPr>
    <p:cSldViewPr>
      <p:cViewPr varScale="1">
        <p:scale>
          <a:sx n="77" d="100"/>
          <a:sy n="77" d="100"/>
        </p:scale>
        <p:origin x="-90" y="-642"/>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16974"/>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96.xml"/><Relationship Id="rId21" Type="http://schemas.openxmlformats.org/officeDocument/2006/relationships/slideMaster" Target="slideMasters/slideMaster21.xml"/><Relationship Id="rId42" Type="http://schemas.openxmlformats.org/officeDocument/2006/relationships/slide" Target="slides/slide21.xml"/><Relationship Id="rId63" Type="http://schemas.openxmlformats.org/officeDocument/2006/relationships/slide" Target="slides/slide42.xml"/><Relationship Id="rId84" Type="http://schemas.openxmlformats.org/officeDocument/2006/relationships/slide" Target="slides/slide63.xml"/><Relationship Id="rId138" Type="http://schemas.openxmlformats.org/officeDocument/2006/relationships/slide" Target="slides/slide117.xml"/><Relationship Id="rId159" Type="http://schemas.openxmlformats.org/officeDocument/2006/relationships/slide" Target="slides/slide138.xml"/><Relationship Id="rId170" Type="http://schemas.openxmlformats.org/officeDocument/2006/relationships/slide" Target="slides/slide149.xml"/><Relationship Id="rId191" Type="http://schemas.openxmlformats.org/officeDocument/2006/relationships/slide" Target="slides/slide170.xml"/><Relationship Id="rId205" Type="http://schemas.openxmlformats.org/officeDocument/2006/relationships/notesMaster" Target="notesMasters/notesMaster1.xml"/><Relationship Id="rId107" Type="http://schemas.openxmlformats.org/officeDocument/2006/relationships/slide" Target="slides/slide86.xml"/><Relationship Id="rId11" Type="http://schemas.openxmlformats.org/officeDocument/2006/relationships/slideMaster" Target="slideMasters/slideMaster11.xml"/><Relationship Id="rId32" Type="http://schemas.openxmlformats.org/officeDocument/2006/relationships/slide" Target="slides/slide11.xml"/><Relationship Id="rId53" Type="http://schemas.openxmlformats.org/officeDocument/2006/relationships/slide" Target="slides/slide32.xml"/><Relationship Id="rId74" Type="http://schemas.openxmlformats.org/officeDocument/2006/relationships/slide" Target="slides/slide53.xml"/><Relationship Id="rId128" Type="http://schemas.openxmlformats.org/officeDocument/2006/relationships/slide" Target="slides/slide107.xml"/><Relationship Id="rId149" Type="http://schemas.openxmlformats.org/officeDocument/2006/relationships/slide" Target="slides/slide128.xml"/><Relationship Id="rId5" Type="http://schemas.openxmlformats.org/officeDocument/2006/relationships/slideMaster" Target="slideMasters/slideMaster5.xml"/><Relationship Id="rId95" Type="http://schemas.openxmlformats.org/officeDocument/2006/relationships/slide" Target="slides/slide74.xml"/><Relationship Id="rId160" Type="http://schemas.openxmlformats.org/officeDocument/2006/relationships/slide" Target="slides/slide139.xml"/><Relationship Id="rId181" Type="http://schemas.openxmlformats.org/officeDocument/2006/relationships/slide" Target="slides/slide160.xml"/><Relationship Id="rId22" Type="http://schemas.openxmlformats.org/officeDocument/2006/relationships/slide" Target="slides/slide1.xml"/><Relationship Id="rId43" Type="http://schemas.openxmlformats.org/officeDocument/2006/relationships/slide" Target="slides/slide22.xml"/><Relationship Id="rId64" Type="http://schemas.openxmlformats.org/officeDocument/2006/relationships/slide" Target="slides/slide43.xml"/><Relationship Id="rId118" Type="http://schemas.openxmlformats.org/officeDocument/2006/relationships/slide" Target="slides/slide97.xml"/><Relationship Id="rId139" Type="http://schemas.openxmlformats.org/officeDocument/2006/relationships/slide" Target="slides/slide118.xml"/><Relationship Id="rId85" Type="http://schemas.openxmlformats.org/officeDocument/2006/relationships/slide" Target="slides/slide64.xml"/><Relationship Id="rId150" Type="http://schemas.openxmlformats.org/officeDocument/2006/relationships/slide" Target="slides/slide129.xml"/><Relationship Id="rId171" Type="http://schemas.openxmlformats.org/officeDocument/2006/relationships/slide" Target="slides/slide150.xml"/><Relationship Id="rId192" Type="http://schemas.openxmlformats.org/officeDocument/2006/relationships/slide" Target="slides/slide171.xml"/><Relationship Id="rId206" Type="http://schemas.openxmlformats.org/officeDocument/2006/relationships/presProps" Target="presProps.xml"/><Relationship Id="rId12" Type="http://schemas.openxmlformats.org/officeDocument/2006/relationships/slideMaster" Target="slideMasters/slideMaster12.xml"/><Relationship Id="rId33" Type="http://schemas.openxmlformats.org/officeDocument/2006/relationships/slide" Target="slides/slide12.xml"/><Relationship Id="rId108" Type="http://schemas.openxmlformats.org/officeDocument/2006/relationships/slide" Target="slides/slide87.xml"/><Relationship Id="rId129" Type="http://schemas.openxmlformats.org/officeDocument/2006/relationships/slide" Target="slides/slide108.xml"/><Relationship Id="rId54" Type="http://schemas.openxmlformats.org/officeDocument/2006/relationships/slide" Target="slides/slide33.xml"/><Relationship Id="rId75" Type="http://schemas.openxmlformats.org/officeDocument/2006/relationships/slide" Target="slides/slide54.xml"/><Relationship Id="rId96" Type="http://schemas.openxmlformats.org/officeDocument/2006/relationships/slide" Target="slides/slide75.xml"/><Relationship Id="rId140" Type="http://schemas.openxmlformats.org/officeDocument/2006/relationships/slide" Target="slides/slide119.xml"/><Relationship Id="rId161" Type="http://schemas.openxmlformats.org/officeDocument/2006/relationships/slide" Target="slides/slide140.xml"/><Relationship Id="rId182" Type="http://schemas.openxmlformats.org/officeDocument/2006/relationships/slide" Target="slides/slide161.xml"/><Relationship Id="rId6" Type="http://schemas.openxmlformats.org/officeDocument/2006/relationships/slideMaster" Target="slideMasters/slideMaster6.xml"/><Relationship Id="rId23" Type="http://schemas.openxmlformats.org/officeDocument/2006/relationships/slide" Target="slides/slide2.xml"/><Relationship Id="rId119" Type="http://schemas.openxmlformats.org/officeDocument/2006/relationships/slide" Target="slides/slide98.xml"/><Relationship Id="rId44" Type="http://schemas.openxmlformats.org/officeDocument/2006/relationships/slide" Target="slides/slide23.xml"/><Relationship Id="rId65" Type="http://schemas.openxmlformats.org/officeDocument/2006/relationships/slide" Target="slides/slide44.xml"/><Relationship Id="rId86" Type="http://schemas.openxmlformats.org/officeDocument/2006/relationships/slide" Target="slides/slide65.xml"/><Relationship Id="rId130" Type="http://schemas.openxmlformats.org/officeDocument/2006/relationships/slide" Target="slides/slide109.xml"/><Relationship Id="rId151" Type="http://schemas.openxmlformats.org/officeDocument/2006/relationships/slide" Target="slides/slide130.xml"/><Relationship Id="rId172" Type="http://schemas.openxmlformats.org/officeDocument/2006/relationships/slide" Target="slides/slide151.xml"/><Relationship Id="rId193" Type="http://schemas.openxmlformats.org/officeDocument/2006/relationships/slide" Target="slides/slide172.xml"/><Relationship Id="rId207" Type="http://schemas.openxmlformats.org/officeDocument/2006/relationships/viewProps" Target="viewProps.xml"/><Relationship Id="rId13" Type="http://schemas.openxmlformats.org/officeDocument/2006/relationships/slideMaster" Target="slideMasters/slideMaster13.xml"/><Relationship Id="rId109" Type="http://schemas.openxmlformats.org/officeDocument/2006/relationships/slide" Target="slides/slide88.xml"/><Relationship Id="rId34" Type="http://schemas.openxmlformats.org/officeDocument/2006/relationships/slide" Target="slides/slide13.xml"/><Relationship Id="rId55" Type="http://schemas.openxmlformats.org/officeDocument/2006/relationships/slide" Target="slides/slide34.xml"/><Relationship Id="rId76" Type="http://schemas.openxmlformats.org/officeDocument/2006/relationships/slide" Target="slides/slide55.xml"/><Relationship Id="rId97" Type="http://schemas.openxmlformats.org/officeDocument/2006/relationships/slide" Target="slides/slide76.xml"/><Relationship Id="rId120" Type="http://schemas.openxmlformats.org/officeDocument/2006/relationships/slide" Target="slides/slide99.xml"/><Relationship Id="rId141" Type="http://schemas.openxmlformats.org/officeDocument/2006/relationships/slide" Target="slides/slide120.xml"/><Relationship Id="rId7" Type="http://schemas.openxmlformats.org/officeDocument/2006/relationships/slideMaster" Target="slideMasters/slideMaster7.xml"/><Relationship Id="rId162" Type="http://schemas.openxmlformats.org/officeDocument/2006/relationships/slide" Target="slides/slide141.xml"/><Relationship Id="rId183" Type="http://schemas.openxmlformats.org/officeDocument/2006/relationships/slide" Target="slides/slide162.xml"/><Relationship Id="rId24" Type="http://schemas.openxmlformats.org/officeDocument/2006/relationships/slide" Target="slides/slide3.xml"/><Relationship Id="rId45" Type="http://schemas.openxmlformats.org/officeDocument/2006/relationships/slide" Target="slides/slide24.xml"/><Relationship Id="rId66" Type="http://schemas.openxmlformats.org/officeDocument/2006/relationships/slide" Target="slides/slide45.xml"/><Relationship Id="rId87" Type="http://schemas.openxmlformats.org/officeDocument/2006/relationships/slide" Target="slides/slide66.xml"/><Relationship Id="rId110" Type="http://schemas.openxmlformats.org/officeDocument/2006/relationships/slide" Target="slides/slide89.xml"/><Relationship Id="rId131" Type="http://schemas.openxmlformats.org/officeDocument/2006/relationships/slide" Target="slides/slide110.xml"/><Relationship Id="rId61" Type="http://schemas.openxmlformats.org/officeDocument/2006/relationships/slide" Target="slides/slide40.xml"/><Relationship Id="rId82" Type="http://schemas.openxmlformats.org/officeDocument/2006/relationships/slide" Target="slides/slide61.xml"/><Relationship Id="rId152" Type="http://schemas.openxmlformats.org/officeDocument/2006/relationships/slide" Target="slides/slide131.xml"/><Relationship Id="rId173" Type="http://schemas.openxmlformats.org/officeDocument/2006/relationships/slide" Target="slides/slide152.xml"/><Relationship Id="rId194" Type="http://schemas.openxmlformats.org/officeDocument/2006/relationships/slide" Target="slides/slide173.xml"/><Relationship Id="rId199" Type="http://schemas.openxmlformats.org/officeDocument/2006/relationships/slide" Target="slides/slide178.xml"/><Relationship Id="rId203" Type="http://schemas.openxmlformats.org/officeDocument/2006/relationships/slide" Target="slides/slide182.xml"/><Relationship Id="rId208" Type="http://schemas.openxmlformats.org/officeDocument/2006/relationships/theme" Target="theme/theme1.xml"/><Relationship Id="rId19" Type="http://schemas.openxmlformats.org/officeDocument/2006/relationships/slideMaster" Target="slideMasters/slideMaster19.xml"/><Relationship Id="rId14" Type="http://schemas.openxmlformats.org/officeDocument/2006/relationships/slideMaster" Target="slideMasters/slideMaster14.xml"/><Relationship Id="rId30" Type="http://schemas.openxmlformats.org/officeDocument/2006/relationships/slide" Target="slides/slide9.xml"/><Relationship Id="rId35" Type="http://schemas.openxmlformats.org/officeDocument/2006/relationships/slide" Target="slides/slide14.xml"/><Relationship Id="rId56" Type="http://schemas.openxmlformats.org/officeDocument/2006/relationships/slide" Target="slides/slide35.xml"/><Relationship Id="rId77" Type="http://schemas.openxmlformats.org/officeDocument/2006/relationships/slide" Target="slides/slide56.xml"/><Relationship Id="rId100" Type="http://schemas.openxmlformats.org/officeDocument/2006/relationships/slide" Target="slides/slide79.xml"/><Relationship Id="rId105" Type="http://schemas.openxmlformats.org/officeDocument/2006/relationships/slide" Target="slides/slide84.xml"/><Relationship Id="rId126" Type="http://schemas.openxmlformats.org/officeDocument/2006/relationships/slide" Target="slides/slide105.xml"/><Relationship Id="rId147" Type="http://schemas.openxmlformats.org/officeDocument/2006/relationships/slide" Target="slides/slide126.xml"/><Relationship Id="rId168" Type="http://schemas.openxmlformats.org/officeDocument/2006/relationships/slide" Target="slides/slide147.xml"/><Relationship Id="rId8" Type="http://schemas.openxmlformats.org/officeDocument/2006/relationships/slideMaster" Target="slideMasters/slideMaster8.xml"/><Relationship Id="rId51" Type="http://schemas.openxmlformats.org/officeDocument/2006/relationships/slide" Target="slides/slide30.xml"/><Relationship Id="rId72" Type="http://schemas.openxmlformats.org/officeDocument/2006/relationships/slide" Target="slides/slide51.xml"/><Relationship Id="rId93" Type="http://schemas.openxmlformats.org/officeDocument/2006/relationships/slide" Target="slides/slide72.xml"/><Relationship Id="rId98" Type="http://schemas.openxmlformats.org/officeDocument/2006/relationships/slide" Target="slides/slide77.xml"/><Relationship Id="rId121" Type="http://schemas.openxmlformats.org/officeDocument/2006/relationships/slide" Target="slides/slide100.xml"/><Relationship Id="rId142" Type="http://schemas.openxmlformats.org/officeDocument/2006/relationships/slide" Target="slides/slide121.xml"/><Relationship Id="rId163" Type="http://schemas.openxmlformats.org/officeDocument/2006/relationships/slide" Target="slides/slide142.xml"/><Relationship Id="rId184" Type="http://schemas.openxmlformats.org/officeDocument/2006/relationships/slide" Target="slides/slide163.xml"/><Relationship Id="rId189" Type="http://schemas.openxmlformats.org/officeDocument/2006/relationships/slide" Target="slides/slide168.xml"/><Relationship Id="rId3" Type="http://schemas.openxmlformats.org/officeDocument/2006/relationships/slideMaster" Target="slideMasters/slideMaster3.xml"/><Relationship Id="rId25" Type="http://schemas.openxmlformats.org/officeDocument/2006/relationships/slide" Target="slides/slide4.xml"/><Relationship Id="rId46" Type="http://schemas.openxmlformats.org/officeDocument/2006/relationships/slide" Target="slides/slide25.xml"/><Relationship Id="rId67" Type="http://schemas.openxmlformats.org/officeDocument/2006/relationships/slide" Target="slides/slide46.xml"/><Relationship Id="rId116" Type="http://schemas.openxmlformats.org/officeDocument/2006/relationships/slide" Target="slides/slide95.xml"/><Relationship Id="rId137" Type="http://schemas.openxmlformats.org/officeDocument/2006/relationships/slide" Target="slides/slide116.xml"/><Relationship Id="rId158" Type="http://schemas.openxmlformats.org/officeDocument/2006/relationships/slide" Target="slides/slide137.xml"/><Relationship Id="rId20" Type="http://schemas.openxmlformats.org/officeDocument/2006/relationships/slideMaster" Target="slideMasters/slideMaster20.xml"/><Relationship Id="rId41" Type="http://schemas.openxmlformats.org/officeDocument/2006/relationships/slide" Target="slides/slide20.xml"/><Relationship Id="rId62" Type="http://schemas.openxmlformats.org/officeDocument/2006/relationships/slide" Target="slides/slide41.xml"/><Relationship Id="rId83" Type="http://schemas.openxmlformats.org/officeDocument/2006/relationships/slide" Target="slides/slide62.xml"/><Relationship Id="rId88" Type="http://schemas.openxmlformats.org/officeDocument/2006/relationships/slide" Target="slides/slide67.xml"/><Relationship Id="rId111" Type="http://schemas.openxmlformats.org/officeDocument/2006/relationships/slide" Target="slides/slide90.xml"/><Relationship Id="rId132" Type="http://schemas.openxmlformats.org/officeDocument/2006/relationships/slide" Target="slides/slide111.xml"/><Relationship Id="rId153" Type="http://schemas.openxmlformats.org/officeDocument/2006/relationships/slide" Target="slides/slide132.xml"/><Relationship Id="rId174" Type="http://schemas.openxmlformats.org/officeDocument/2006/relationships/slide" Target="slides/slide153.xml"/><Relationship Id="rId179" Type="http://schemas.openxmlformats.org/officeDocument/2006/relationships/slide" Target="slides/slide158.xml"/><Relationship Id="rId195" Type="http://schemas.openxmlformats.org/officeDocument/2006/relationships/slide" Target="slides/slide174.xml"/><Relationship Id="rId209" Type="http://schemas.openxmlformats.org/officeDocument/2006/relationships/tableStyles" Target="tableStyles.xml"/><Relationship Id="rId190" Type="http://schemas.openxmlformats.org/officeDocument/2006/relationships/slide" Target="slides/slide169.xml"/><Relationship Id="rId204" Type="http://schemas.openxmlformats.org/officeDocument/2006/relationships/slide" Target="slides/slide183.xml"/><Relationship Id="rId15" Type="http://schemas.openxmlformats.org/officeDocument/2006/relationships/slideMaster" Target="slideMasters/slideMaster15.xml"/><Relationship Id="rId36" Type="http://schemas.openxmlformats.org/officeDocument/2006/relationships/slide" Target="slides/slide15.xml"/><Relationship Id="rId57" Type="http://schemas.openxmlformats.org/officeDocument/2006/relationships/slide" Target="slides/slide36.xml"/><Relationship Id="rId106" Type="http://schemas.openxmlformats.org/officeDocument/2006/relationships/slide" Target="slides/slide85.xml"/><Relationship Id="rId127" Type="http://schemas.openxmlformats.org/officeDocument/2006/relationships/slide" Target="slides/slide106.xml"/><Relationship Id="rId10" Type="http://schemas.openxmlformats.org/officeDocument/2006/relationships/slideMaster" Target="slideMasters/slideMaster10.xml"/><Relationship Id="rId31" Type="http://schemas.openxmlformats.org/officeDocument/2006/relationships/slide" Target="slides/slide10.xml"/><Relationship Id="rId52" Type="http://schemas.openxmlformats.org/officeDocument/2006/relationships/slide" Target="slides/slide31.xml"/><Relationship Id="rId73" Type="http://schemas.openxmlformats.org/officeDocument/2006/relationships/slide" Target="slides/slide52.xml"/><Relationship Id="rId78" Type="http://schemas.openxmlformats.org/officeDocument/2006/relationships/slide" Target="slides/slide57.xml"/><Relationship Id="rId94" Type="http://schemas.openxmlformats.org/officeDocument/2006/relationships/slide" Target="slides/slide73.xml"/><Relationship Id="rId99" Type="http://schemas.openxmlformats.org/officeDocument/2006/relationships/slide" Target="slides/slide78.xml"/><Relationship Id="rId101" Type="http://schemas.openxmlformats.org/officeDocument/2006/relationships/slide" Target="slides/slide80.xml"/><Relationship Id="rId122" Type="http://schemas.openxmlformats.org/officeDocument/2006/relationships/slide" Target="slides/slide101.xml"/><Relationship Id="rId143" Type="http://schemas.openxmlformats.org/officeDocument/2006/relationships/slide" Target="slides/slide122.xml"/><Relationship Id="rId148" Type="http://schemas.openxmlformats.org/officeDocument/2006/relationships/slide" Target="slides/slide127.xml"/><Relationship Id="rId164" Type="http://schemas.openxmlformats.org/officeDocument/2006/relationships/slide" Target="slides/slide143.xml"/><Relationship Id="rId169" Type="http://schemas.openxmlformats.org/officeDocument/2006/relationships/slide" Target="slides/slide148.xml"/><Relationship Id="rId185" Type="http://schemas.openxmlformats.org/officeDocument/2006/relationships/slide" Target="slides/slide164.xml"/><Relationship Id="rId4" Type="http://schemas.openxmlformats.org/officeDocument/2006/relationships/slideMaster" Target="slideMasters/slideMaster4.xml"/><Relationship Id="rId9" Type="http://schemas.openxmlformats.org/officeDocument/2006/relationships/slideMaster" Target="slideMasters/slideMaster9.xml"/><Relationship Id="rId180" Type="http://schemas.openxmlformats.org/officeDocument/2006/relationships/slide" Target="slides/slide159.xml"/><Relationship Id="rId26" Type="http://schemas.openxmlformats.org/officeDocument/2006/relationships/slide" Target="slides/slide5.xml"/><Relationship Id="rId47" Type="http://schemas.openxmlformats.org/officeDocument/2006/relationships/slide" Target="slides/slide26.xml"/><Relationship Id="rId68" Type="http://schemas.openxmlformats.org/officeDocument/2006/relationships/slide" Target="slides/slide47.xml"/><Relationship Id="rId89" Type="http://schemas.openxmlformats.org/officeDocument/2006/relationships/slide" Target="slides/slide68.xml"/><Relationship Id="rId112" Type="http://schemas.openxmlformats.org/officeDocument/2006/relationships/slide" Target="slides/slide91.xml"/><Relationship Id="rId133" Type="http://schemas.openxmlformats.org/officeDocument/2006/relationships/slide" Target="slides/slide112.xml"/><Relationship Id="rId154" Type="http://schemas.openxmlformats.org/officeDocument/2006/relationships/slide" Target="slides/slide133.xml"/><Relationship Id="rId175" Type="http://schemas.openxmlformats.org/officeDocument/2006/relationships/slide" Target="slides/slide154.xml"/><Relationship Id="rId196" Type="http://schemas.openxmlformats.org/officeDocument/2006/relationships/slide" Target="slides/slide175.xml"/><Relationship Id="rId200" Type="http://schemas.openxmlformats.org/officeDocument/2006/relationships/slide" Target="slides/slide179.xml"/><Relationship Id="rId16" Type="http://schemas.openxmlformats.org/officeDocument/2006/relationships/slideMaster" Target="slideMasters/slideMaster16.xml"/><Relationship Id="rId37" Type="http://schemas.openxmlformats.org/officeDocument/2006/relationships/slide" Target="slides/slide16.xml"/><Relationship Id="rId58" Type="http://schemas.openxmlformats.org/officeDocument/2006/relationships/slide" Target="slides/slide37.xml"/><Relationship Id="rId79" Type="http://schemas.openxmlformats.org/officeDocument/2006/relationships/slide" Target="slides/slide58.xml"/><Relationship Id="rId102" Type="http://schemas.openxmlformats.org/officeDocument/2006/relationships/slide" Target="slides/slide81.xml"/><Relationship Id="rId123" Type="http://schemas.openxmlformats.org/officeDocument/2006/relationships/slide" Target="slides/slide102.xml"/><Relationship Id="rId144" Type="http://schemas.openxmlformats.org/officeDocument/2006/relationships/slide" Target="slides/slide123.xml"/><Relationship Id="rId90" Type="http://schemas.openxmlformats.org/officeDocument/2006/relationships/slide" Target="slides/slide69.xml"/><Relationship Id="rId165" Type="http://schemas.openxmlformats.org/officeDocument/2006/relationships/slide" Target="slides/slide144.xml"/><Relationship Id="rId186" Type="http://schemas.openxmlformats.org/officeDocument/2006/relationships/slide" Target="slides/slide165.xml"/><Relationship Id="rId27" Type="http://schemas.openxmlformats.org/officeDocument/2006/relationships/slide" Target="slides/slide6.xml"/><Relationship Id="rId48" Type="http://schemas.openxmlformats.org/officeDocument/2006/relationships/slide" Target="slides/slide27.xml"/><Relationship Id="rId69" Type="http://schemas.openxmlformats.org/officeDocument/2006/relationships/slide" Target="slides/slide48.xml"/><Relationship Id="rId113" Type="http://schemas.openxmlformats.org/officeDocument/2006/relationships/slide" Target="slides/slide92.xml"/><Relationship Id="rId134" Type="http://schemas.openxmlformats.org/officeDocument/2006/relationships/slide" Target="slides/slide113.xml"/><Relationship Id="rId80" Type="http://schemas.openxmlformats.org/officeDocument/2006/relationships/slide" Target="slides/slide59.xml"/><Relationship Id="rId155" Type="http://schemas.openxmlformats.org/officeDocument/2006/relationships/slide" Target="slides/slide134.xml"/><Relationship Id="rId176" Type="http://schemas.openxmlformats.org/officeDocument/2006/relationships/slide" Target="slides/slide155.xml"/><Relationship Id="rId197" Type="http://schemas.openxmlformats.org/officeDocument/2006/relationships/slide" Target="slides/slide176.xml"/><Relationship Id="rId201" Type="http://schemas.openxmlformats.org/officeDocument/2006/relationships/slide" Target="slides/slide180.xml"/><Relationship Id="rId17" Type="http://schemas.openxmlformats.org/officeDocument/2006/relationships/slideMaster" Target="slideMasters/slideMaster17.xml"/><Relationship Id="rId38" Type="http://schemas.openxmlformats.org/officeDocument/2006/relationships/slide" Target="slides/slide17.xml"/><Relationship Id="rId59" Type="http://schemas.openxmlformats.org/officeDocument/2006/relationships/slide" Target="slides/slide38.xml"/><Relationship Id="rId103" Type="http://schemas.openxmlformats.org/officeDocument/2006/relationships/slide" Target="slides/slide82.xml"/><Relationship Id="rId124" Type="http://schemas.openxmlformats.org/officeDocument/2006/relationships/slide" Target="slides/slide103.xml"/><Relationship Id="rId70" Type="http://schemas.openxmlformats.org/officeDocument/2006/relationships/slide" Target="slides/slide49.xml"/><Relationship Id="rId91" Type="http://schemas.openxmlformats.org/officeDocument/2006/relationships/slide" Target="slides/slide70.xml"/><Relationship Id="rId145" Type="http://schemas.openxmlformats.org/officeDocument/2006/relationships/slide" Target="slides/slide124.xml"/><Relationship Id="rId166" Type="http://schemas.openxmlformats.org/officeDocument/2006/relationships/slide" Target="slides/slide145.xml"/><Relationship Id="rId187" Type="http://schemas.openxmlformats.org/officeDocument/2006/relationships/slide" Target="slides/slide166.xml"/><Relationship Id="rId1" Type="http://schemas.openxmlformats.org/officeDocument/2006/relationships/slideMaster" Target="slideMasters/slideMaster1.xml"/><Relationship Id="rId28" Type="http://schemas.openxmlformats.org/officeDocument/2006/relationships/slide" Target="slides/slide7.xml"/><Relationship Id="rId49" Type="http://schemas.openxmlformats.org/officeDocument/2006/relationships/slide" Target="slides/slide28.xml"/><Relationship Id="rId114" Type="http://schemas.openxmlformats.org/officeDocument/2006/relationships/slide" Target="slides/slide93.xml"/><Relationship Id="rId60" Type="http://schemas.openxmlformats.org/officeDocument/2006/relationships/slide" Target="slides/slide39.xml"/><Relationship Id="rId81" Type="http://schemas.openxmlformats.org/officeDocument/2006/relationships/slide" Target="slides/slide60.xml"/><Relationship Id="rId135" Type="http://schemas.openxmlformats.org/officeDocument/2006/relationships/slide" Target="slides/slide114.xml"/><Relationship Id="rId156" Type="http://schemas.openxmlformats.org/officeDocument/2006/relationships/slide" Target="slides/slide135.xml"/><Relationship Id="rId177" Type="http://schemas.openxmlformats.org/officeDocument/2006/relationships/slide" Target="slides/slide156.xml"/><Relationship Id="rId198" Type="http://schemas.openxmlformats.org/officeDocument/2006/relationships/slide" Target="slides/slide177.xml"/><Relationship Id="rId202" Type="http://schemas.openxmlformats.org/officeDocument/2006/relationships/slide" Target="slides/slide181.xml"/><Relationship Id="rId18" Type="http://schemas.openxmlformats.org/officeDocument/2006/relationships/slideMaster" Target="slideMasters/slideMaster18.xml"/><Relationship Id="rId39" Type="http://schemas.openxmlformats.org/officeDocument/2006/relationships/slide" Target="slides/slide18.xml"/><Relationship Id="rId50" Type="http://schemas.openxmlformats.org/officeDocument/2006/relationships/slide" Target="slides/slide29.xml"/><Relationship Id="rId104" Type="http://schemas.openxmlformats.org/officeDocument/2006/relationships/slide" Target="slides/slide83.xml"/><Relationship Id="rId125" Type="http://schemas.openxmlformats.org/officeDocument/2006/relationships/slide" Target="slides/slide104.xml"/><Relationship Id="rId146" Type="http://schemas.openxmlformats.org/officeDocument/2006/relationships/slide" Target="slides/slide125.xml"/><Relationship Id="rId167" Type="http://schemas.openxmlformats.org/officeDocument/2006/relationships/slide" Target="slides/slide146.xml"/><Relationship Id="rId188" Type="http://schemas.openxmlformats.org/officeDocument/2006/relationships/slide" Target="slides/slide167.xml"/><Relationship Id="rId71" Type="http://schemas.openxmlformats.org/officeDocument/2006/relationships/slide" Target="slides/slide50.xml"/><Relationship Id="rId92" Type="http://schemas.openxmlformats.org/officeDocument/2006/relationships/slide" Target="slides/slide71.xml"/><Relationship Id="rId2" Type="http://schemas.openxmlformats.org/officeDocument/2006/relationships/slideMaster" Target="slideMasters/slideMaster2.xml"/><Relationship Id="rId29" Type="http://schemas.openxmlformats.org/officeDocument/2006/relationships/slide" Target="slides/slide8.xml"/><Relationship Id="rId40" Type="http://schemas.openxmlformats.org/officeDocument/2006/relationships/slide" Target="slides/slide19.xml"/><Relationship Id="rId115" Type="http://schemas.openxmlformats.org/officeDocument/2006/relationships/slide" Target="slides/slide94.xml"/><Relationship Id="rId136" Type="http://schemas.openxmlformats.org/officeDocument/2006/relationships/slide" Target="slides/slide115.xml"/><Relationship Id="rId157" Type="http://schemas.openxmlformats.org/officeDocument/2006/relationships/slide" Target="slides/slide136.xml"/><Relationship Id="rId178" Type="http://schemas.openxmlformats.org/officeDocument/2006/relationships/slide" Target="slides/slide157.xml"/></Relationships>
</file>

<file path=ppt/charts/_rels/chart1.xml.rels><?xml version="1.0" encoding="UTF-8" standalone="yes"?>
<Relationships xmlns="http://schemas.openxmlformats.org/package/2006/relationships"><Relationship Id="rId2" Type="http://schemas.openxmlformats.org/officeDocument/2006/relationships/oleObject" Target="../embeddings/oleObject8.bin"/><Relationship Id="rId1" Type="http://schemas.openxmlformats.org/officeDocument/2006/relationships/themeOverride" Target="../theme/themeOverride1.xml"/></Relationships>
</file>

<file path=ppt/charts/_rels/chart2.xml.rels><?xml version="1.0" encoding="UTF-8" standalone="yes"?>
<Relationships xmlns="http://schemas.openxmlformats.org/package/2006/relationships"><Relationship Id="rId3" Type="http://schemas.openxmlformats.org/officeDocument/2006/relationships/chartUserShapes" Target="../drawings/drawing1.xml"/><Relationship Id="rId2" Type="http://schemas.openxmlformats.org/officeDocument/2006/relationships/oleObject" Target="../embeddings/oleObject9.bin"/><Relationship Id="rId1" Type="http://schemas.openxmlformats.org/officeDocument/2006/relationships/themeOverride" Target="../theme/themeOverride2.xm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a:lstStyle/>
          <a:p>
            <a:pPr>
              <a:defRPr/>
            </a:pPr>
            <a:r>
              <a:rPr lang="en-US" sz="1200"/>
              <a:t>Error rate vs NDCG1</a:t>
            </a:r>
          </a:p>
        </c:rich>
      </c:tx>
      <c:layout>
        <c:manualLayout>
          <c:xMode val="edge"/>
          <c:yMode val="edge"/>
          <c:x val="0.27432625108915737"/>
          <c:y val="5.4974289849229301E-2"/>
        </c:manualLayout>
      </c:layout>
      <c:overlay val="0"/>
    </c:title>
    <c:autoTitleDeleted val="0"/>
    <c:plotArea>
      <c:layout/>
      <c:scatterChart>
        <c:scatterStyle val="lineMarker"/>
        <c:varyColors val="0"/>
        <c:ser>
          <c:idx val="0"/>
          <c:order val="0"/>
          <c:tx>
            <c:v>Err rate vs NDCG1</c:v>
          </c:tx>
          <c:spPr>
            <a:ln w="28575">
              <a:noFill/>
            </a:ln>
          </c:spPr>
          <c:marker>
            <c:symbol val="circle"/>
            <c:size val="4"/>
          </c:marker>
          <c:xVal>
            <c:numRef>
              <c:f>Sheet1!$M$3:$M$280</c:f>
              <c:numCache>
                <c:formatCode>General</c:formatCode>
                <c:ptCount val="278"/>
                <c:pt idx="0">
                  <c:v>0.33100000000000002</c:v>
                </c:pt>
                <c:pt idx="1">
                  <c:v>0.33200000000000002</c:v>
                </c:pt>
                <c:pt idx="2">
                  <c:v>0.33400000000000002</c:v>
                </c:pt>
                <c:pt idx="3">
                  <c:v>0.33500000000000002</c:v>
                </c:pt>
                <c:pt idx="4">
                  <c:v>0.33800000000000002</c:v>
                </c:pt>
                <c:pt idx="5">
                  <c:v>0.33700000000000002</c:v>
                </c:pt>
                <c:pt idx="6">
                  <c:v>0.34100000000000003</c:v>
                </c:pt>
                <c:pt idx="7">
                  <c:v>0.34200000000000003</c:v>
                </c:pt>
                <c:pt idx="8">
                  <c:v>0.34399999999999997</c:v>
                </c:pt>
                <c:pt idx="9">
                  <c:v>0.34399999999999997</c:v>
                </c:pt>
                <c:pt idx="10">
                  <c:v>0.34499999999999997</c:v>
                </c:pt>
                <c:pt idx="11">
                  <c:v>0.34899999999999998</c:v>
                </c:pt>
                <c:pt idx="12">
                  <c:v>0.34699999999999998</c:v>
                </c:pt>
                <c:pt idx="13">
                  <c:v>0.34799999999999998</c:v>
                </c:pt>
                <c:pt idx="14">
                  <c:v>0.35</c:v>
                </c:pt>
                <c:pt idx="15">
                  <c:v>0.35199999999999998</c:v>
                </c:pt>
                <c:pt idx="16">
                  <c:v>0.35199999999999998</c:v>
                </c:pt>
                <c:pt idx="17">
                  <c:v>0.35199999999999998</c:v>
                </c:pt>
                <c:pt idx="18">
                  <c:v>0.35099999999999998</c:v>
                </c:pt>
                <c:pt idx="19">
                  <c:v>0.35199999999999998</c:v>
                </c:pt>
                <c:pt idx="20">
                  <c:v>0.35099999999999998</c:v>
                </c:pt>
                <c:pt idx="21">
                  <c:v>0.35199999999999998</c:v>
                </c:pt>
                <c:pt idx="22">
                  <c:v>0.35199999999999998</c:v>
                </c:pt>
                <c:pt idx="23">
                  <c:v>0.35299999999999998</c:v>
                </c:pt>
                <c:pt idx="24">
                  <c:v>0.35099999999999998</c:v>
                </c:pt>
                <c:pt idx="25">
                  <c:v>0.35</c:v>
                </c:pt>
                <c:pt idx="26">
                  <c:v>0.35</c:v>
                </c:pt>
                <c:pt idx="27">
                  <c:v>0.34799999999999998</c:v>
                </c:pt>
                <c:pt idx="28">
                  <c:v>0.35199999999999998</c:v>
                </c:pt>
                <c:pt idx="29">
                  <c:v>0.34899999999999998</c:v>
                </c:pt>
                <c:pt idx="30">
                  <c:v>0.35</c:v>
                </c:pt>
                <c:pt idx="31">
                  <c:v>0.35</c:v>
                </c:pt>
                <c:pt idx="32">
                  <c:v>0.35099999999999998</c:v>
                </c:pt>
                <c:pt idx="33">
                  <c:v>0.35099999999999998</c:v>
                </c:pt>
                <c:pt idx="34">
                  <c:v>0.35299999999999998</c:v>
                </c:pt>
                <c:pt idx="35">
                  <c:v>0.35099999999999998</c:v>
                </c:pt>
                <c:pt idx="36">
                  <c:v>0.35299999999999998</c:v>
                </c:pt>
                <c:pt idx="37">
                  <c:v>0.35199999999999998</c:v>
                </c:pt>
                <c:pt idx="38">
                  <c:v>0.35299999999999998</c:v>
                </c:pt>
                <c:pt idx="39">
                  <c:v>0.35199999999999998</c:v>
                </c:pt>
                <c:pt idx="40">
                  <c:v>0.35299999999999998</c:v>
                </c:pt>
                <c:pt idx="41">
                  <c:v>0.35399999999999998</c:v>
                </c:pt>
                <c:pt idx="42">
                  <c:v>0.35299999999999998</c:v>
                </c:pt>
                <c:pt idx="43">
                  <c:v>0.35199999999999998</c:v>
                </c:pt>
                <c:pt idx="44">
                  <c:v>0.35399999999999998</c:v>
                </c:pt>
                <c:pt idx="45">
                  <c:v>0.35199999999999998</c:v>
                </c:pt>
                <c:pt idx="46">
                  <c:v>0.35299999999999998</c:v>
                </c:pt>
                <c:pt idx="47">
                  <c:v>0.35399999999999998</c:v>
                </c:pt>
                <c:pt idx="48">
                  <c:v>0.35299999999999998</c:v>
                </c:pt>
                <c:pt idx="49">
                  <c:v>0.35</c:v>
                </c:pt>
                <c:pt idx="50">
                  <c:v>0.35299999999999998</c:v>
                </c:pt>
                <c:pt idx="51">
                  <c:v>0.35199999999999998</c:v>
                </c:pt>
                <c:pt idx="52">
                  <c:v>0.35199999999999998</c:v>
                </c:pt>
                <c:pt idx="53">
                  <c:v>0.35199999999999998</c:v>
                </c:pt>
                <c:pt idx="54">
                  <c:v>0.34799999999999998</c:v>
                </c:pt>
                <c:pt idx="55">
                  <c:v>0.35</c:v>
                </c:pt>
                <c:pt idx="56">
                  <c:v>0.35199999999999998</c:v>
                </c:pt>
                <c:pt idx="57">
                  <c:v>0.35199999999999998</c:v>
                </c:pt>
                <c:pt idx="58">
                  <c:v>0.35199999999999998</c:v>
                </c:pt>
                <c:pt idx="59">
                  <c:v>0.35299999999999998</c:v>
                </c:pt>
                <c:pt idx="60">
                  <c:v>0.35299999999999998</c:v>
                </c:pt>
                <c:pt idx="61">
                  <c:v>0.35299999999999998</c:v>
                </c:pt>
                <c:pt idx="62">
                  <c:v>0.35299999999999998</c:v>
                </c:pt>
                <c:pt idx="63">
                  <c:v>0.35199999999999998</c:v>
                </c:pt>
                <c:pt idx="64">
                  <c:v>0.35199999999999998</c:v>
                </c:pt>
                <c:pt idx="65">
                  <c:v>0.35499999999999998</c:v>
                </c:pt>
                <c:pt idx="66">
                  <c:v>0.35399999999999998</c:v>
                </c:pt>
                <c:pt idx="67">
                  <c:v>0.35499999999999998</c:v>
                </c:pt>
                <c:pt idx="68">
                  <c:v>0.35199999999999998</c:v>
                </c:pt>
                <c:pt idx="69">
                  <c:v>0.35199999999999998</c:v>
                </c:pt>
                <c:pt idx="70">
                  <c:v>0.35499999999999998</c:v>
                </c:pt>
                <c:pt idx="71">
                  <c:v>0.35499999999999998</c:v>
                </c:pt>
                <c:pt idx="72">
                  <c:v>0.35399999999999998</c:v>
                </c:pt>
                <c:pt idx="73">
                  <c:v>0.35399999999999998</c:v>
                </c:pt>
                <c:pt idx="74">
                  <c:v>0.35299999999999998</c:v>
                </c:pt>
                <c:pt idx="75">
                  <c:v>0.35399999999999998</c:v>
                </c:pt>
                <c:pt idx="76">
                  <c:v>0.35299999999999998</c:v>
                </c:pt>
                <c:pt idx="77">
                  <c:v>0.35399999999999998</c:v>
                </c:pt>
                <c:pt idx="78">
                  <c:v>0.35299999999999998</c:v>
                </c:pt>
                <c:pt idx="79">
                  <c:v>0.35199999999999998</c:v>
                </c:pt>
                <c:pt idx="80">
                  <c:v>0.35299999999999998</c:v>
                </c:pt>
                <c:pt idx="81">
                  <c:v>0.35399999999999998</c:v>
                </c:pt>
                <c:pt idx="82">
                  <c:v>0.35199999999999998</c:v>
                </c:pt>
                <c:pt idx="83">
                  <c:v>0.35199999999999998</c:v>
                </c:pt>
                <c:pt idx="84">
                  <c:v>0.35099999999999998</c:v>
                </c:pt>
                <c:pt idx="85">
                  <c:v>0.35199999999999998</c:v>
                </c:pt>
                <c:pt idx="86">
                  <c:v>0.35299999999999998</c:v>
                </c:pt>
                <c:pt idx="87">
                  <c:v>0.35199999999999998</c:v>
                </c:pt>
                <c:pt idx="88">
                  <c:v>0.35199999999999998</c:v>
                </c:pt>
                <c:pt idx="89">
                  <c:v>0.35199999999999998</c:v>
                </c:pt>
                <c:pt idx="90">
                  <c:v>0.35399999999999998</c:v>
                </c:pt>
                <c:pt idx="91">
                  <c:v>0.35399999999999998</c:v>
                </c:pt>
                <c:pt idx="92">
                  <c:v>0.35599999999999998</c:v>
                </c:pt>
                <c:pt idx="93">
                  <c:v>0.35399999999999998</c:v>
                </c:pt>
                <c:pt idx="94">
                  <c:v>0.35499999999999998</c:v>
                </c:pt>
                <c:pt idx="95">
                  <c:v>0.35499999999999998</c:v>
                </c:pt>
                <c:pt idx="96">
                  <c:v>0.35599999999999998</c:v>
                </c:pt>
                <c:pt idx="97">
                  <c:v>0.35799999999999998</c:v>
                </c:pt>
                <c:pt idx="98">
                  <c:v>0.35899999999999999</c:v>
                </c:pt>
                <c:pt idx="99">
                  <c:v>0.35699999999999998</c:v>
                </c:pt>
                <c:pt idx="100">
                  <c:v>0.35699999999999998</c:v>
                </c:pt>
                <c:pt idx="101">
                  <c:v>0.35499999999999998</c:v>
                </c:pt>
                <c:pt idx="102">
                  <c:v>0.35299999999999998</c:v>
                </c:pt>
                <c:pt idx="103">
                  <c:v>0.35299999999999998</c:v>
                </c:pt>
                <c:pt idx="104">
                  <c:v>0.35099999999999998</c:v>
                </c:pt>
                <c:pt idx="105">
                  <c:v>0.35299999999999998</c:v>
                </c:pt>
                <c:pt idx="106">
                  <c:v>0.35199999999999998</c:v>
                </c:pt>
                <c:pt idx="107">
                  <c:v>0.35499999999999998</c:v>
                </c:pt>
                <c:pt idx="108">
                  <c:v>0.35599999999999998</c:v>
                </c:pt>
                <c:pt idx="109">
                  <c:v>0.35099999999999998</c:v>
                </c:pt>
                <c:pt idx="110">
                  <c:v>0.35299999999999998</c:v>
                </c:pt>
                <c:pt idx="111">
                  <c:v>0.35199999999999998</c:v>
                </c:pt>
                <c:pt idx="112">
                  <c:v>0.35299999999999998</c:v>
                </c:pt>
                <c:pt idx="113">
                  <c:v>0.35199999999999998</c:v>
                </c:pt>
                <c:pt idx="114">
                  <c:v>0.35199999999999998</c:v>
                </c:pt>
                <c:pt idx="115">
                  <c:v>0.35399999999999998</c:v>
                </c:pt>
                <c:pt idx="116">
                  <c:v>0.35299999999999998</c:v>
                </c:pt>
                <c:pt idx="117">
                  <c:v>0.35199999999999998</c:v>
                </c:pt>
                <c:pt idx="118">
                  <c:v>0.35099999999999998</c:v>
                </c:pt>
                <c:pt idx="119">
                  <c:v>0.35499999999999998</c:v>
                </c:pt>
                <c:pt idx="120">
                  <c:v>0.35499999999999998</c:v>
                </c:pt>
                <c:pt idx="121">
                  <c:v>0.35299999999999998</c:v>
                </c:pt>
                <c:pt idx="122">
                  <c:v>0.35499999999999998</c:v>
                </c:pt>
                <c:pt idx="123">
                  <c:v>0.35</c:v>
                </c:pt>
                <c:pt idx="124">
                  <c:v>0.35</c:v>
                </c:pt>
                <c:pt idx="125">
                  <c:v>0.35299999999999998</c:v>
                </c:pt>
                <c:pt idx="126">
                  <c:v>0.35399999999999998</c:v>
                </c:pt>
                <c:pt idx="127">
                  <c:v>0.35299999999999998</c:v>
                </c:pt>
                <c:pt idx="128">
                  <c:v>0.35399999999999998</c:v>
                </c:pt>
                <c:pt idx="129">
                  <c:v>0.35499999999999998</c:v>
                </c:pt>
                <c:pt idx="130">
                  <c:v>0.35499999999999998</c:v>
                </c:pt>
                <c:pt idx="131">
                  <c:v>0.35399999999999998</c:v>
                </c:pt>
                <c:pt idx="132">
                  <c:v>0.35499999999999998</c:v>
                </c:pt>
                <c:pt idx="133">
                  <c:v>0.35399999999999998</c:v>
                </c:pt>
                <c:pt idx="134">
                  <c:v>0.35399999999999998</c:v>
                </c:pt>
                <c:pt idx="135">
                  <c:v>0.35499999999999998</c:v>
                </c:pt>
                <c:pt idx="136">
                  <c:v>0.35399999999999998</c:v>
                </c:pt>
                <c:pt idx="137">
                  <c:v>0.35599999999999998</c:v>
                </c:pt>
                <c:pt idx="138">
                  <c:v>0.35499999999999998</c:v>
                </c:pt>
                <c:pt idx="139">
                  <c:v>0.35299999999999998</c:v>
                </c:pt>
                <c:pt idx="140">
                  <c:v>0.35499999999999998</c:v>
                </c:pt>
                <c:pt idx="141">
                  <c:v>0.35199999999999998</c:v>
                </c:pt>
                <c:pt idx="142">
                  <c:v>0.35399999999999998</c:v>
                </c:pt>
                <c:pt idx="143">
                  <c:v>0.35299999999999998</c:v>
                </c:pt>
                <c:pt idx="144">
                  <c:v>0.35399999999999998</c:v>
                </c:pt>
                <c:pt idx="145">
                  <c:v>0.35399999999999998</c:v>
                </c:pt>
                <c:pt idx="146">
                  <c:v>0.35399999999999998</c:v>
                </c:pt>
                <c:pt idx="147">
                  <c:v>0.35399999999999998</c:v>
                </c:pt>
                <c:pt idx="148">
                  <c:v>0.35499999999999998</c:v>
                </c:pt>
                <c:pt idx="149">
                  <c:v>0.35499999999999998</c:v>
                </c:pt>
                <c:pt idx="150">
                  <c:v>0.35399999999999998</c:v>
                </c:pt>
                <c:pt idx="151">
                  <c:v>0.35599999999999998</c:v>
                </c:pt>
                <c:pt idx="152">
                  <c:v>0.35499999999999998</c:v>
                </c:pt>
                <c:pt idx="153">
                  <c:v>0.35499999999999998</c:v>
                </c:pt>
                <c:pt idx="154">
                  <c:v>0.35499999999999998</c:v>
                </c:pt>
                <c:pt idx="155">
                  <c:v>0.35399999999999998</c:v>
                </c:pt>
                <c:pt idx="156">
                  <c:v>0.35299999999999998</c:v>
                </c:pt>
                <c:pt idx="157">
                  <c:v>0.35299999999999998</c:v>
                </c:pt>
                <c:pt idx="158">
                  <c:v>0.35299999999999998</c:v>
                </c:pt>
                <c:pt idx="159">
                  <c:v>0.35199999999999998</c:v>
                </c:pt>
                <c:pt idx="160">
                  <c:v>0.35299999999999998</c:v>
                </c:pt>
                <c:pt idx="161">
                  <c:v>0.35599999999999998</c:v>
                </c:pt>
                <c:pt idx="162">
                  <c:v>0.35099999999999998</c:v>
                </c:pt>
                <c:pt idx="163">
                  <c:v>0.34899999999999998</c:v>
                </c:pt>
                <c:pt idx="164">
                  <c:v>0.35199999999999998</c:v>
                </c:pt>
                <c:pt idx="165">
                  <c:v>0.35299999999999998</c:v>
                </c:pt>
                <c:pt idx="166">
                  <c:v>0.35099999999999998</c:v>
                </c:pt>
                <c:pt idx="167">
                  <c:v>0.35399999999999998</c:v>
                </c:pt>
                <c:pt idx="168">
                  <c:v>0.35299999999999998</c:v>
                </c:pt>
                <c:pt idx="169">
                  <c:v>0.35399999999999998</c:v>
                </c:pt>
                <c:pt idx="170">
                  <c:v>0.35299999999999998</c:v>
                </c:pt>
                <c:pt idx="171">
                  <c:v>0.35299999999999998</c:v>
                </c:pt>
                <c:pt idx="172">
                  <c:v>0.35199999999999998</c:v>
                </c:pt>
                <c:pt idx="173">
                  <c:v>0.35199999999999998</c:v>
                </c:pt>
                <c:pt idx="174">
                  <c:v>0.35199999999999998</c:v>
                </c:pt>
                <c:pt idx="175">
                  <c:v>0.35299999999999998</c:v>
                </c:pt>
                <c:pt idx="176">
                  <c:v>0.35399999999999998</c:v>
                </c:pt>
                <c:pt idx="177">
                  <c:v>0.35399999999999998</c:v>
                </c:pt>
                <c:pt idx="178">
                  <c:v>0.35399999999999998</c:v>
                </c:pt>
                <c:pt idx="179">
                  <c:v>0.35399999999999998</c:v>
                </c:pt>
                <c:pt idx="180">
                  <c:v>0.35399999999999998</c:v>
                </c:pt>
                <c:pt idx="181">
                  <c:v>0.35199999999999998</c:v>
                </c:pt>
                <c:pt idx="182">
                  <c:v>0.35099999999999998</c:v>
                </c:pt>
                <c:pt idx="183">
                  <c:v>0.35499999999999998</c:v>
                </c:pt>
                <c:pt idx="184">
                  <c:v>0.34899999999999998</c:v>
                </c:pt>
                <c:pt idx="185">
                  <c:v>0.35199999999999998</c:v>
                </c:pt>
                <c:pt idx="186">
                  <c:v>0.34899999999999998</c:v>
                </c:pt>
                <c:pt idx="187">
                  <c:v>0.35099999999999998</c:v>
                </c:pt>
                <c:pt idx="188">
                  <c:v>0.35099999999999998</c:v>
                </c:pt>
                <c:pt idx="189">
                  <c:v>0.34799999999999998</c:v>
                </c:pt>
                <c:pt idx="190">
                  <c:v>0.34799999999999998</c:v>
                </c:pt>
                <c:pt idx="191">
                  <c:v>0.34899999999999998</c:v>
                </c:pt>
                <c:pt idx="192">
                  <c:v>0.35</c:v>
                </c:pt>
                <c:pt idx="193">
                  <c:v>0.35</c:v>
                </c:pt>
                <c:pt idx="194">
                  <c:v>0.34899999999999998</c:v>
                </c:pt>
                <c:pt idx="195">
                  <c:v>0.35099999999999998</c:v>
                </c:pt>
                <c:pt idx="196">
                  <c:v>0.34799999999999998</c:v>
                </c:pt>
                <c:pt idx="197">
                  <c:v>0.35099999999999998</c:v>
                </c:pt>
                <c:pt idx="198">
                  <c:v>0.35</c:v>
                </c:pt>
                <c:pt idx="199">
                  <c:v>0.34699999999999998</c:v>
                </c:pt>
                <c:pt idx="200">
                  <c:v>0.35199999999999998</c:v>
                </c:pt>
                <c:pt idx="201">
                  <c:v>0.35199999999999998</c:v>
                </c:pt>
                <c:pt idx="202">
                  <c:v>0.35399999999999998</c:v>
                </c:pt>
                <c:pt idx="203">
                  <c:v>0.35399999999999998</c:v>
                </c:pt>
                <c:pt idx="204">
                  <c:v>0.35199999999999998</c:v>
                </c:pt>
                <c:pt idx="205">
                  <c:v>0.35199999999999998</c:v>
                </c:pt>
                <c:pt idx="206">
                  <c:v>0.35199999999999998</c:v>
                </c:pt>
                <c:pt idx="207">
                  <c:v>0.35099999999999998</c:v>
                </c:pt>
                <c:pt idx="208">
                  <c:v>0.35</c:v>
                </c:pt>
                <c:pt idx="209">
                  <c:v>0.35</c:v>
                </c:pt>
                <c:pt idx="210">
                  <c:v>0.35</c:v>
                </c:pt>
                <c:pt idx="211">
                  <c:v>0.35</c:v>
                </c:pt>
                <c:pt idx="212">
                  <c:v>0.34899999999999998</c:v>
                </c:pt>
                <c:pt idx="213">
                  <c:v>0.35199999999999998</c:v>
                </c:pt>
                <c:pt idx="214">
                  <c:v>0.34899999999999998</c:v>
                </c:pt>
                <c:pt idx="215">
                  <c:v>0.35099999999999998</c:v>
                </c:pt>
                <c:pt idx="216">
                  <c:v>0.34899999999999998</c:v>
                </c:pt>
                <c:pt idx="217">
                  <c:v>0.35099999999999998</c:v>
                </c:pt>
                <c:pt idx="218">
                  <c:v>0.35</c:v>
                </c:pt>
                <c:pt idx="219">
                  <c:v>0.34899999999999998</c:v>
                </c:pt>
                <c:pt idx="220">
                  <c:v>0.35099999999999998</c:v>
                </c:pt>
                <c:pt idx="221">
                  <c:v>0.35</c:v>
                </c:pt>
                <c:pt idx="222">
                  <c:v>0.35099999999999998</c:v>
                </c:pt>
                <c:pt idx="223">
                  <c:v>0.35299999999999998</c:v>
                </c:pt>
                <c:pt idx="224">
                  <c:v>0.35399999999999998</c:v>
                </c:pt>
                <c:pt idx="225">
                  <c:v>0.35199999999999998</c:v>
                </c:pt>
                <c:pt idx="226">
                  <c:v>0.35299999999999998</c:v>
                </c:pt>
                <c:pt idx="227">
                  <c:v>0.35299999999999998</c:v>
                </c:pt>
                <c:pt idx="228">
                  <c:v>0.35399999999999998</c:v>
                </c:pt>
                <c:pt idx="229">
                  <c:v>0.33100000000000002</c:v>
                </c:pt>
                <c:pt idx="230">
                  <c:v>0.33200000000000002</c:v>
                </c:pt>
                <c:pt idx="231">
                  <c:v>0.33400000000000002</c:v>
                </c:pt>
                <c:pt idx="232">
                  <c:v>0.33400000000000002</c:v>
                </c:pt>
                <c:pt idx="233">
                  <c:v>0.33600000000000002</c:v>
                </c:pt>
                <c:pt idx="234">
                  <c:v>0.33600000000000002</c:v>
                </c:pt>
                <c:pt idx="235">
                  <c:v>0.33800000000000002</c:v>
                </c:pt>
                <c:pt idx="236">
                  <c:v>0.33900000000000002</c:v>
                </c:pt>
                <c:pt idx="237">
                  <c:v>0.34100000000000003</c:v>
                </c:pt>
                <c:pt idx="238">
                  <c:v>0.34499999999999997</c:v>
                </c:pt>
                <c:pt idx="239">
                  <c:v>0.34399999999999997</c:v>
                </c:pt>
                <c:pt idx="240">
                  <c:v>0.34499999999999997</c:v>
                </c:pt>
                <c:pt idx="241">
                  <c:v>0.34899999999999998</c:v>
                </c:pt>
                <c:pt idx="242">
                  <c:v>0.34699999999999998</c:v>
                </c:pt>
                <c:pt idx="243">
                  <c:v>0.34699999999999998</c:v>
                </c:pt>
                <c:pt idx="244">
                  <c:v>0.34699999999999998</c:v>
                </c:pt>
                <c:pt idx="245">
                  <c:v>0.35299999999999998</c:v>
                </c:pt>
                <c:pt idx="246">
                  <c:v>0.35099999999999998</c:v>
                </c:pt>
                <c:pt idx="247">
                  <c:v>0.35</c:v>
                </c:pt>
                <c:pt idx="248">
                  <c:v>0.34599999999999997</c:v>
                </c:pt>
                <c:pt idx="249">
                  <c:v>0.34799999999999998</c:v>
                </c:pt>
                <c:pt idx="250">
                  <c:v>0.35</c:v>
                </c:pt>
                <c:pt idx="251">
                  <c:v>0.34899999999999998</c:v>
                </c:pt>
                <c:pt idx="252">
                  <c:v>0.35099999999999998</c:v>
                </c:pt>
                <c:pt idx="253">
                  <c:v>0.35</c:v>
                </c:pt>
                <c:pt idx="254">
                  <c:v>0.35199999999999998</c:v>
                </c:pt>
                <c:pt idx="255">
                  <c:v>0.35</c:v>
                </c:pt>
                <c:pt idx="256">
                  <c:v>0.34799999999999998</c:v>
                </c:pt>
                <c:pt idx="257">
                  <c:v>0.35</c:v>
                </c:pt>
                <c:pt idx="258">
                  <c:v>0.35</c:v>
                </c:pt>
                <c:pt idx="259">
                  <c:v>0.35</c:v>
                </c:pt>
                <c:pt idx="260">
                  <c:v>0.35199999999999998</c:v>
                </c:pt>
                <c:pt idx="261">
                  <c:v>0.34899999999999998</c:v>
                </c:pt>
                <c:pt idx="262">
                  <c:v>0.35299999999999998</c:v>
                </c:pt>
                <c:pt idx="263">
                  <c:v>0.35199999999999998</c:v>
                </c:pt>
                <c:pt idx="264">
                  <c:v>0.35099999999999998</c:v>
                </c:pt>
                <c:pt idx="265">
                  <c:v>0.35</c:v>
                </c:pt>
                <c:pt idx="266">
                  <c:v>0.34799999999999998</c:v>
                </c:pt>
                <c:pt idx="267">
                  <c:v>0.35099999999999998</c:v>
                </c:pt>
                <c:pt idx="268">
                  <c:v>0.34899999999999998</c:v>
                </c:pt>
                <c:pt idx="269">
                  <c:v>0.35</c:v>
                </c:pt>
                <c:pt idx="270">
                  <c:v>0.35299999999999998</c:v>
                </c:pt>
                <c:pt idx="271">
                  <c:v>0.35199999999999998</c:v>
                </c:pt>
                <c:pt idx="272">
                  <c:v>0.35199999999999998</c:v>
                </c:pt>
                <c:pt idx="273">
                  <c:v>0.35299999999999998</c:v>
                </c:pt>
                <c:pt idx="274">
                  <c:v>0.35</c:v>
                </c:pt>
                <c:pt idx="275">
                  <c:v>0.35099999999999998</c:v>
                </c:pt>
                <c:pt idx="276">
                  <c:v>0.35</c:v>
                </c:pt>
                <c:pt idx="277">
                  <c:v>0.35</c:v>
                </c:pt>
              </c:numCache>
            </c:numRef>
          </c:xVal>
          <c:yVal>
            <c:numRef>
              <c:f>Sheet1!$N$3:$N$280</c:f>
              <c:numCache>
                <c:formatCode>General</c:formatCode>
                <c:ptCount val="278"/>
                <c:pt idx="0">
                  <c:v>0.16566400000000001</c:v>
                </c:pt>
                <c:pt idx="1">
                  <c:v>0.164018</c:v>
                </c:pt>
                <c:pt idx="2">
                  <c:v>0.162217</c:v>
                </c:pt>
                <c:pt idx="3">
                  <c:v>0.15997800000000001</c:v>
                </c:pt>
                <c:pt idx="4">
                  <c:v>0.158332</c:v>
                </c:pt>
                <c:pt idx="5">
                  <c:v>0.15839700000000001</c:v>
                </c:pt>
                <c:pt idx="6">
                  <c:v>0.15514800000000001</c:v>
                </c:pt>
                <c:pt idx="7">
                  <c:v>0.154446</c:v>
                </c:pt>
                <c:pt idx="8">
                  <c:v>0.153085</c:v>
                </c:pt>
                <c:pt idx="9">
                  <c:v>0.152887</c:v>
                </c:pt>
                <c:pt idx="10">
                  <c:v>0.152558</c:v>
                </c:pt>
                <c:pt idx="11">
                  <c:v>0.151504</c:v>
                </c:pt>
                <c:pt idx="12">
                  <c:v>0.15163599999999999</c:v>
                </c:pt>
                <c:pt idx="13">
                  <c:v>0.151592</c:v>
                </c:pt>
                <c:pt idx="14">
                  <c:v>0.15110899999999999</c:v>
                </c:pt>
                <c:pt idx="15">
                  <c:v>0.15047199999999999</c:v>
                </c:pt>
                <c:pt idx="16">
                  <c:v>0.15082300000000001</c:v>
                </c:pt>
                <c:pt idx="17">
                  <c:v>0.150231</c:v>
                </c:pt>
                <c:pt idx="18">
                  <c:v>0.14998900000000001</c:v>
                </c:pt>
                <c:pt idx="19">
                  <c:v>0.14987900000000001</c:v>
                </c:pt>
                <c:pt idx="20">
                  <c:v>0.149594</c:v>
                </c:pt>
                <c:pt idx="21">
                  <c:v>0.14965999999999999</c:v>
                </c:pt>
                <c:pt idx="22">
                  <c:v>0.15007699999999999</c:v>
                </c:pt>
                <c:pt idx="23">
                  <c:v>0.15038399999999999</c:v>
                </c:pt>
                <c:pt idx="24">
                  <c:v>0.15051600000000001</c:v>
                </c:pt>
                <c:pt idx="25">
                  <c:v>0.15034</c:v>
                </c:pt>
                <c:pt idx="26">
                  <c:v>0.15016499999999999</c:v>
                </c:pt>
                <c:pt idx="27">
                  <c:v>0.14974799999999999</c:v>
                </c:pt>
                <c:pt idx="28">
                  <c:v>0.14996699999999999</c:v>
                </c:pt>
                <c:pt idx="29">
                  <c:v>0.14990100000000001</c:v>
                </c:pt>
                <c:pt idx="30">
                  <c:v>0.15009900000000001</c:v>
                </c:pt>
                <c:pt idx="31">
                  <c:v>0.14954999999999999</c:v>
                </c:pt>
                <c:pt idx="32">
                  <c:v>0.149506</c:v>
                </c:pt>
                <c:pt idx="33">
                  <c:v>0.14935200000000001</c:v>
                </c:pt>
                <c:pt idx="34">
                  <c:v>0.150033</c:v>
                </c:pt>
                <c:pt idx="35">
                  <c:v>0.14948400000000001</c:v>
                </c:pt>
                <c:pt idx="36">
                  <c:v>0.149594</c:v>
                </c:pt>
                <c:pt idx="37">
                  <c:v>0.14987900000000001</c:v>
                </c:pt>
                <c:pt idx="38">
                  <c:v>0.150121</c:v>
                </c:pt>
                <c:pt idx="39">
                  <c:v>0.150362</c:v>
                </c:pt>
                <c:pt idx="40">
                  <c:v>0.14985699999999999</c:v>
                </c:pt>
                <c:pt idx="41">
                  <c:v>0.15034</c:v>
                </c:pt>
                <c:pt idx="42">
                  <c:v>0.149923</c:v>
                </c:pt>
                <c:pt idx="43">
                  <c:v>0.149704</c:v>
                </c:pt>
                <c:pt idx="44">
                  <c:v>0.14946200000000001</c:v>
                </c:pt>
                <c:pt idx="45">
                  <c:v>0.149726</c:v>
                </c:pt>
                <c:pt idx="46">
                  <c:v>0.14965999999999999</c:v>
                </c:pt>
                <c:pt idx="47">
                  <c:v>0.148979</c:v>
                </c:pt>
                <c:pt idx="48">
                  <c:v>0.150252</c:v>
                </c:pt>
                <c:pt idx="49">
                  <c:v>0.14906700000000001</c:v>
                </c:pt>
                <c:pt idx="50">
                  <c:v>0.14902299999999999</c:v>
                </c:pt>
                <c:pt idx="51">
                  <c:v>0.14913299999999999</c:v>
                </c:pt>
                <c:pt idx="52">
                  <c:v>0.14832100000000001</c:v>
                </c:pt>
                <c:pt idx="53">
                  <c:v>0.148891</c:v>
                </c:pt>
                <c:pt idx="54">
                  <c:v>0.14954999999999999</c:v>
                </c:pt>
                <c:pt idx="55">
                  <c:v>0.149418</c:v>
                </c:pt>
                <c:pt idx="56">
                  <c:v>0.148891</c:v>
                </c:pt>
                <c:pt idx="57">
                  <c:v>0.149199</c:v>
                </c:pt>
                <c:pt idx="58">
                  <c:v>0.14854000000000001</c:v>
                </c:pt>
                <c:pt idx="59">
                  <c:v>0.14816699999999999</c:v>
                </c:pt>
                <c:pt idx="60">
                  <c:v>0.14906700000000001</c:v>
                </c:pt>
                <c:pt idx="61">
                  <c:v>0.148782</c:v>
                </c:pt>
                <c:pt idx="62">
                  <c:v>0.14838599999999999</c:v>
                </c:pt>
                <c:pt idx="63">
                  <c:v>0.14858399999999999</c:v>
                </c:pt>
                <c:pt idx="64">
                  <c:v>0.149089</c:v>
                </c:pt>
                <c:pt idx="65">
                  <c:v>0.148233</c:v>
                </c:pt>
                <c:pt idx="66">
                  <c:v>0.14854000000000001</c:v>
                </c:pt>
                <c:pt idx="67">
                  <c:v>0.14884700000000001</c:v>
                </c:pt>
                <c:pt idx="68">
                  <c:v>0.14882500000000001</c:v>
                </c:pt>
                <c:pt idx="69">
                  <c:v>0.14913299999999999</c:v>
                </c:pt>
                <c:pt idx="70">
                  <c:v>0.14926500000000001</c:v>
                </c:pt>
                <c:pt idx="71">
                  <c:v>0.14922099999999999</c:v>
                </c:pt>
                <c:pt idx="72">
                  <c:v>0.14924299999999999</c:v>
                </c:pt>
                <c:pt idx="73">
                  <c:v>0.148672</c:v>
                </c:pt>
                <c:pt idx="74">
                  <c:v>0.14876</c:v>
                </c:pt>
                <c:pt idx="75">
                  <c:v>0.14913299999999999</c:v>
                </c:pt>
                <c:pt idx="76">
                  <c:v>0.14946200000000001</c:v>
                </c:pt>
                <c:pt idx="77">
                  <c:v>0.14871599999999999</c:v>
                </c:pt>
                <c:pt idx="78">
                  <c:v>0.14884700000000001</c:v>
                </c:pt>
                <c:pt idx="79">
                  <c:v>0.14902299999999999</c:v>
                </c:pt>
                <c:pt idx="80">
                  <c:v>0.14946200000000001</c:v>
                </c:pt>
                <c:pt idx="81">
                  <c:v>0.14904500000000001</c:v>
                </c:pt>
                <c:pt idx="82">
                  <c:v>0.14854000000000001</c:v>
                </c:pt>
                <c:pt idx="83">
                  <c:v>0.14854000000000001</c:v>
                </c:pt>
                <c:pt idx="84">
                  <c:v>0.15020900000000001</c:v>
                </c:pt>
                <c:pt idx="85">
                  <c:v>0.14968200000000001</c:v>
                </c:pt>
                <c:pt idx="86">
                  <c:v>0.14906700000000001</c:v>
                </c:pt>
                <c:pt idx="87">
                  <c:v>0.14954999999999999</c:v>
                </c:pt>
                <c:pt idx="88">
                  <c:v>0.14937400000000001</c:v>
                </c:pt>
                <c:pt idx="89">
                  <c:v>0.15053800000000001</c:v>
                </c:pt>
                <c:pt idx="90">
                  <c:v>0.14904500000000001</c:v>
                </c:pt>
                <c:pt idx="91">
                  <c:v>0.149199</c:v>
                </c:pt>
                <c:pt idx="92">
                  <c:v>0.149704</c:v>
                </c:pt>
                <c:pt idx="93">
                  <c:v>0.14915500000000001</c:v>
                </c:pt>
                <c:pt idx="94">
                  <c:v>0.149726</c:v>
                </c:pt>
                <c:pt idx="95">
                  <c:v>0.14911099999999999</c:v>
                </c:pt>
                <c:pt idx="96">
                  <c:v>0.149308</c:v>
                </c:pt>
                <c:pt idx="97">
                  <c:v>0.14893500000000001</c:v>
                </c:pt>
                <c:pt idx="98">
                  <c:v>0.14943999999999999</c:v>
                </c:pt>
                <c:pt idx="99">
                  <c:v>0.14952799999999999</c:v>
                </c:pt>
                <c:pt idx="100">
                  <c:v>0.14900099999999999</c:v>
                </c:pt>
                <c:pt idx="101">
                  <c:v>0.14871599999999999</c:v>
                </c:pt>
                <c:pt idx="102">
                  <c:v>0.15001100000000001</c:v>
                </c:pt>
                <c:pt idx="103">
                  <c:v>0.14943999999999999</c:v>
                </c:pt>
                <c:pt idx="104">
                  <c:v>0.15020900000000001</c:v>
                </c:pt>
                <c:pt idx="105">
                  <c:v>0.149308</c:v>
                </c:pt>
                <c:pt idx="106">
                  <c:v>0.14979100000000001</c:v>
                </c:pt>
                <c:pt idx="107">
                  <c:v>0.150143</c:v>
                </c:pt>
                <c:pt idx="108">
                  <c:v>0.14976900000000001</c:v>
                </c:pt>
                <c:pt idx="109">
                  <c:v>0.149835</c:v>
                </c:pt>
                <c:pt idx="110">
                  <c:v>0.14976900000000001</c:v>
                </c:pt>
                <c:pt idx="111">
                  <c:v>0.14937400000000001</c:v>
                </c:pt>
                <c:pt idx="112">
                  <c:v>0.149199</c:v>
                </c:pt>
                <c:pt idx="113">
                  <c:v>0.14891299999999999</c:v>
                </c:pt>
                <c:pt idx="114">
                  <c:v>0.14869399999999999</c:v>
                </c:pt>
                <c:pt idx="115">
                  <c:v>0.14902299999999999</c:v>
                </c:pt>
                <c:pt idx="116">
                  <c:v>0.14904500000000001</c:v>
                </c:pt>
                <c:pt idx="117">
                  <c:v>0.14843000000000001</c:v>
                </c:pt>
                <c:pt idx="118">
                  <c:v>0.148562</c:v>
                </c:pt>
                <c:pt idx="119">
                  <c:v>0.14884700000000001</c:v>
                </c:pt>
                <c:pt idx="120">
                  <c:v>0.14891299999999999</c:v>
                </c:pt>
                <c:pt idx="121">
                  <c:v>0.148891</c:v>
                </c:pt>
                <c:pt idx="122">
                  <c:v>0.148342</c:v>
                </c:pt>
                <c:pt idx="123">
                  <c:v>0.14902299999999999</c:v>
                </c:pt>
                <c:pt idx="124">
                  <c:v>0.149396</c:v>
                </c:pt>
                <c:pt idx="125">
                  <c:v>0.149177</c:v>
                </c:pt>
                <c:pt idx="126">
                  <c:v>0.14943999999999999</c:v>
                </c:pt>
                <c:pt idx="127">
                  <c:v>0.14893500000000001</c:v>
                </c:pt>
                <c:pt idx="128">
                  <c:v>0.148891</c:v>
                </c:pt>
                <c:pt idx="129">
                  <c:v>0.14937400000000001</c:v>
                </c:pt>
                <c:pt idx="130">
                  <c:v>0.14915500000000001</c:v>
                </c:pt>
                <c:pt idx="131">
                  <c:v>0.14963799999999999</c:v>
                </c:pt>
                <c:pt idx="132">
                  <c:v>0.14932999999999999</c:v>
                </c:pt>
                <c:pt idx="133">
                  <c:v>0.14998900000000001</c:v>
                </c:pt>
                <c:pt idx="134">
                  <c:v>0.150231</c:v>
                </c:pt>
                <c:pt idx="135">
                  <c:v>0.149616</c:v>
                </c:pt>
                <c:pt idx="136">
                  <c:v>0.15045</c:v>
                </c:pt>
                <c:pt idx="137">
                  <c:v>0.149308</c:v>
                </c:pt>
                <c:pt idx="138">
                  <c:v>0.14906700000000001</c:v>
                </c:pt>
                <c:pt idx="139">
                  <c:v>0.149396</c:v>
                </c:pt>
                <c:pt idx="140">
                  <c:v>0.14851800000000001</c:v>
                </c:pt>
                <c:pt idx="141">
                  <c:v>0.148562</c:v>
                </c:pt>
                <c:pt idx="142">
                  <c:v>0.14906700000000001</c:v>
                </c:pt>
                <c:pt idx="143">
                  <c:v>0.14935200000000001</c:v>
                </c:pt>
                <c:pt idx="144">
                  <c:v>0.15051600000000001</c:v>
                </c:pt>
                <c:pt idx="145">
                  <c:v>0.149704</c:v>
                </c:pt>
                <c:pt idx="146">
                  <c:v>0.14922099999999999</c:v>
                </c:pt>
                <c:pt idx="147">
                  <c:v>0.14963799999999999</c:v>
                </c:pt>
                <c:pt idx="148">
                  <c:v>0.14922099999999999</c:v>
                </c:pt>
                <c:pt idx="149">
                  <c:v>0.14976900000000001</c:v>
                </c:pt>
                <c:pt idx="150">
                  <c:v>0.14922099999999999</c:v>
                </c:pt>
                <c:pt idx="151">
                  <c:v>0.14954999999999999</c:v>
                </c:pt>
                <c:pt idx="152">
                  <c:v>0.14965999999999999</c:v>
                </c:pt>
                <c:pt idx="153">
                  <c:v>0.14946200000000001</c:v>
                </c:pt>
                <c:pt idx="154">
                  <c:v>0.15007699999999999</c:v>
                </c:pt>
                <c:pt idx="155">
                  <c:v>0.149418</c:v>
                </c:pt>
                <c:pt idx="156">
                  <c:v>0.14990100000000001</c:v>
                </c:pt>
                <c:pt idx="157">
                  <c:v>0.14943999999999999</c:v>
                </c:pt>
                <c:pt idx="158">
                  <c:v>0.149506</c:v>
                </c:pt>
                <c:pt idx="159">
                  <c:v>0.15137200000000001</c:v>
                </c:pt>
                <c:pt idx="160">
                  <c:v>0.15082300000000001</c:v>
                </c:pt>
                <c:pt idx="161">
                  <c:v>0.15053800000000001</c:v>
                </c:pt>
                <c:pt idx="162">
                  <c:v>0.15051600000000001</c:v>
                </c:pt>
                <c:pt idx="163">
                  <c:v>0.15080099999999999</c:v>
                </c:pt>
                <c:pt idx="164">
                  <c:v>0.151614</c:v>
                </c:pt>
                <c:pt idx="165">
                  <c:v>0.151504</c:v>
                </c:pt>
                <c:pt idx="166">
                  <c:v>0.15060399999999999</c:v>
                </c:pt>
                <c:pt idx="167">
                  <c:v>0.15034</c:v>
                </c:pt>
                <c:pt idx="168">
                  <c:v>0.150121</c:v>
                </c:pt>
                <c:pt idx="169">
                  <c:v>0.150867</c:v>
                </c:pt>
                <c:pt idx="170">
                  <c:v>0.15042800000000001</c:v>
                </c:pt>
                <c:pt idx="171">
                  <c:v>0.15027399999999999</c:v>
                </c:pt>
                <c:pt idx="172">
                  <c:v>0.15110899999999999</c:v>
                </c:pt>
                <c:pt idx="173">
                  <c:v>0.151065</c:v>
                </c:pt>
                <c:pt idx="174">
                  <c:v>0.15126200000000001</c:v>
                </c:pt>
                <c:pt idx="175">
                  <c:v>0.15045</c:v>
                </c:pt>
                <c:pt idx="176">
                  <c:v>0.15069199999999999</c:v>
                </c:pt>
                <c:pt idx="177">
                  <c:v>0.15045</c:v>
                </c:pt>
                <c:pt idx="178">
                  <c:v>0.15056</c:v>
                </c:pt>
                <c:pt idx="179">
                  <c:v>0.15071399999999999</c:v>
                </c:pt>
                <c:pt idx="180">
                  <c:v>0.150362</c:v>
                </c:pt>
                <c:pt idx="181">
                  <c:v>0.149726</c:v>
                </c:pt>
                <c:pt idx="182">
                  <c:v>0.15095500000000001</c:v>
                </c:pt>
                <c:pt idx="183">
                  <c:v>0.150143</c:v>
                </c:pt>
                <c:pt idx="184">
                  <c:v>0.15016499999999999</c:v>
                </c:pt>
                <c:pt idx="185">
                  <c:v>0.149704</c:v>
                </c:pt>
                <c:pt idx="186">
                  <c:v>0.15067</c:v>
                </c:pt>
                <c:pt idx="187">
                  <c:v>0.15047199999999999</c:v>
                </c:pt>
                <c:pt idx="188">
                  <c:v>0.14957200000000001</c:v>
                </c:pt>
                <c:pt idx="189">
                  <c:v>0.150362</c:v>
                </c:pt>
                <c:pt idx="190">
                  <c:v>0.150143</c:v>
                </c:pt>
                <c:pt idx="191">
                  <c:v>0.15135000000000001</c:v>
                </c:pt>
                <c:pt idx="192">
                  <c:v>0.15020900000000001</c:v>
                </c:pt>
                <c:pt idx="193">
                  <c:v>0.15124000000000001</c:v>
                </c:pt>
                <c:pt idx="194">
                  <c:v>0.151284</c:v>
                </c:pt>
                <c:pt idx="195">
                  <c:v>0.15034</c:v>
                </c:pt>
                <c:pt idx="196">
                  <c:v>0.150252</c:v>
                </c:pt>
                <c:pt idx="197">
                  <c:v>0.15049399999999999</c:v>
                </c:pt>
                <c:pt idx="198">
                  <c:v>0.15007699999999999</c:v>
                </c:pt>
                <c:pt idx="199">
                  <c:v>0.15121799999999999</c:v>
                </c:pt>
                <c:pt idx="200">
                  <c:v>0.15038399999999999</c:v>
                </c:pt>
                <c:pt idx="201">
                  <c:v>0.150867</c:v>
                </c:pt>
                <c:pt idx="202">
                  <c:v>0.15049399999999999</c:v>
                </c:pt>
                <c:pt idx="203">
                  <c:v>0.15034</c:v>
                </c:pt>
                <c:pt idx="204">
                  <c:v>0.15238199999999999</c:v>
                </c:pt>
                <c:pt idx="205">
                  <c:v>0.15093300000000001</c:v>
                </c:pt>
                <c:pt idx="206">
                  <c:v>0.15099899999999999</c:v>
                </c:pt>
                <c:pt idx="207">
                  <c:v>0.15137200000000001</c:v>
                </c:pt>
                <c:pt idx="208">
                  <c:v>0.15073500000000001</c:v>
                </c:pt>
                <c:pt idx="209">
                  <c:v>0.15047199999999999</c:v>
                </c:pt>
                <c:pt idx="210">
                  <c:v>0.15056</c:v>
                </c:pt>
                <c:pt idx="211">
                  <c:v>0.15056</c:v>
                </c:pt>
                <c:pt idx="212">
                  <c:v>0.15099899999999999</c:v>
                </c:pt>
                <c:pt idx="213">
                  <c:v>0.15178900000000001</c:v>
                </c:pt>
                <c:pt idx="214">
                  <c:v>0.151614</c:v>
                </c:pt>
                <c:pt idx="215">
                  <c:v>0.151196</c:v>
                </c:pt>
                <c:pt idx="216">
                  <c:v>0.15126200000000001</c:v>
                </c:pt>
                <c:pt idx="217">
                  <c:v>0.150779</c:v>
                </c:pt>
                <c:pt idx="218">
                  <c:v>0.15082300000000001</c:v>
                </c:pt>
                <c:pt idx="219">
                  <c:v>0.15121799999999999</c:v>
                </c:pt>
                <c:pt idx="220">
                  <c:v>0.15049399999999999</c:v>
                </c:pt>
                <c:pt idx="221">
                  <c:v>0.15047199999999999</c:v>
                </c:pt>
                <c:pt idx="222">
                  <c:v>0.15056</c:v>
                </c:pt>
                <c:pt idx="223">
                  <c:v>0.15056</c:v>
                </c:pt>
                <c:pt idx="224">
                  <c:v>0.15157000000000001</c:v>
                </c:pt>
                <c:pt idx="225">
                  <c:v>0.15154799999999999</c:v>
                </c:pt>
                <c:pt idx="226">
                  <c:v>0.15095500000000001</c:v>
                </c:pt>
                <c:pt idx="227">
                  <c:v>0.15069199999999999</c:v>
                </c:pt>
                <c:pt idx="228">
                  <c:v>0.151284</c:v>
                </c:pt>
                <c:pt idx="229">
                  <c:v>0.16566400000000001</c:v>
                </c:pt>
                <c:pt idx="230">
                  <c:v>0.16450100000000001</c:v>
                </c:pt>
                <c:pt idx="231">
                  <c:v>0.161164</c:v>
                </c:pt>
                <c:pt idx="232">
                  <c:v>0.160637</c:v>
                </c:pt>
                <c:pt idx="233">
                  <c:v>0.16026299999999999</c:v>
                </c:pt>
                <c:pt idx="234">
                  <c:v>0.158749</c:v>
                </c:pt>
                <c:pt idx="235">
                  <c:v>0.15670700000000001</c:v>
                </c:pt>
                <c:pt idx="236">
                  <c:v>0.15574099999999999</c:v>
                </c:pt>
                <c:pt idx="237">
                  <c:v>0.15545600000000001</c:v>
                </c:pt>
                <c:pt idx="238">
                  <c:v>0.15356800000000001</c:v>
                </c:pt>
                <c:pt idx="239">
                  <c:v>0.153194</c:v>
                </c:pt>
                <c:pt idx="240">
                  <c:v>0.15218400000000001</c:v>
                </c:pt>
                <c:pt idx="241">
                  <c:v>0.15196499999999999</c:v>
                </c:pt>
                <c:pt idx="242">
                  <c:v>0.15293100000000001</c:v>
                </c:pt>
                <c:pt idx="243">
                  <c:v>0.151833</c:v>
                </c:pt>
                <c:pt idx="244">
                  <c:v>0.15126200000000001</c:v>
                </c:pt>
                <c:pt idx="245">
                  <c:v>0.150779</c:v>
                </c:pt>
                <c:pt idx="246">
                  <c:v>0.15157000000000001</c:v>
                </c:pt>
                <c:pt idx="247">
                  <c:v>0.15167900000000001</c:v>
                </c:pt>
                <c:pt idx="248">
                  <c:v>0.15135000000000001</c:v>
                </c:pt>
                <c:pt idx="249">
                  <c:v>0.15095500000000001</c:v>
                </c:pt>
                <c:pt idx="250">
                  <c:v>0.15082300000000001</c:v>
                </c:pt>
                <c:pt idx="251">
                  <c:v>0.15196499999999999</c:v>
                </c:pt>
                <c:pt idx="252">
                  <c:v>0.15073500000000001</c:v>
                </c:pt>
                <c:pt idx="253">
                  <c:v>0.15113099999999999</c:v>
                </c:pt>
                <c:pt idx="254">
                  <c:v>0.15178900000000001</c:v>
                </c:pt>
                <c:pt idx="255">
                  <c:v>0.15174499999999999</c:v>
                </c:pt>
                <c:pt idx="256">
                  <c:v>0.151416</c:v>
                </c:pt>
                <c:pt idx="257">
                  <c:v>0.152667</c:v>
                </c:pt>
                <c:pt idx="258">
                  <c:v>0.15095500000000001</c:v>
                </c:pt>
                <c:pt idx="259">
                  <c:v>0.150143</c:v>
                </c:pt>
                <c:pt idx="260">
                  <c:v>0.15067</c:v>
                </c:pt>
                <c:pt idx="261">
                  <c:v>0.15045</c:v>
                </c:pt>
                <c:pt idx="262">
                  <c:v>0.15121799999999999</c:v>
                </c:pt>
                <c:pt idx="263">
                  <c:v>0.15209700000000001</c:v>
                </c:pt>
                <c:pt idx="264">
                  <c:v>0.15102099999999999</c:v>
                </c:pt>
                <c:pt idx="265">
                  <c:v>0.15034</c:v>
                </c:pt>
                <c:pt idx="266">
                  <c:v>0.15073500000000001</c:v>
                </c:pt>
                <c:pt idx="267">
                  <c:v>0.15093300000000001</c:v>
                </c:pt>
                <c:pt idx="268">
                  <c:v>0.15102099999999999</c:v>
                </c:pt>
                <c:pt idx="269">
                  <c:v>0.15038399999999999</c:v>
                </c:pt>
                <c:pt idx="270">
                  <c:v>0.15091099999999999</c:v>
                </c:pt>
                <c:pt idx="271">
                  <c:v>0.15069199999999999</c:v>
                </c:pt>
                <c:pt idx="272">
                  <c:v>0.15113099999999999</c:v>
                </c:pt>
                <c:pt idx="273">
                  <c:v>0.15152599999999999</c:v>
                </c:pt>
                <c:pt idx="274">
                  <c:v>0.15102099999999999</c:v>
                </c:pt>
                <c:pt idx="275">
                  <c:v>0.15132799999999999</c:v>
                </c:pt>
                <c:pt idx="276">
                  <c:v>0.14996699999999999</c:v>
                </c:pt>
                <c:pt idx="277">
                  <c:v>0.15051600000000001</c:v>
                </c:pt>
              </c:numCache>
            </c:numRef>
          </c:yVal>
          <c:smooth val="0"/>
        </c:ser>
        <c:dLbls>
          <c:showLegendKey val="0"/>
          <c:showVal val="0"/>
          <c:showCatName val="0"/>
          <c:showSerName val="0"/>
          <c:showPercent val="0"/>
          <c:showBubbleSize val="0"/>
        </c:dLbls>
        <c:axId val="246253248"/>
        <c:axId val="246253824"/>
      </c:scatterChart>
      <c:valAx>
        <c:axId val="246253248"/>
        <c:scaling>
          <c:orientation val="minMax"/>
          <c:max val="0.36000000000000004"/>
          <c:min val="0.33000000000000007"/>
        </c:scaling>
        <c:delete val="0"/>
        <c:axPos val="b"/>
        <c:numFmt formatCode="General" sourceLinked="1"/>
        <c:majorTickMark val="out"/>
        <c:minorTickMark val="none"/>
        <c:tickLblPos val="nextTo"/>
        <c:crossAx val="246253824"/>
        <c:crosses val="autoZero"/>
        <c:crossBetween val="midCat"/>
      </c:valAx>
      <c:valAx>
        <c:axId val="246253824"/>
        <c:scaling>
          <c:orientation val="minMax"/>
        </c:scaling>
        <c:delete val="0"/>
        <c:axPos val="l"/>
        <c:majorGridlines/>
        <c:numFmt formatCode="0.0%" sourceLinked="0"/>
        <c:majorTickMark val="out"/>
        <c:minorTickMark val="none"/>
        <c:tickLblPos val="nextTo"/>
        <c:crossAx val="246253248"/>
        <c:crosses val="autoZero"/>
        <c:crossBetween val="midCat"/>
      </c:valAx>
    </c:plotArea>
    <c:plotVisOnly val="1"/>
    <c:dispBlanksAs val="gap"/>
    <c:showDLblsOverMax val="0"/>
  </c:chart>
  <c:externalData r:id="rId2">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autoTitleDeleted val="0"/>
    <c:plotArea>
      <c:layout>
        <c:manualLayout>
          <c:layoutTarget val="inner"/>
          <c:xMode val="edge"/>
          <c:yMode val="edge"/>
          <c:x val="0.12578321841324475"/>
          <c:y val="8.4429807490793693E-2"/>
          <c:w val="0.81241143904452995"/>
          <c:h val="0.72506332145744135"/>
        </c:manualLayout>
      </c:layout>
      <c:lineChart>
        <c:grouping val="standard"/>
        <c:varyColors val="0"/>
        <c:ser>
          <c:idx val="0"/>
          <c:order val="0"/>
          <c:tx>
            <c:v>NDCG1</c:v>
          </c:tx>
          <c:marker>
            <c:symbol val="none"/>
          </c:marker>
          <c:val>
            <c:numRef>
              <c:f>Sheet1!$B$3:$B$231</c:f>
              <c:numCache>
                <c:formatCode>General</c:formatCode>
                <c:ptCount val="229"/>
                <c:pt idx="0">
                  <c:v>0.33100000000000002</c:v>
                </c:pt>
                <c:pt idx="1">
                  <c:v>0.33200000000000002</c:v>
                </c:pt>
                <c:pt idx="2">
                  <c:v>0.33400000000000002</c:v>
                </c:pt>
                <c:pt idx="3">
                  <c:v>0.33500000000000002</c:v>
                </c:pt>
                <c:pt idx="4">
                  <c:v>0.33800000000000002</c:v>
                </c:pt>
                <c:pt idx="5">
                  <c:v>0.33700000000000002</c:v>
                </c:pt>
                <c:pt idx="6">
                  <c:v>0.34100000000000003</c:v>
                </c:pt>
                <c:pt idx="7">
                  <c:v>0.34200000000000003</c:v>
                </c:pt>
                <c:pt idx="8">
                  <c:v>0.34399999999999997</c:v>
                </c:pt>
                <c:pt idx="9">
                  <c:v>0.34399999999999997</c:v>
                </c:pt>
                <c:pt idx="10">
                  <c:v>0.34499999999999997</c:v>
                </c:pt>
                <c:pt idx="11">
                  <c:v>0.34899999999999998</c:v>
                </c:pt>
                <c:pt idx="12">
                  <c:v>0.34699999999999998</c:v>
                </c:pt>
                <c:pt idx="13">
                  <c:v>0.34799999999999998</c:v>
                </c:pt>
                <c:pt idx="14">
                  <c:v>0.35</c:v>
                </c:pt>
                <c:pt idx="15">
                  <c:v>0.35199999999999998</c:v>
                </c:pt>
                <c:pt idx="16">
                  <c:v>0.35199999999999998</c:v>
                </c:pt>
                <c:pt idx="17">
                  <c:v>0.35199999999999998</c:v>
                </c:pt>
                <c:pt idx="18">
                  <c:v>0.35099999999999998</c:v>
                </c:pt>
                <c:pt idx="19">
                  <c:v>0.35199999999999998</c:v>
                </c:pt>
                <c:pt idx="20">
                  <c:v>0.35099999999999998</c:v>
                </c:pt>
                <c:pt idx="21">
                  <c:v>0.35199999999999998</c:v>
                </c:pt>
                <c:pt idx="22">
                  <c:v>0.35199999999999998</c:v>
                </c:pt>
                <c:pt idx="23">
                  <c:v>0.35299999999999998</c:v>
                </c:pt>
                <c:pt idx="24">
                  <c:v>0.35099999999999998</c:v>
                </c:pt>
                <c:pt idx="25">
                  <c:v>0.35</c:v>
                </c:pt>
                <c:pt idx="26">
                  <c:v>0.35</c:v>
                </c:pt>
                <c:pt idx="27">
                  <c:v>0.34799999999999998</c:v>
                </c:pt>
                <c:pt idx="28">
                  <c:v>0.35199999999999998</c:v>
                </c:pt>
                <c:pt idx="29">
                  <c:v>0.34899999999999998</c:v>
                </c:pt>
                <c:pt idx="30">
                  <c:v>0.35</c:v>
                </c:pt>
                <c:pt idx="31">
                  <c:v>0.35</c:v>
                </c:pt>
                <c:pt idx="32">
                  <c:v>0.35099999999999998</c:v>
                </c:pt>
                <c:pt idx="33">
                  <c:v>0.35099999999999998</c:v>
                </c:pt>
                <c:pt idx="34">
                  <c:v>0.35299999999999998</c:v>
                </c:pt>
                <c:pt idx="35">
                  <c:v>0.35099999999999998</c:v>
                </c:pt>
                <c:pt idx="36">
                  <c:v>0.35299999999999998</c:v>
                </c:pt>
                <c:pt idx="37">
                  <c:v>0.35199999999999998</c:v>
                </c:pt>
                <c:pt idx="38">
                  <c:v>0.35299999999999998</c:v>
                </c:pt>
                <c:pt idx="39">
                  <c:v>0.35199999999999998</c:v>
                </c:pt>
                <c:pt idx="40">
                  <c:v>0.35299999999999998</c:v>
                </c:pt>
                <c:pt idx="41">
                  <c:v>0.35399999999999998</c:v>
                </c:pt>
                <c:pt idx="42">
                  <c:v>0.35299999999999998</c:v>
                </c:pt>
                <c:pt idx="43">
                  <c:v>0.35199999999999998</c:v>
                </c:pt>
                <c:pt idx="44">
                  <c:v>0.35399999999999998</c:v>
                </c:pt>
                <c:pt idx="45">
                  <c:v>0.35199999999999998</c:v>
                </c:pt>
                <c:pt idx="46">
                  <c:v>0.35299999999999998</c:v>
                </c:pt>
                <c:pt idx="47">
                  <c:v>0.35399999999999998</c:v>
                </c:pt>
                <c:pt idx="48">
                  <c:v>0.35299999999999998</c:v>
                </c:pt>
                <c:pt idx="49">
                  <c:v>0.35</c:v>
                </c:pt>
                <c:pt idx="50">
                  <c:v>0.35299999999999998</c:v>
                </c:pt>
                <c:pt idx="51">
                  <c:v>0.35199999999999998</c:v>
                </c:pt>
                <c:pt idx="52">
                  <c:v>0.35199999999999998</c:v>
                </c:pt>
                <c:pt idx="53">
                  <c:v>0.35199999999999998</c:v>
                </c:pt>
                <c:pt idx="54">
                  <c:v>0.34799999999999998</c:v>
                </c:pt>
                <c:pt idx="55">
                  <c:v>0.35</c:v>
                </c:pt>
                <c:pt idx="56">
                  <c:v>0.35199999999999998</c:v>
                </c:pt>
                <c:pt idx="57">
                  <c:v>0.35199999999999998</c:v>
                </c:pt>
                <c:pt idx="58">
                  <c:v>0.35199999999999998</c:v>
                </c:pt>
                <c:pt idx="59">
                  <c:v>0.35299999999999998</c:v>
                </c:pt>
                <c:pt idx="60">
                  <c:v>0.35299999999999998</c:v>
                </c:pt>
                <c:pt idx="61">
                  <c:v>0.35299999999999998</c:v>
                </c:pt>
                <c:pt idx="62">
                  <c:v>0.35299999999999998</c:v>
                </c:pt>
                <c:pt idx="63">
                  <c:v>0.35199999999999998</c:v>
                </c:pt>
                <c:pt idx="64">
                  <c:v>0.35199999999999998</c:v>
                </c:pt>
                <c:pt idx="65">
                  <c:v>0.35499999999999998</c:v>
                </c:pt>
                <c:pt idx="66">
                  <c:v>0.35399999999999998</c:v>
                </c:pt>
                <c:pt idx="67">
                  <c:v>0.35499999999999998</c:v>
                </c:pt>
                <c:pt idx="68">
                  <c:v>0.35199999999999998</c:v>
                </c:pt>
                <c:pt idx="69">
                  <c:v>0.35199999999999998</c:v>
                </c:pt>
                <c:pt idx="70">
                  <c:v>0.35499999999999998</c:v>
                </c:pt>
                <c:pt idx="71">
                  <c:v>0.35499999999999998</c:v>
                </c:pt>
                <c:pt idx="72">
                  <c:v>0.35399999999999998</c:v>
                </c:pt>
                <c:pt idx="73">
                  <c:v>0.35399999999999998</c:v>
                </c:pt>
                <c:pt idx="74">
                  <c:v>0.35299999999999998</c:v>
                </c:pt>
                <c:pt idx="75">
                  <c:v>0.35399999999999998</c:v>
                </c:pt>
                <c:pt idx="76">
                  <c:v>0.35299999999999998</c:v>
                </c:pt>
                <c:pt idx="77">
                  <c:v>0.35399999999999998</c:v>
                </c:pt>
                <c:pt idx="78">
                  <c:v>0.35299999999999998</c:v>
                </c:pt>
                <c:pt idx="79">
                  <c:v>0.35199999999999998</c:v>
                </c:pt>
                <c:pt idx="80">
                  <c:v>0.35299999999999998</c:v>
                </c:pt>
                <c:pt idx="81">
                  <c:v>0.35399999999999998</c:v>
                </c:pt>
                <c:pt idx="82">
                  <c:v>0.35199999999999998</c:v>
                </c:pt>
                <c:pt idx="83">
                  <c:v>0.35199999999999998</c:v>
                </c:pt>
                <c:pt idx="84">
                  <c:v>0.35099999999999998</c:v>
                </c:pt>
                <c:pt idx="85">
                  <c:v>0.35199999999999998</c:v>
                </c:pt>
                <c:pt idx="86">
                  <c:v>0.35299999999999998</c:v>
                </c:pt>
                <c:pt idx="87">
                  <c:v>0.35199999999999998</c:v>
                </c:pt>
                <c:pt idx="88">
                  <c:v>0.35199999999999998</c:v>
                </c:pt>
                <c:pt idx="89">
                  <c:v>0.35199999999999998</c:v>
                </c:pt>
                <c:pt idx="90">
                  <c:v>0.35399999999999998</c:v>
                </c:pt>
                <c:pt idx="91">
                  <c:v>0.35399999999999998</c:v>
                </c:pt>
                <c:pt idx="92">
                  <c:v>0.35599999999999998</c:v>
                </c:pt>
                <c:pt idx="93">
                  <c:v>0.35399999999999998</c:v>
                </c:pt>
                <c:pt idx="94">
                  <c:v>0.35499999999999998</c:v>
                </c:pt>
                <c:pt idx="95">
                  <c:v>0.35499999999999998</c:v>
                </c:pt>
                <c:pt idx="96">
                  <c:v>0.35599999999999998</c:v>
                </c:pt>
                <c:pt idx="97">
                  <c:v>0.35799999999999998</c:v>
                </c:pt>
                <c:pt idx="98">
                  <c:v>0.35899999999999999</c:v>
                </c:pt>
                <c:pt idx="99">
                  <c:v>0.35699999999999998</c:v>
                </c:pt>
                <c:pt idx="100">
                  <c:v>0.35699999999999998</c:v>
                </c:pt>
                <c:pt idx="101">
                  <c:v>0.35499999999999998</c:v>
                </c:pt>
                <c:pt idx="102">
                  <c:v>0.35299999999999998</c:v>
                </c:pt>
                <c:pt idx="103">
                  <c:v>0.35299999999999998</c:v>
                </c:pt>
                <c:pt idx="104">
                  <c:v>0.35099999999999998</c:v>
                </c:pt>
                <c:pt idx="105">
                  <c:v>0.35299999999999998</c:v>
                </c:pt>
                <c:pt idx="106">
                  <c:v>0.35199999999999998</c:v>
                </c:pt>
                <c:pt idx="107">
                  <c:v>0.35499999999999998</c:v>
                </c:pt>
                <c:pt idx="108">
                  <c:v>0.35599999999999998</c:v>
                </c:pt>
                <c:pt idx="109">
                  <c:v>0.35099999999999998</c:v>
                </c:pt>
                <c:pt idx="110">
                  <c:v>0.35299999999999998</c:v>
                </c:pt>
                <c:pt idx="111">
                  <c:v>0.35199999999999998</c:v>
                </c:pt>
                <c:pt idx="112">
                  <c:v>0.35299999999999998</c:v>
                </c:pt>
                <c:pt idx="113">
                  <c:v>0.35199999999999998</c:v>
                </c:pt>
                <c:pt idx="114">
                  <c:v>0.35199999999999998</c:v>
                </c:pt>
                <c:pt idx="115">
                  <c:v>0.35399999999999998</c:v>
                </c:pt>
                <c:pt idx="116">
                  <c:v>0.35299999999999998</c:v>
                </c:pt>
                <c:pt idx="117">
                  <c:v>0.35199999999999998</c:v>
                </c:pt>
                <c:pt idx="118">
                  <c:v>0.35099999999999998</c:v>
                </c:pt>
                <c:pt idx="119">
                  <c:v>0.35499999999999998</c:v>
                </c:pt>
                <c:pt idx="120">
                  <c:v>0.35499999999999998</c:v>
                </c:pt>
                <c:pt idx="121">
                  <c:v>0.35299999999999998</c:v>
                </c:pt>
                <c:pt idx="122">
                  <c:v>0.35499999999999998</c:v>
                </c:pt>
                <c:pt idx="123">
                  <c:v>0.35</c:v>
                </c:pt>
                <c:pt idx="124">
                  <c:v>0.35</c:v>
                </c:pt>
                <c:pt idx="125">
                  <c:v>0.35299999999999998</c:v>
                </c:pt>
                <c:pt idx="126">
                  <c:v>0.35399999999999998</c:v>
                </c:pt>
                <c:pt idx="127">
                  <c:v>0.35299999999999998</c:v>
                </c:pt>
                <c:pt idx="128">
                  <c:v>0.35399999999999998</c:v>
                </c:pt>
                <c:pt idx="129">
                  <c:v>0.35499999999999998</c:v>
                </c:pt>
                <c:pt idx="130">
                  <c:v>0.35499999999999998</c:v>
                </c:pt>
                <c:pt idx="131">
                  <c:v>0.35399999999999998</c:v>
                </c:pt>
                <c:pt idx="132">
                  <c:v>0.35499999999999998</c:v>
                </c:pt>
                <c:pt idx="133">
                  <c:v>0.35399999999999998</c:v>
                </c:pt>
                <c:pt idx="134">
                  <c:v>0.35399999999999998</c:v>
                </c:pt>
                <c:pt idx="135">
                  <c:v>0.35499999999999998</c:v>
                </c:pt>
                <c:pt idx="136">
                  <c:v>0.35399999999999998</c:v>
                </c:pt>
                <c:pt idx="137">
                  <c:v>0.35599999999999998</c:v>
                </c:pt>
                <c:pt idx="138">
                  <c:v>0.35499999999999998</c:v>
                </c:pt>
                <c:pt idx="139">
                  <c:v>0.35299999999999998</c:v>
                </c:pt>
                <c:pt idx="140">
                  <c:v>0.35499999999999998</c:v>
                </c:pt>
                <c:pt idx="141">
                  <c:v>0.35199999999999998</c:v>
                </c:pt>
                <c:pt idx="142">
                  <c:v>0.35399999999999998</c:v>
                </c:pt>
                <c:pt idx="143">
                  <c:v>0.35299999999999998</c:v>
                </c:pt>
                <c:pt idx="144">
                  <c:v>0.35399999999999998</c:v>
                </c:pt>
                <c:pt idx="145">
                  <c:v>0.35399999999999998</c:v>
                </c:pt>
                <c:pt idx="146">
                  <c:v>0.35399999999999998</c:v>
                </c:pt>
                <c:pt idx="147">
                  <c:v>0.35399999999999998</c:v>
                </c:pt>
                <c:pt idx="148">
                  <c:v>0.35499999999999998</c:v>
                </c:pt>
                <c:pt idx="149">
                  <c:v>0.35499999999999998</c:v>
                </c:pt>
                <c:pt idx="150">
                  <c:v>0.35399999999999998</c:v>
                </c:pt>
                <c:pt idx="151">
                  <c:v>0.35599999999999998</c:v>
                </c:pt>
                <c:pt idx="152">
                  <c:v>0.35499999999999998</c:v>
                </c:pt>
                <c:pt idx="153">
                  <c:v>0.35499999999999998</c:v>
                </c:pt>
                <c:pt idx="154">
                  <c:v>0.35499999999999998</c:v>
                </c:pt>
                <c:pt idx="155">
                  <c:v>0.35399999999999998</c:v>
                </c:pt>
                <c:pt idx="156">
                  <c:v>0.35299999999999998</c:v>
                </c:pt>
                <c:pt idx="157">
                  <c:v>0.35299999999999998</c:v>
                </c:pt>
                <c:pt idx="158">
                  <c:v>0.35299999999999998</c:v>
                </c:pt>
                <c:pt idx="159">
                  <c:v>0.35199999999999998</c:v>
                </c:pt>
                <c:pt idx="160">
                  <c:v>0.35299999999999998</c:v>
                </c:pt>
                <c:pt idx="161">
                  <c:v>0.35599999999999998</c:v>
                </c:pt>
                <c:pt idx="162">
                  <c:v>0.35099999999999998</c:v>
                </c:pt>
                <c:pt idx="163">
                  <c:v>0.34899999999999998</c:v>
                </c:pt>
                <c:pt idx="164">
                  <c:v>0.35199999999999998</c:v>
                </c:pt>
                <c:pt idx="165">
                  <c:v>0.35299999999999998</c:v>
                </c:pt>
                <c:pt idx="166">
                  <c:v>0.35099999999999998</c:v>
                </c:pt>
                <c:pt idx="167">
                  <c:v>0.35399999999999998</c:v>
                </c:pt>
                <c:pt idx="168">
                  <c:v>0.35299999999999998</c:v>
                </c:pt>
                <c:pt idx="169">
                  <c:v>0.35399999999999998</c:v>
                </c:pt>
                <c:pt idx="170">
                  <c:v>0.35299999999999998</c:v>
                </c:pt>
                <c:pt idx="171">
                  <c:v>0.35299999999999998</c:v>
                </c:pt>
                <c:pt idx="172">
                  <c:v>0.35199999999999998</c:v>
                </c:pt>
                <c:pt idx="173">
                  <c:v>0.35199999999999998</c:v>
                </c:pt>
                <c:pt idx="174">
                  <c:v>0.35199999999999998</c:v>
                </c:pt>
                <c:pt idx="175">
                  <c:v>0.35299999999999998</c:v>
                </c:pt>
                <c:pt idx="176">
                  <c:v>0.35399999999999998</c:v>
                </c:pt>
                <c:pt idx="177">
                  <c:v>0.35399999999999998</c:v>
                </c:pt>
                <c:pt idx="178">
                  <c:v>0.35399999999999998</c:v>
                </c:pt>
                <c:pt idx="179">
                  <c:v>0.35399999999999998</c:v>
                </c:pt>
                <c:pt idx="180">
                  <c:v>0.35399999999999998</c:v>
                </c:pt>
                <c:pt idx="181">
                  <c:v>0.35199999999999998</c:v>
                </c:pt>
                <c:pt idx="182">
                  <c:v>0.35099999999999998</c:v>
                </c:pt>
                <c:pt idx="183">
                  <c:v>0.35499999999999998</c:v>
                </c:pt>
                <c:pt idx="184">
                  <c:v>0.34899999999999998</c:v>
                </c:pt>
                <c:pt idx="185">
                  <c:v>0.35199999999999998</c:v>
                </c:pt>
                <c:pt idx="186">
                  <c:v>0.34899999999999998</c:v>
                </c:pt>
                <c:pt idx="187">
                  <c:v>0.35099999999999998</c:v>
                </c:pt>
                <c:pt idx="188">
                  <c:v>0.35099999999999998</c:v>
                </c:pt>
                <c:pt idx="189">
                  <c:v>0.34799999999999998</c:v>
                </c:pt>
                <c:pt idx="190">
                  <c:v>0.34799999999999998</c:v>
                </c:pt>
                <c:pt idx="191">
                  <c:v>0.34899999999999998</c:v>
                </c:pt>
                <c:pt idx="192">
                  <c:v>0.35</c:v>
                </c:pt>
                <c:pt idx="193">
                  <c:v>0.35</c:v>
                </c:pt>
                <c:pt idx="194">
                  <c:v>0.34899999999999998</c:v>
                </c:pt>
                <c:pt idx="195">
                  <c:v>0.35099999999999998</c:v>
                </c:pt>
                <c:pt idx="196">
                  <c:v>0.34799999999999998</c:v>
                </c:pt>
                <c:pt idx="197">
                  <c:v>0.35099999999999998</c:v>
                </c:pt>
                <c:pt idx="198">
                  <c:v>0.35</c:v>
                </c:pt>
                <c:pt idx="199">
                  <c:v>0.34699999999999998</c:v>
                </c:pt>
                <c:pt idx="200">
                  <c:v>0.35199999999999998</c:v>
                </c:pt>
                <c:pt idx="201">
                  <c:v>0.35199999999999998</c:v>
                </c:pt>
                <c:pt idx="202">
                  <c:v>0.35399999999999998</c:v>
                </c:pt>
                <c:pt idx="203">
                  <c:v>0.35399999999999998</c:v>
                </c:pt>
                <c:pt idx="204">
                  <c:v>0.35199999999999998</c:v>
                </c:pt>
                <c:pt idx="205">
                  <c:v>0.35199999999999998</c:v>
                </c:pt>
                <c:pt idx="206">
                  <c:v>0.35199999999999998</c:v>
                </c:pt>
                <c:pt idx="207">
                  <c:v>0.35099999999999998</c:v>
                </c:pt>
                <c:pt idx="208">
                  <c:v>0.35</c:v>
                </c:pt>
                <c:pt idx="209">
                  <c:v>0.35</c:v>
                </c:pt>
                <c:pt idx="210">
                  <c:v>0.35</c:v>
                </c:pt>
                <c:pt idx="211">
                  <c:v>0.35</c:v>
                </c:pt>
                <c:pt idx="212">
                  <c:v>0.34899999999999998</c:v>
                </c:pt>
                <c:pt idx="213">
                  <c:v>0.35199999999999998</c:v>
                </c:pt>
                <c:pt idx="214">
                  <c:v>0.34899999999999998</c:v>
                </c:pt>
                <c:pt idx="215">
                  <c:v>0.35099999999999998</c:v>
                </c:pt>
                <c:pt idx="216">
                  <c:v>0.34899999999999998</c:v>
                </c:pt>
                <c:pt idx="217">
                  <c:v>0.35099999999999998</c:v>
                </c:pt>
                <c:pt idx="218">
                  <c:v>0.35</c:v>
                </c:pt>
                <c:pt idx="219">
                  <c:v>0.34899999999999998</c:v>
                </c:pt>
                <c:pt idx="220">
                  <c:v>0.35099999999999998</c:v>
                </c:pt>
                <c:pt idx="221">
                  <c:v>0.35</c:v>
                </c:pt>
                <c:pt idx="222">
                  <c:v>0.35099999999999998</c:v>
                </c:pt>
                <c:pt idx="223">
                  <c:v>0.35299999999999998</c:v>
                </c:pt>
                <c:pt idx="224">
                  <c:v>0.35399999999999998</c:v>
                </c:pt>
                <c:pt idx="225">
                  <c:v>0.35199999999999998</c:v>
                </c:pt>
                <c:pt idx="226">
                  <c:v>0.35299999999999998</c:v>
                </c:pt>
                <c:pt idx="227">
                  <c:v>0.35299999999999998</c:v>
                </c:pt>
                <c:pt idx="228">
                  <c:v>0.35399999999999998</c:v>
                </c:pt>
              </c:numCache>
            </c:numRef>
          </c:val>
          <c:smooth val="0"/>
        </c:ser>
        <c:ser>
          <c:idx val="1"/>
          <c:order val="1"/>
          <c:tx>
            <c:v>NDCG3</c:v>
          </c:tx>
          <c:marker>
            <c:symbol val="none"/>
          </c:marker>
          <c:val>
            <c:numRef>
              <c:f>Sheet1!$C$3:$C$231</c:f>
              <c:numCache>
                <c:formatCode>General</c:formatCode>
                <c:ptCount val="229"/>
                <c:pt idx="0">
                  <c:v>0.34699999999999998</c:v>
                </c:pt>
                <c:pt idx="1">
                  <c:v>0.34899999999999998</c:v>
                </c:pt>
                <c:pt idx="2">
                  <c:v>0.34899999999999998</c:v>
                </c:pt>
                <c:pt idx="3">
                  <c:v>0.35099999999999998</c:v>
                </c:pt>
                <c:pt idx="4">
                  <c:v>0.35099999999999998</c:v>
                </c:pt>
                <c:pt idx="5">
                  <c:v>0.35199999999999998</c:v>
                </c:pt>
                <c:pt idx="6">
                  <c:v>0.35499999999999998</c:v>
                </c:pt>
                <c:pt idx="7">
                  <c:v>0.35699999999999998</c:v>
                </c:pt>
                <c:pt idx="8">
                  <c:v>0.35699999999999998</c:v>
                </c:pt>
                <c:pt idx="9">
                  <c:v>0.35799999999999998</c:v>
                </c:pt>
                <c:pt idx="10">
                  <c:v>0.35899999999999999</c:v>
                </c:pt>
                <c:pt idx="11">
                  <c:v>0.36</c:v>
                </c:pt>
                <c:pt idx="12">
                  <c:v>0.35899999999999999</c:v>
                </c:pt>
                <c:pt idx="13">
                  <c:v>0.36</c:v>
                </c:pt>
                <c:pt idx="14">
                  <c:v>0.36099999999999999</c:v>
                </c:pt>
                <c:pt idx="15">
                  <c:v>0.36099999999999999</c:v>
                </c:pt>
                <c:pt idx="16">
                  <c:v>0.36299999999999999</c:v>
                </c:pt>
                <c:pt idx="17">
                  <c:v>0.36099999999999999</c:v>
                </c:pt>
                <c:pt idx="18">
                  <c:v>0.36199999999999999</c:v>
                </c:pt>
                <c:pt idx="19">
                  <c:v>0.36299999999999999</c:v>
                </c:pt>
                <c:pt idx="20">
                  <c:v>0.36299999999999999</c:v>
                </c:pt>
                <c:pt idx="21">
                  <c:v>0.36199999999999999</c:v>
                </c:pt>
                <c:pt idx="22">
                  <c:v>0.36199999999999999</c:v>
                </c:pt>
                <c:pt idx="23">
                  <c:v>0.36299999999999999</c:v>
                </c:pt>
                <c:pt idx="24">
                  <c:v>0.36199999999999999</c:v>
                </c:pt>
                <c:pt idx="25">
                  <c:v>0.36199999999999999</c:v>
                </c:pt>
                <c:pt idx="26">
                  <c:v>0.36299999999999999</c:v>
                </c:pt>
                <c:pt idx="27">
                  <c:v>0.36199999999999999</c:v>
                </c:pt>
                <c:pt idx="28">
                  <c:v>0.36299999999999999</c:v>
                </c:pt>
                <c:pt idx="29">
                  <c:v>0.36299999999999999</c:v>
                </c:pt>
                <c:pt idx="30">
                  <c:v>0.36199999999999999</c:v>
                </c:pt>
                <c:pt idx="31">
                  <c:v>0.36299999999999999</c:v>
                </c:pt>
                <c:pt idx="32">
                  <c:v>0.36199999999999999</c:v>
                </c:pt>
                <c:pt idx="33">
                  <c:v>0.36299999999999999</c:v>
                </c:pt>
                <c:pt idx="34">
                  <c:v>0.36299999999999999</c:v>
                </c:pt>
                <c:pt idx="35">
                  <c:v>0.36399999999999999</c:v>
                </c:pt>
                <c:pt idx="36">
                  <c:v>0.36499999999999999</c:v>
                </c:pt>
                <c:pt idx="37">
                  <c:v>0.36399999999999999</c:v>
                </c:pt>
                <c:pt idx="38">
                  <c:v>0.36399999999999999</c:v>
                </c:pt>
                <c:pt idx="39">
                  <c:v>0.36299999999999999</c:v>
                </c:pt>
                <c:pt idx="40">
                  <c:v>0.36399999999999999</c:v>
                </c:pt>
                <c:pt idx="41">
                  <c:v>0.36399999999999999</c:v>
                </c:pt>
                <c:pt idx="42">
                  <c:v>0.36399999999999999</c:v>
                </c:pt>
                <c:pt idx="43">
                  <c:v>0.36499999999999999</c:v>
                </c:pt>
                <c:pt idx="44">
                  <c:v>0.36299999999999999</c:v>
                </c:pt>
                <c:pt idx="45">
                  <c:v>0.36399999999999999</c:v>
                </c:pt>
                <c:pt idx="46">
                  <c:v>0.36399999999999999</c:v>
                </c:pt>
                <c:pt idx="47">
                  <c:v>0.36399999999999999</c:v>
                </c:pt>
                <c:pt idx="48">
                  <c:v>0.36499999999999999</c:v>
                </c:pt>
                <c:pt idx="49">
                  <c:v>0.36299999999999999</c:v>
                </c:pt>
                <c:pt idx="50">
                  <c:v>0.36399999999999999</c:v>
                </c:pt>
                <c:pt idx="51">
                  <c:v>0.36299999999999999</c:v>
                </c:pt>
                <c:pt idx="52">
                  <c:v>0.36299999999999999</c:v>
                </c:pt>
                <c:pt idx="53">
                  <c:v>0.36399999999999999</c:v>
                </c:pt>
                <c:pt idx="54">
                  <c:v>0.36199999999999999</c:v>
                </c:pt>
                <c:pt idx="55">
                  <c:v>0.36199999999999999</c:v>
                </c:pt>
                <c:pt idx="56">
                  <c:v>0.36299999999999999</c:v>
                </c:pt>
                <c:pt idx="57">
                  <c:v>0.36299999999999999</c:v>
                </c:pt>
                <c:pt idx="58">
                  <c:v>0.36399999999999999</c:v>
                </c:pt>
                <c:pt idx="59">
                  <c:v>0.36299999999999999</c:v>
                </c:pt>
                <c:pt idx="60">
                  <c:v>0.36399999999999999</c:v>
                </c:pt>
                <c:pt idx="61">
                  <c:v>0.36399999999999999</c:v>
                </c:pt>
                <c:pt idx="62">
                  <c:v>0.36499999999999999</c:v>
                </c:pt>
                <c:pt idx="63">
                  <c:v>0.36199999999999999</c:v>
                </c:pt>
                <c:pt idx="64">
                  <c:v>0.36299999999999999</c:v>
                </c:pt>
                <c:pt idx="65">
                  <c:v>0.36399999999999999</c:v>
                </c:pt>
                <c:pt idx="66">
                  <c:v>0.36399999999999999</c:v>
                </c:pt>
                <c:pt idx="67">
                  <c:v>0.36499999999999999</c:v>
                </c:pt>
                <c:pt idx="68">
                  <c:v>0.36299999999999999</c:v>
                </c:pt>
                <c:pt idx="69">
                  <c:v>0.36399999999999999</c:v>
                </c:pt>
                <c:pt idx="70">
                  <c:v>0.36499999999999999</c:v>
                </c:pt>
                <c:pt idx="71">
                  <c:v>0.36399999999999999</c:v>
                </c:pt>
                <c:pt idx="72">
                  <c:v>0.36399999999999999</c:v>
                </c:pt>
                <c:pt idx="73">
                  <c:v>0.36299999999999999</c:v>
                </c:pt>
                <c:pt idx="74">
                  <c:v>0.36399999999999999</c:v>
                </c:pt>
                <c:pt idx="75">
                  <c:v>0.36399999999999999</c:v>
                </c:pt>
                <c:pt idx="76">
                  <c:v>0.36299999999999999</c:v>
                </c:pt>
                <c:pt idx="77">
                  <c:v>0.36399999999999999</c:v>
                </c:pt>
                <c:pt idx="78">
                  <c:v>0.36399999999999999</c:v>
                </c:pt>
                <c:pt idx="79">
                  <c:v>0.36299999999999999</c:v>
                </c:pt>
                <c:pt idx="80">
                  <c:v>0.36299999999999999</c:v>
                </c:pt>
                <c:pt idx="81">
                  <c:v>0.36299999999999999</c:v>
                </c:pt>
                <c:pt idx="82">
                  <c:v>0.36299999999999999</c:v>
                </c:pt>
                <c:pt idx="83">
                  <c:v>0.36299999999999999</c:v>
                </c:pt>
                <c:pt idx="84">
                  <c:v>0.36199999999999999</c:v>
                </c:pt>
                <c:pt idx="85">
                  <c:v>0.36199999999999999</c:v>
                </c:pt>
                <c:pt idx="86">
                  <c:v>0.36199999999999999</c:v>
                </c:pt>
                <c:pt idx="87">
                  <c:v>0.36199999999999999</c:v>
                </c:pt>
                <c:pt idx="88">
                  <c:v>0.36199999999999999</c:v>
                </c:pt>
                <c:pt idx="89">
                  <c:v>0.36299999999999999</c:v>
                </c:pt>
                <c:pt idx="90">
                  <c:v>0.36199999999999999</c:v>
                </c:pt>
                <c:pt idx="91">
                  <c:v>0.36299999999999999</c:v>
                </c:pt>
                <c:pt idx="92">
                  <c:v>0.36299999999999999</c:v>
                </c:pt>
                <c:pt idx="93">
                  <c:v>0.36299999999999999</c:v>
                </c:pt>
                <c:pt idx="94">
                  <c:v>0.36299999999999999</c:v>
                </c:pt>
                <c:pt idx="95">
                  <c:v>0.36399999999999999</c:v>
                </c:pt>
                <c:pt idx="96">
                  <c:v>0.36499999999999999</c:v>
                </c:pt>
                <c:pt idx="97">
                  <c:v>0.36499999999999999</c:v>
                </c:pt>
                <c:pt idx="98">
                  <c:v>0.36599999999999999</c:v>
                </c:pt>
                <c:pt idx="99">
                  <c:v>0.36599999999999999</c:v>
                </c:pt>
                <c:pt idx="100">
                  <c:v>0.36599999999999999</c:v>
                </c:pt>
                <c:pt idx="101">
                  <c:v>0.36599999999999999</c:v>
                </c:pt>
                <c:pt idx="102">
                  <c:v>0.36399999999999999</c:v>
                </c:pt>
                <c:pt idx="103">
                  <c:v>0.36499999999999999</c:v>
                </c:pt>
                <c:pt idx="104">
                  <c:v>0.36399999999999999</c:v>
                </c:pt>
                <c:pt idx="105">
                  <c:v>0.36399999999999999</c:v>
                </c:pt>
                <c:pt idx="106">
                  <c:v>0.36399999999999999</c:v>
                </c:pt>
                <c:pt idx="107">
                  <c:v>0.36499999999999999</c:v>
                </c:pt>
                <c:pt idx="108">
                  <c:v>0.36499999999999999</c:v>
                </c:pt>
                <c:pt idx="109">
                  <c:v>0.36399999999999999</c:v>
                </c:pt>
                <c:pt idx="110">
                  <c:v>0.36399999999999999</c:v>
                </c:pt>
                <c:pt idx="111">
                  <c:v>0.36399999999999999</c:v>
                </c:pt>
                <c:pt idx="112">
                  <c:v>0.36399999999999999</c:v>
                </c:pt>
                <c:pt idx="113">
                  <c:v>0.36399999999999999</c:v>
                </c:pt>
                <c:pt idx="114">
                  <c:v>0.36399999999999999</c:v>
                </c:pt>
                <c:pt idx="115">
                  <c:v>0.36499999999999999</c:v>
                </c:pt>
                <c:pt idx="116">
                  <c:v>0.36399999999999999</c:v>
                </c:pt>
                <c:pt idx="117">
                  <c:v>0.36399999999999999</c:v>
                </c:pt>
                <c:pt idx="118">
                  <c:v>0.36299999999999999</c:v>
                </c:pt>
                <c:pt idx="119">
                  <c:v>0.36399999999999999</c:v>
                </c:pt>
                <c:pt idx="120">
                  <c:v>0.36499999999999999</c:v>
                </c:pt>
                <c:pt idx="121">
                  <c:v>0.36399999999999999</c:v>
                </c:pt>
                <c:pt idx="122">
                  <c:v>0.36499999999999999</c:v>
                </c:pt>
                <c:pt idx="123">
                  <c:v>0.36299999999999999</c:v>
                </c:pt>
                <c:pt idx="124">
                  <c:v>0.36299999999999999</c:v>
                </c:pt>
                <c:pt idx="125">
                  <c:v>0.36299999999999999</c:v>
                </c:pt>
                <c:pt idx="126">
                  <c:v>0.36399999999999999</c:v>
                </c:pt>
                <c:pt idx="127">
                  <c:v>0.36399999999999999</c:v>
                </c:pt>
                <c:pt idx="128">
                  <c:v>0.36399999999999999</c:v>
                </c:pt>
                <c:pt idx="129">
                  <c:v>0.36499999999999999</c:v>
                </c:pt>
                <c:pt idx="130">
                  <c:v>0.36399999999999999</c:v>
                </c:pt>
                <c:pt idx="131">
                  <c:v>0.36399999999999999</c:v>
                </c:pt>
                <c:pt idx="132">
                  <c:v>0.36499999999999999</c:v>
                </c:pt>
                <c:pt idx="133">
                  <c:v>0.36399999999999999</c:v>
                </c:pt>
                <c:pt idx="134">
                  <c:v>0.36499999999999999</c:v>
                </c:pt>
                <c:pt idx="135">
                  <c:v>0.36499999999999999</c:v>
                </c:pt>
                <c:pt idx="136">
                  <c:v>0.36499999999999999</c:v>
                </c:pt>
                <c:pt idx="137">
                  <c:v>0.36499999999999999</c:v>
                </c:pt>
                <c:pt idx="138">
                  <c:v>0.36399999999999999</c:v>
                </c:pt>
                <c:pt idx="139">
                  <c:v>0.36399999999999999</c:v>
                </c:pt>
                <c:pt idx="140">
                  <c:v>0.36399999999999999</c:v>
                </c:pt>
                <c:pt idx="141">
                  <c:v>0.36399999999999999</c:v>
                </c:pt>
                <c:pt idx="142">
                  <c:v>0.36499999999999999</c:v>
                </c:pt>
                <c:pt idx="143">
                  <c:v>0.36399999999999999</c:v>
                </c:pt>
                <c:pt idx="144">
                  <c:v>0.36399999999999999</c:v>
                </c:pt>
                <c:pt idx="145">
                  <c:v>0.36599999999999999</c:v>
                </c:pt>
                <c:pt idx="146">
                  <c:v>0.36399999999999999</c:v>
                </c:pt>
                <c:pt idx="147">
                  <c:v>0.36499999999999999</c:v>
                </c:pt>
                <c:pt idx="148">
                  <c:v>0.36499999999999999</c:v>
                </c:pt>
                <c:pt idx="149">
                  <c:v>0.36599999999999999</c:v>
                </c:pt>
                <c:pt idx="150">
                  <c:v>0.36499999999999999</c:v>
                </c:pt>
                <c:pt idx="151">
                  <c:v>0.36499999999999999</c:v>
                </c:pt>
                <c:pt idx="152">
                  <c:v>0.36499999999999999</c:v>
                </c:pt>
                <c:pt idx="153">
                  <c:v>0.36499999999999999</c:v>
                </c:pt>
                <c:pt idx="154">
                  <c:v>0.36399999999999999</c:v>
                </c:pt>
                <c:pt idx="155">
                  <c:v>0.36399999999999999</c:v>
                </c:pt>
                <c:pt idx="156">
                  <c:v>0.36399999999999999</c:v>
                </c:pt>
                <c:pt idx="157">
                  <c:v>0.36399999999999999</c:v>
                </c:pt>
                <c:pt idx="158">
                  <c:v>0.36299999999999999</c:v>
                </c:pt>
                <c:pt idx="159">
                  <c:v>0.36199999999999999</c:v>
                </c:pt>
                <c:pt idx="160">
                  <c:v>0.36199999999999999</c:v>
                </c:pt>
                <c:pt idx="161">
                  <c:v>0.36299999999999999</c:v>
                </c:pt>
                <c:pt idx="162">
                  <c:v>0.36299999999999999</c:v>
                </c:pt>
                <c:pt idx="163">
                  <c:v>0.36299999999999999</c:v>
                </c:pt>
                <c:pt idx="164">
                  <c:v>0.36399999999999999</c:v>
                </c:pt>
                <c:pt idx="165">
                  <c:v>0.36299999999999999</c:v>
                </c:pt>
                <c:pt idx="166">
                  <c:v>0.36399999999999999</c:v>
                </c:pt>
                <c:pt idx="167">
                  <c:v>0.36399999999999999</c:v>
                </c:pt>
                <c:pt idx="168">
                  <c:v>0.36299999999999999</c:v>
                </c:pt>
                <c:pt idx="169">
                  <c:v>0.36399999999999999</c:v>
                </c:pt>
                <c:pt idx="170">
                  <c:v>0.36299999999999999</c:v>
                </c:pt>
                <c:pt idx="171">
                  <c:v>0.36199999999999999</c:v>
                </c:pt>
                <c:pt idx="172">
                  <c:v>0.36299999999999999</c:v>
                </c:pt>
                <c:pt idx="173">
                  <c:v>0.36299999999999999</c:v>
                </c:pt>
                <c:pt idx="174">
                  <c:v>0.36299999999999999</c:v>
                </c:pt>
                <c:pt idx="175">
                  <c:v>0.36199999999999999</c:v>
                </c:pt>
                <c:pt idx="176">
                  <c:v>0.36299999999999999</c:v>
                </c:pt>
                <c:pt idx="177">
                  <c:v>0.36299999999999999</c:v>
                </c:pt>
                <c:pt idx="178">
                  <c:v>0.36399999999999999</c:v>
                </c:pt>
                <c:pt idx="179">
                  <c:v>0.36399999999999999</c:v>
                </c:pt>
                <c:pt idx="180">
                  <c:v>0.36399999999999999</c:v>
                </c:pt>
                <c:pt idx="181">
                  <c:v>0.36399999999999999</c:v>
                </c:pt>
                <c:pt idx="182">
                  <c:v>0.36299999999999999</c:v>
                </c:pt>
                <c:pt idx="183">
                  <c:v>0.36399999999999999</c:v>
                </c:pt>
                <c:pt idx="184">
                  <c:v>0.36199999999999999</c:v>
                </c:pt>
                <c:pt idx="185">
                  <c:v>0.36399999999999999</c:v>
                </c:pt>
                <c:pt idx="186">
                  <c:v>0.36199999999999999</c:v>
                </c:pt>
                <c:pt idx="187">
                  <c:v>0.36299999999999999</c:v>
                </c:pt>
                <c:pt idx="188">
                  <c:v>0.36199999999999999</c:v>
                </c:pt>
                <c:pt idx="189">
                  <c:v>0.36099999999999999</c:v>
                </c:pt>
                <c:pt idx="190">
                  <c:v>0.36</c:v>
                </c:pt>
                <c:pt idx="191">
                  <c:v>0.36099999999999999</c:v>
                </c:pt>
                <c:pt idx="192">
                  <c:v>0.36099999999999999</c:v>
                </c:pt>
                <c:pt idx="193">
                  <c:v>0.36199999999999999</c:v>
                </c:pt>
                <c:pt idx="194">
                  <c:v>0.36</c:v>
                </c:pt>
                <c:pt idx="195">
                  <c:v>0.36199999999999999</c:v>
                </c:pt>
                <c:pt idx="196">
                  <c:v>0.36199999999999999</c:v>
                </c:pt>
                <c:pt idx="197">
                  <c:v>0.36299999999999999</c:v>
                </c:pt>
                <c:pt idx="198">
                  <c:v>0.36199999999999999</c:v>
                </c:pt>
                <c:pt idx="199">
                  <c:v>0.36099999999999999</c:v>
                </c:pt>
                <c:pt idx="200">
                  <c:v>0.36099999999999999</c:v>
                </c:pt>
                <c:pt idx="201">
                  <c:v>0.36099999999999999</c:v>
                </c:pt>
                <c:pt idx="202">
                  <c:v>0.36199999999999999</c:v>
                </c:pt>
                <c:pt idx="203">
                  <c:v>0.36199999999999999</c:v>
                </c:pt>
                <c:pt idx="204">
                  <c:v>0.36099999999999999</c:v>
                </c:pt>
                <c:pt idx="205">
                  <c:v>0.36099999999999999</c:v>
                </c:pt>
                <c:pt idx="206">
                  <c:v>0.36199999999999999</c:v>
                </c:pt>
                <c:pt idx="207">
                  <c:v>0.36199999999999999</c:v>
                </c:pt>
                <c:pt idx="208">
                  <c:v>0.36199999999999999</c:v>
                </c:pt>
                <c:pt idx="209">
                  <c:v>0.36199999999999999</c:v>
                </c:pt>
                <c:pt idx="210">
                  <c:v>0.36299999999999999</c:v>
                </c:pt>
                <c:pt idx="211">
                  <c:v>0.36199999999999999</c:v>
                </c:pt>
                <c:pt idx="212">
                  <c:v>0.36199999999999999</c:v>
                </c:pt>
                <c:pt idx="213">
                  <c:v>0.36299999999999999</c:v>
                </c:pt>
                <c:pt idx="214">
                  <c:v>0.36099999999999999</c:v>
                </c:pt>
                <c:pt idx="215">
                  <c:v>0.36199999999999999</c:v>
                </c:pt>
                <c:pt idx="216">
                  <c:v>0.36099999999999999</c:v>
                </c:pt>
                <c:pt idx="217">
                  <c:v>0.36299999999999999</c:v>
                </c:pt>
                <c:pt idx="218">
                  <c:v>0.36199999999999999</c:v>
                </c:pt>
                <c:pt idx="219">
                  <c:v>0.36199999999999999</c:v>
                </c:pt>
                <c:pt idx="220">
                  <c:v>0.36199999999999999</c:v>
                </c:pt>
                <c:pt idx="221">
                  <c:v>0.36099999999999999</c:v>
                </c:pt>
                <c:pt idx="222">
                  <c:v>0.36299999999999999</c:v>
                </c:pt>
                <c:pt idx="223">
                  <c:v>0.36299999999999999</c:v>
                </c:pt>
                <c:pt idx="224">
                  <c:v>0.36299999999999999</c:v>
                </c:pt>
                <c:pt idx="225">
                  <c:v>0.36299999999999999</c:v>
                </c:pt>
                <c:pt idx="226">
                  <c:v>0.36199999999999999</c:v>
                </c:pt>
                <c:pt idx="227">
                  <c:v>0.36299999999999999</c:v>
                </c:pt>
                <c:pt idx="228">
                  <c:v>0.36199999999999999</c:v>
                </c:pt>
              </c:numCache>
            </c:numRef>
          </c:val>
          <c:smooth val="0"/>
        </c:ser>
        <c:ser>
          <c:idx val="2"/>
          <c:order val="2"/>
          <c:tx>
            <c:v>NDCG10</c:v>
          </c:tx>
          <c:marker>
            <c:symbol val="none"/>
          </c:marker>
          <c:val>
            <c:numRef>
              <c:f>Sheet1!$D$3:$D$231</c:f>
              <c:numCache>
                <c:formatCode>General</c:formatCode>
                <c:ptCount val="229"/>
                <c:pt idx="0">
                  <c:v>0.38700000000000001</c:v>
                </c:pt>
                <c:pt idx="1">
                  <c:v>0.38800000000000001</c:v>
                </c:pt>
                <c:pt idx="2">
                  <c:v>0.39</c:v>
                </c:pt>
                <c:pt idx="3">
                  <c:v>0.39100000000000001</c:v>
                </c:pt>
                <c:pt idx="4">
                  <c:v>0.39200000000000002</c:v>
                </c:pt>
                <c:pt idx="5">
                  <c:v>0.39200000000000002</c:v>
                </c:pt>
                <c:pt idx="6">
                  <c:v>0.39400000000000002</c:v>
                </c:pt>
                <c:pt idx="7">
                  <c:v>0.39500000000000002</c:v>
                </c:pt>
                <c:pt idx="8">
                  <c:v>0.39600000000000002</c:v>
                </c:pt>
                <c:pt idx="9">
                  <c:v>0.39600000000000002</c:v>
                </c:pt>
                <c:pt idx="10">
                  <c:v>0.39700000000000002</c:v>
                </c:pt>
                <c:pt idx="11">
                  <c:v>0.39800000000000002</c:v>
                </c:pt>
                <c:pt idx="12">
                  <c:v>0.39700000000000002</c:v>
                </c:pt>
                <c:pt idx="13">
                  <c:v>0.39800000000000002</c:v>
                </c:pt>
                <c:pt idx="14">
                  <c:v>0.39800000000000002</c:v>
                </c:pt>
                <c:pt idx="15">
                  <c:v>0.39900000000000002</c:v>
                </c:pt>
                <c:pt idx="16">
                  <c:v>0.39900000000000002</c:v>
                </c:pt>
                <c:pt idx="17">
                  <c:v>0.39800000000000002</c:v>
                </c:pt>
                <c:pt idx="18">
                  <c:v>0.39900000000000002</c:v>
                </c:pt>
                <c:pt idx="19">
                  <c:v>0.39900000000000002</c:v>
                </c:pt>
                <c:pt idx="20">
                  <c:v>0.39900000000000002</c:v>
                </c:pt>
                <c:pt idx="21">
                  <c:v>0.39900000000000002</c:v>
                </c:pt>
                <c:pt idx="22">
                  <c:v>0.39900000000000002</c:v>
                </c:pt>
                <c:pt idx="23">
                  <c:v>0.39900000000000002</c:v>
                </c:pt>
                <c:pt idx="24">
                  <c:v>0.39800000000000002</c:v>
                </c:pt>
                <c:pt idx="25">
                  <c:v>0.39800000000000002</c:v>
                </c:pt>
                <c:pt idx="26">
                  <c:v>0.39900000000000002</c:v>
                </c:pt>
                <c:pt idx="27">
                  <c:v>0.39800000000000002</c:v>
                </c:pt>
                <c:pt idx="28">
                  <c:v>0.39900000000000002</c:v>
                </c:pt>
                <c:pt idx="29">
                  <c:v>0.39900000000000002</c:v>
                </c:pt>
                <c:pt idx="30">
                  <c:v>0.39900000000000002</c:v>
                </c:pt>
                <c:pt idx="31">
                  <c:v>0.39900000000000002</c:v>
                </c:pt>
                <c:pt idx="32">
                  <c:v>0.39900000000000002</c:v>
                </c:pt>
                <c:pt idx="33">
                  <c:v>0.39900000000000002</c:v>
                </c:pt>
                <c:pt idx="34">
                  <c:v>0.39900000000000002</c:v>
                </c:pt>
                <c:pt idx="35">
                  <c:v>0.4</c:v>
                </c:pt>
                <c:pt idx="36">
                  <c:v>0.40100000000000002</c:v>
                </c:pt>
                <c:pt idx="37">
                  <c:v>0.4</c:v>
                </c:pt>
                <c:pt idx="38">
                  <c:v>0.40100000000000002</c:v>
                </c:pt>
                <c:pt idx="39">
                  <c:v>0.4</c:v>
                </c:pt>
                <c:pt idx="40">
                  <c:v>0.4</c:v>
                </c:pt>
                <c:pt idx="41">
                  <c:v>0.4</c:v>
                </c:pt>
                <c:pt idx="42">
                  <c:v>0.4</c:v>
                </c:pt>
                <c:pt idx="43">
                  <c:v>0.4</c:v>
                </c:pt>
                <c:pt idx="44">
                  <c:v>0.4</c:v>
                </c:pt>
                <c:pt idx="45">
                  <c:v>0.4</c:v>
                </c:pt>
                <c:pt idx="46">
                  <c:v>0.4</c:v>
                </c:pt>
                <c:pt idx="47">
                  <c:v>0.4</c:v>
                </c:pt>
                <c:pt idx="48">
                  <c:v>0.4</c:v>
                </c:pt>
                <c:pt idx="49">
                  <c:v>0.4</c:v>
                </c:pt>
                <c:pt idx="50">
                  <c:v>0.4</c:v>
                </c:pt>
                <c:pt idx="51">
                  <c:v>0.4</c:v>
                </c:pt>
                <c:pt idx="52">
                  <c:v>0.4</c:v>
                </c:pt>
                <c:pt idx="53">
                  <c:v>0.4</c:v>
                </c:pt>
                <c:pt idx="54">
                  <c:v>0.39900000000000002</c:v>
                </c:pt>
                <c:pt idx="55">
                  <c:v>0.39900000000000002</c:v>
                </c:pt>
                <c:pt idx="56">
                  <c:v>0.4</c:v>
                </c:pt>
                <c:pt idx="57">
                  <c:v>0.4</c:v>
                </c:pt>
                <c:pt idx="58">
                  <c:v>0.4</c:v>
                </c:pt>
                <c:pt idx="59">
                  <c:v>0.4</c:v>
                </c:pt>
                <c:pt idx="60">
                  <c:v>0.4</c:v>
                </c:pt>
                <c:pt idx="61">
                  <c:v>0.4</c:v>
                </c:pt>
                <c:pt idx="62">
                  <c:v>0.40100000000000002</c:v>
                </c:pt>
                <c:pt idx="63">
                  <c:v>0.4</c:v>
                </c:pt>
                <c:pt idx="64">
                  <c:v>0.4</c:v>
                </c:pt>
                <c:pt idx="65">
                  <c:v>0.4</c:v>
                </c:pt>
                <c:pt idx="66">
                  <c:v>0.40100000000000002</c:v>
                </c:pt>
                <c:pt idx="67">
                  <c:v>0.40200000000000002</c:v>
                </c:pt>
                <c:pt idx="68">
                  <c:v>0.4</c:v>
                </c:pt>
                <c:pt idx="69">
                  <c:v>0.4</c:v>
                </c:pt>
                <c:pt idx="70">
                  <c:v>0.40100000000000002</c:v>
                </c:pt>
                <c:pt idx="71">
                  <c:v>0.40100000000000002</c:v>
                </c:pt>
                <c:pt idx="72">
                  <c:v>0.40100000000000002</c:v>
                </c:pt>
                <c:pt idx="73">
                  <c:v>0.40100000000000002</c:v>
                </c:pt>
                <c:pt idx="74">
                  <c:v>0.40100000000000002</c:v>
                </c:pt>
                <c:pt idx="75">
                  <c:v>0.4</c:v>
                </c:pt>
                <c:pt idx="76">
                  <c:v>0.4</c:v>
                </c:pt>
                <c:pt idx="77">
                  <c:v>0.40100000000000002</c:v>
                </c:pt>
                <c:pt idx="78">
                  <c:v>0.40100000000000002</c:v>
                </c:pt>
                <c:pt idx="79">
                  <c:v>0.4</c:v>
                </c:pt>
                <c:pt idx="80">
                  <c:v>0.4</c:v>
                </c:pt>
                <c:pt idx="81">
                  <c:v>0.40100000000000002</c:v>
                </c:pt>
                <c:pt idx="82">
                  <c:v>0.4</c:v>
                </c:pt>
                <c:pt idx="83">
                  <c:v>0.39900000000000002</c:v>
                </c:pt>
                <c:pt idx="84">
                  <c:v>0.39900000000000002</c:v>
                </c:pt>
                <c:pt idx="85">
                  <c:v>0.4</c:v>
                </c:pt>
                <c:pt idx="86">
                  <c:v>0.4</c:v>
                </c:pt>
                <c:pt idx="87">
                  <c:v>0.4</c:v>
                </c:pt>
                <c:pt idx="88">
                  <c:v>0.4</c:v>
                </c:pt>
                <c:pt idx="89">
                  <c:v>0.39900000000000002</c:v>
                </c:pt>
                <c:pt idx="90">
                  <c:v>0.4</c:v>
                </c:pt>
                <c:pt idx="91">
                  <c:v>0.4</c:v>
                </c:pt>
                <c:pt idx="92">
                  <c:v>0.4</c:v>
                </c:pt>
                <c:pt idx="93">
                  <c:v>0.4</c:v>
                </c:pt>
                <c:pt idx="94">
                  <c:v>0.39900000000000002</c:v>
                </c:pt>
                <c:pt idx="95">
                  <c:v>0.40100000000000002</c:v>
                </c:pt>
                <c:pt idx="96">
                  <c:v>0.40100000000000002</c:v>
                </c:pt>
                <c:pt idx="97">
                  <c:v>0.40100000000000002</c:v>
                </c:pt>
                <c:pt idx="98">
                  <c:v>0.40200000000000002</c:v>
                </c:pt>
                <c:pt idx="99">
                  <c:v>0.40200000000000002</c:v>
                </c:pt>
                <c:pt idx="100">
                  <c:v>0.40200000000000002</c:v>
                </c:pt>
                <c:pt idx="101">
                  <c:v>0.40100000000000002</c:v>
                </c:pt>
                <c:pt idx="102">
                  <c:v>0.4</c:v>
                </c:pt>
                <c:pt idx="103">
                  <c:v>0.40100000000000002</c:v>
                </c:pt>
                <c:pt idx="104">
                  <c:v>0.4</c:v>
                </c:pt>
                <c:pt idx="105">
                  <c:v>0.4</c:v>
                </c:pt>
                <c:pt idx="106">
                  <c:v>0.4</c:v>
                </c:pt>
                <c:pt idx="107">
                  <c:v>0.40100000000000002</c:v>
                </c:pt>
                <c:pt idx="108">
                  <c:v>0.40200000000000002</c:v>
                </c:pt>
                <c:pt idx="109">
                  <c:v>0.40100000000000002</c:v>
                </c:pt>
                <c:pt idx="110">
                  <c:v>0.40100000000000002</c:v>
                </c:pt>
                <c:pt idx="111">
                  <c:v>0.4</c:v>
                </c:pt>
                <c:pt idx="112">
                  <c:v>0.4</c:v>
                </c:pt>
                <c:pt idx="113">
                  <c:v>0.40100000000000002</c:v>
                </c:pt>
                <c:pt idx="114">
                  <c:v>0.4</c:v>
                </c:pt>
                <c:pt idx="115">
                  <c:v>0.40100000000000002</c:v>
                </c:pt>
                <c:pt idx="116">
                  <c:v>0.40100000000000002</c:v>
                </c:pt>
                <c:pt idx="117">
                  <c:v>0.4</c:v>
                </c:pt>
                <c:pt idx="118">
                  <c:v>0.4</c:v>
                </c:pt>
                <c:pt idx="119">
                  <c:v>0.40100000000000002</c:v>
                </c:pt>
                <c:pt idx="120">
                  <c:v>0.40100000000000002</c:v>
                </c:pt>
                <c:pt idx="121">
                  <c:v>0.40100000000000002</c:v>
                </c:pt>
                <c:pt idx="122">
                  <c:v>0.40100000000000002</c:v>
                </c:pt>
                <c:pt idx="123">
                  <c:v>0.4</c:v>
                </c:pt>
                <c:pt idx="124">
                  <c:v>0.39900000000000002</c:v>
                </c:pt>
                <c:pt idx="125">
                  <c:v>0.4</c:v>
                </c:pt>
                <c:pt idx="126">
                  <c:v>0.4</c:v>
                </c:pt>
                <c:pt idx="127">
                  <c:v>0.4</c:v>
                </c:pt>
                <c:pt idx="128">
                  <c:v>0.40100000000000002</c:v>
                </c:pt>
                <c:pt idx="129">
                  <c:v>0.40100000000000002</c:v>
                </c:pt>
                <c:pt idx="130">
                  <c:v>0.4</c:v>
                </c:pt>
                <c:pt idx="131">
                  <c:v>0.4</c:v>
                </c:pt>
                <c:pt idx="132">
                  <c:v>0.40100000000000002</c:v>
                </c:pt>
                <c:pt idx="133">
                  <c:v>0.4</c:v>
                </c:pt>
                <c:pt idx="134">
                  <c:v>0.40100000000000002</c:v>
                </c:pt>
                <c:pt idx="135">
                  <c:v>0.40100000000000002</c:v>
                </c:pt>
                <c:pt idx="136">
                  <c:v>0.40100000000000002</c:v>
                </c:pt>
                <c:pt idx="137">
                  <c:v>0.40100000000000002</c:v>
                </c:pt>
                <c:pt idx="138">
                  <c:v>0.40100000000000002</c:v>
                </c:pt>
                <c:pt idx="139">
                  <c:v>0.4</c:v>
                </c:pt>
                <c:pt idx="140">
                  <c:v>0.40100000000000002</c:v>
                </c:pt>
                <c:pt idx="141">
                  <c:v>0.4</c:v>
                </c:pt>
                <c:pt idx="142">
                  <c:v>0.4</c:v>
                </c:pt>
                <c:pt idx="143">
                  <c:v>0.4</c:v>
                </c:pt>
                <c:pt idx="144">
                  <c:v>0.4</c:v>
                </c:pt>
                <c:pt idx="145">
                  <c:v>0.40100000000000002</c:v>
                </c:pt>
                <c:pt idx="146">
                  <c:v>0.4</c:v>
                </c:pt>
                <c:pt idx="147">
                  <c:v>0.4</c:v>
                </c:pt>
                <c:pt idx="148">
                  <c:v>0.40100000000000002</c:v>
                </c:pt>
                <c:pt idx="149">
                  <c:v>0.40100000000000002</c:v>
                </c:pt>
                <c:pt idx="150">
                  <c:v>0.40100000000000002</c:v>
                </c:pt>
                <c:pt idx="151">
                  <c:v>0.40200000000000002</c:v>
                </c:pt>
                <c:pt idx="152">
                  <c:v>0.40100000000000002</c:v>
                </c:pt>
                <c:pt idx="153">
                  <c:v>0.40100000000000002</c:v>
                </c:pt>
                <c:pt idx="154">
                  <c:v>0.40100000000000002</c:v>
                </c:pt>
                <c:pt idx="155">
                  <c:v>0.40100000000000002</c:v>
                </c:pt>
                <c:pt idx="156">
                  <c:v>0.4</c:v>
                </c:pt>
                <c:pt idx="157">
                  <c:v>0.40100000000000002</c:v>
                </c:pt>
                <c:pt idx="158">
                  <c:v>0.4</c:v>
                </c:pt>
                <c:pt idx="159">
                  <c:v>0.39900000000000002</c:v>
                </c:pt>
                <c:pt idx="160">
                  <c:v>0.4</c:v>
                </c:pt>
                <c:pt idx="161">
                  <c:v>0.4</c:v>
                </c:pt>
                <c:pt idx="162">
                  <c:v>0.39900000000000002</c:v>
                </c:pt>
                <c:pt idx="163">
                  <c:v>0.39900000000000002</c:v>
                </c:pt>
                <c:pt idx="164">
                  <c:v>0.39900000000000002</c:v>
                </c:pt>
                <c:pt idx="165">
                  <c:v>0.4</c:v>
                </c:pt>
                <c:pt idx="166">
                  <c:v>0.39900000000000002</c:v>
                </c:pt>
                <c:pt idx="167">
                  <c:v>0.4</c:v>
                </c:pt>
                <c:pt idx="168">
                  <c:v>0.4</c:v>
                </c:pt>
                <c:pt idx="169">
                  <c:v>0.4</c:v>
                </c:pt>
                <c:pt idx="170">
                  <c:v>0.4</c:v>
                </c:pt>
                <c:pt idx="171">
                  <c:v>0.39900000000000002</c:v>
                </c:pt>
                <c:pt idx="172">
                  <c:v>0.4</c:v>
                </c:pt>
                <c:pt idx="173">
                  <c:v>0.4</c:v>
                </c:pt>
                <c:pt idx="174">
                  <c:v>0.39900000000000002</c:v>
                </c:pt>
                <c:pt idx="175">
                  <c:v>0.4</c:v>
                </c:pt>
                <c:pt idx="176">
                  <c:v>0.40100000000000002</c:v>
                </c:pt>
                <c:pt idx="177">
                  <c:v>0.40100000000000002</c:v>
                </c:pt>
                <c:pt idx="178">
                  <c:v>0.40100000000000002</c:v>
                </c:pt>
                <c:pt idx="179">
                  <c:v>0.40100000000000002</c:v>
                </c:pt>
                <c:pt idx="180">
                  <c:v>0.40100000000000002</c:v>
                </c:pt>
                <c:pt idx="181">
                  <c:v>0.4</c:v>
                </c:pt>
                <c:pt idx="182">
                  <c:v>0.4</c:v>
                </c:pt>
                <c:pt idx="183">
                  <c:v>0.40100000000000002</c:v>
                </c:pt>
                <c:pt idx="184">
                  <c:v>0.39800000000000002</c:v>
                </c:pt>
                <c:pt idx="185">
                  <c:v>0.4</c:v>
                </c:pt>
                <c:pt idx="186">
                  <c:v>0.39900000000000002</c:v>
                </c:pt>
                <c:pt idx="187">
                  <c:v>0.4</c:v>
                </c:pt>
                <c:pt idx="188">
                  <c:v>0.39900000000000002</c:v>
                </c:pt>
                <c:pt idx="189">
                  <c:v>0.39800000000000002</c:v>
                </c:pt>
                <c:pt idx="190">
                  <c:v>0.39800000000000002</c:v>
                </c:pt>
                <c:pt idx="191">
                  <c:v>0.39800000000000002</c:v>
                </c:pt>
                <c:pt idx="192">
                  <c:v>0.39900000000000002</c:v>
                </c:pt>
                <c:pt idx="193">
                  <c:v>0.39800000000000002</c:v>
                </c:pt>
                <c:pt idx="194">
                  <c:v>0.39900000000000002</c:v>
                </c:pt>
                <c:pt idx="195">
                  <c:v>0.4</c:v>
                </c:pt>
                <c:pt idx="196">
                  <c:v>0.39900000000000002</c:v>
                </c:pt>
                <c:pt idx="197">
                  <c:v>0.4</c:v>
                </c:pt>
                <c:pt idx="198">
                  <c:v>0.39900000000000002</c:v>
                </c:pt>
                <c:pt idx="199">
                  <c:v>0.39800000000000002</c:v>
                </c:pt>
                <c:pt idx="200">
                  <c:v>0.39900000000000002</c:v>
                </c:pt>
                <c:pt idx="201">
                  <c:v>0.39900000000000002</c:v>
                </c:pt>
                <c:pt idx="202">
                  <c:v>0.39900000000000002</c:v>
                </c:pt>
                <c:pt idx="203">
                  <c:v>0.4</c:v>
                </c:pt>
                <c:pt idx="204">
                  <c:v>0.39900000000000002</c:v>
                </c:pt>
                <c:pt idx="205">
                  <c:v>0.39900000000000002</c:v>
                </c:pt>
                <c:pt idx="206">
                  <c:v>0.39900000000000002</c:v>
                </c:pt>
                <c:pt idx="207">
                  <c:v>0.39900000000000002</c:v>
                </c:pt>
                <c:pt idx="208">
                  <c:v>0.39900000000000002</c:v>
                </c:pt>
                <c:pt idx="209">
                  <c:v>0.39900000000000002</c:v>
                </c:pt>
                <c:pt idx="210">
                  <c:v>0.39900000000000002</c:v>
                </c:pt>
                <c:pt idx="211">
                  <c:v>0.39900000000000002</c:v>
                </c:pt>
                <c:pt idx="212">
                  <c:v>0.39900000000000002</c:v>
                </c:pt>
                <c:pt idx="213">
                  <c:v>0.4</c:v>
                </c:pt>
                <c:pt idx="214">
                  <c:v>0.39800000000000002</c:v>
                </c:pt>
                <c:pt idx="215">
                  <c:v>0.39900000000000002</c:v>
                </c:pt>
                <c:pt idx="216">
                  <c:v>0.39800000000000002</c:v>
                </c:pt>
                <c:pt idx="217">
                  <c:v>0.39900000000000002</c:v>
                </c:pt>
                <c:pt idx="218">
                  <c:v>0.39900000000000002</c:v>
                </c:pt>
                <c:pt idx="219">
                  <c:v>0.39900000000000002</c:v>
                </c:pt>
                <c:pt idx="220">
                  <c:v>0.39900000000000002</c:v>
                </c:pt>
                <c:pt idx="221">
                  <c:v>0.39800000000000002</c:v>
                </c:pt>
                <c:pt idx="222">
                  <c:v>0.39900000000000002</c:v>
                </c:pt>
                <c:pt idx="223">
                  <c:v>0.4</c:v>
                </c:pt>
                <c:pt idx="224">
                  <c:v>0.4</c:v>
                </c:pt>
                <c:pt idx="225">
                  <c:v>0.39900000000000002</c:v>
                </c:pt>
                <c:pt idx="226">
                  <c:v>0.39900000000000002</c:v>
                </c:pt>
                <c:pt idx="227">
                  <c:v>0.39900000000000002</c:v>
                </c:pt>
                <c:pt idx="228">
                  <c:v>0.39900000000000002</c:v>
                </c:pt>
              </c:numCache>
            </c:numRef>
          </c:val>
          <c:smooth val="0"/>
        </c:ser>
        <c:dLbls>
          <c:showLegendKey val="0"/>
          <c:showVal val="0"/>
          <c:showCatName val="0"/>
          <c:showSerName val="0"/>
          <c:showPercent val="0"/>
          <c:showBubbleSize val="0"/>
        </c:dLbls>
        <c:marker val="1"/>
        <c:smooth val="0"/>
        <c:axId val="270282752"/>
        <c:axId val="246254400"/>
      </c:lineChart>
      <c:catAx>
        <c:axId val="270282752"/>
        <c:scaling>
          <c:orientation val="minMax"/>
        </c:scaling>
        <c:delete val="0"/>
        <c:axPos val="b"/>
        <c:majorTickMark val="out"/>
        <c:minorTickMark val="none"/>
        <c:tickLblPos val="nextTo"/>
        <c:crossAx val="246254400"/>
        <c:crosses val="autoZero"/>
        <c:auto val="1"/>
        <c:lblAlgn val="ctr"/>
        <c:lblOffset val="100"/>
        <c:tickLblSkip val="30"/>
        <c:noMultiLvlLbl val="0"/>
      </c:catAx>
      <c:valAx>
        <c:axId val="246254400"/>
        <c:scaling>
          <c:orientation val="minMax"/>
          <c:max val="0.41000000000000003"/>
          <c:min val="0.32000000000000006"/>
        </c:scaling>
        <c:delete val="0"/>
        <c:axPos val="l"/>
        <c:majorGridlines/>
        <c:numFmt formatCode="#,##0.00" sourceLinked="0"/>
        <c:majorTickMark val="out"/>
        <c:minorTickMark val="none"/>
        <c:tickLblPos val="nextTo"/>
        <c:spPr>
          <a:ln w="0"/>
        </c:spPr>
        <c:crossAx val="270282752"/>
        <c:crosses val="autoZero"/>
        <c:crossBetween val="midCat"/>
      </c:valAx>
    </c:plotArea>
    <c:plotVisOnly val="1"/>
    <c:dispBlanksAs val="gap"/>
    <c:showDLblsOverMax val="0"/>
  </c:chart>
  <c:externalData r:id="rId2">
    <c:autoUpdate val="0"/>
  </c:externalData>
  <c:userShapes r:id="rId3"/>
</c:chartSpace>
</file>

<file path=ppt/drawings/_rels/vmlDrawing1.vml.rels><?xml version="1.0" encoding="UTF-8" standalone="yes"?>
<Relationships xmlns="http://schemas.openxmlformats.org/package/2006/relationships"><Relationship Id="rId1" Type="http://schemas.openxmlformats.org/officeDocument/2006/relationships/image" Target="../media/image12.e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35.wmf"/><Relationship Id="rId2" Type="http://schemas.openxmlformats.org/officeDocument/2006/relationships/image" Target="../media/image34.wmf"/><Relationship Id="rId1" Type="http://schemas.openxmlformats.org/officeDocument/2006/relationships/image" Target="../media/image33.wmf"/></Relationships>
</file>

<file path=ppt/drawings/_rels/vmlDrawing3.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drawing1.xml><?xml version="1.0" encoding="utf-8"?>
<c:userShapes xmlns:c="http://schemas.openxmlformats.org/drawingml/2006/chart">
  <cdr:relSizeAnchor xmlns:cdr="http://schemas.openxmlformats.org/drawingml/2006/chartDrawing">
    <cdr:from>
      <cdr:x>0.02487</cdr:x>
      <cdr:y>0.0553</cdr:y>
    </cdr:from>
    <cdr:to>
      <cdr:x>0.2459</cdr:x>
      <cdr:y>0.16591</cdr:y>
    </cdr:to>
    <cdr:sp macro="" textlink="">
      <cdr:nvSpPr>
        <cdr:cNvPr id="3" name="Text Box 2"/>
        <cdr:cNvSpPr txBox="1"/>
      </cdr:nvSpPr>
      <cdr:spPr>
        <a:xfrm xmlns:a="http://schemas.openxmlformats.org/drawingml/2006/main">
          <a:off x="71562" y="95416"/>
          <a:ext cx="636104" cy="190831"/>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0.68226</cdr:x>
      <cdr:y>0.47</cdr:y>
    </cdr:from>
    <cdr:to>
      <cdr:x>1</cdr:x>
      <cdr:y>1</cdr:y>
    </cdr:to>
    <cdr:sp macro="" textlink="">
      <cdr:nvSpPr>
        <cdr:cNvPr id="4" name="Text Box 3"/>
        <cdr:cNvSpPr txBox="1"/>
      </cdr:nvSpPr>
      <cdr:spPr>
        <a:xfrm xmlns:a="http://schemas.openxmlformats.org/drawingml/2006/main">
          <a:off x="2067339" y="1152939"/>
          <a:ext cx="914400" cy="914400"/>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endParaRPr lang="en-US" sz="1100"/>
        </a:p>
      </cdr:txBody>
    </cdr:sp>
  </cdr:relSizeAnchor>
  <cdr:relSizeAnchor xmlns:cdr="http://schemas.openxmlformats.org/drawingml/2006/chartDrawing">
    <cdr:from>
      <cdr:x>0.52737</cdr:x>
      <cdr:y>0.51446</cdr:y>
    </cdr:from>
    <cdr:to>
      <cdr:x>0.84511</cdr:x>
      <cdr:y>0.68454</cdr:y>
    </cdr:to>
    <cdr:sp macro="" textlink="">
      <cdr:nvSpPr>
        <cdr:cNvPr id="5" name="Text Box 4"/>
        <cdr:cNvSpPr txBox="1"/>
      </cdr:nvSpPr>
      <cdr:spPr>
        <a:xfrm xmlns:a="http://schemas.openxmlformats.org/drawingml/2006/main">
          <a:off x="1543121" y="920255"/>
          <a:ext cx="929734" cy="3042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a:solidFill>
                <a:schemeClr val="accent1"/>
              </a:solidFill>
            </a:rPr>
            <a:t>NDCG1</a:t>
          </a:r>
        </a:p>
      </cdr:txBody>
    </cdr:sp>
  </cdr:relSizeAnchor>
  <cdr:relSizeAnchor xmlns:cdr="http://schemas.openxmlformats.org/drawingml/2006/chartDrawing">
    <cdr:from>
      <cdr:x>0.22574</cdr:x>
      <cdr:y>0.02223</cdr:y>
    </cdr:from>
    <cdr:to>
      <cdr:x>0.54348</cdr:x>
      <cdr:y>0.19231</cdr:y>
    </cdr:to>
    <cdr:sp macro="" textlink="">
      <cdr:nvSpPr>
        <cdr:cNvPr id="6" name="Text Box 5"/>
        <cdr:cNvSpPr txBox="1"/>
      </cdr:nvSpPr>
      <cdr:spPr>
        <a:xfrm xmlns:a="http://schemas.openxmlformats.org/drawingml/2006/main">
          <a:off x="660526" y="39757"/>
          <a:ext cx="929734" cy="3042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a:solidFill>
                <a:schemeClr val="accent3"/>
              </a:solidFill>
            </a:rPr>
            <a:t>NDCG10</a:t>
          </a:r>
        </a:p>
      </cdr:txBody>
    </cdr:sp>
  </cdr:relSizeAnchor>
  <cdr:relSizeAnchor xmlns:cdr="http://schemas.openxmlformats.org/drawingml/2006/chartDrawing">
    <cdr:from>
      <cdr:x>0.63063</cdr:x>
      <cdr:y>0.30226</cdr:y>
    </cdr:from>
    <cdr:to>
      <cdr:x>0.94837</cdr:x>
      <cdr:y>0.47235</cdr:y>
    </cdr:to>
    <cdr:sp macro="" textlink="">
      <cdr:nvSpPr>
        <cdr:cNvPr id="7" name="Text Box 6"/>
        <cdr:cNvSpPr txBox="1"/>
      </cdr:nvSpPr>
      <cdr:spPr>
        <a:xfrm xmlns:a="http://schemas.openxmlformats.org/drawingml/2006/main">
          <a:off x="1845270" y="540689"/>
          <a:ext cx="929734" cy="304248"/>
        </a:xfrm>
        <a:prstGeom xmlns:a="http://schemas.openxmlformats.org/drawingml/2006/main" prst="rect">
          <a:avLst/>
        </a:prstGeom>
      </cdr:spPr>
      <cdr:txBody>
        <a:bodyPr xmlns:a="http://schemas.openxmlformats.org/drawingml/2006/main" vertOverflow="clip" wrap="none" rtlCol="0"/>
        <a:lstStyle xmlns:a="http://schemas.openxmlformats.org/drawingml/2006/main"/>
        <a:p xmlns:a="http://schemas.openxmlformats.org/drawingml/2006/main">
          <a:r>
            <a:rPr lang="en-US" sz="1100">
              <a:solidFill>
                <a:srgbClr val="C00000"/>
              </a:solidFill>
            </a:rPr>
            <a:t>NDCG3</a:t>
          </a:r>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2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750B37D-4CF2-4005-97A4-F39822E82032}" type="datetimeFigureOut">
              <a:rPr lang="en-US" smtClean="0"/>
              <a:t>6/29/2013</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53389054-84C6-409A-A23F-837E63F0F021}" type="slidenum">
              <a:rPr lang="en-US" smtClean="0"/>
              <a:t>‹#›</a:t>
            </a:fld>
            <a:endParaRPr lang="en-US"/>
          </a:p>
        </p:txBody>
      </p:sp>
    </p:spTree>
    <p:extLst>
      <p:ext uri="{BB962C8B-B14F-4D97-AF65-F5344CB8AC3E}">
        <p14:creationId xmlns:p14="http://schemas.microsoft.com/office/powerpoint/2010/main" val="3772324915"/>
      </p:ext>
    </p:extLst>
  </p:cSld>
  <p:clrMap bg1="lt1" tx1="dk1" bg2="lt2" tx2="dk2" accent1="accent1" accent2="accent2" accent3="accent3" accent4="accent4" accent5="accent5" accent6="accent6" hlink="hlink" folHlink="folHlink"/>
  <p:notesStyle>
    <a:lvl1pPr marL="0" algn="l" defTabSz="911796" rtl="0" eaLnBrk="1" latinLnBrk="0" hangingPunct="1">
      <a:defRPr sz="1200" kern="1200">
        <a:solidFill>
          <a:schemeClr val="tx1"/>
        </a:solidFill>
        <a:latin typeface="+mn-lt"/>
        <a:ea typeface="+mn-ea"/>
        <a:cs typeface="+mn-cs"/>
      </a:defRPr>
    </a:lvl1pPr>
    <a:lvl2pPr marL="455900" algn="l" defTabSz="911796" rtl="0" eaLnBrk="1" latinLnBrk="0" hangingPunct="1">
      <a:defRPr sz="1200" kern="1200">
        <a:solidFill>
          <a:schemeClr val="tx1"/>
        </a:solidFill>
        <a:latin typeface="+mn-lt"/>
        <a:ea typeface="+mn-ea"/>
        <a:cs typeface="+mn-cs"/>
      </a:defRPr>
    </a:lvl2pPr>
    <a:lvl3pPr marL="911796" algn="l" defTabSz="911796" rtl="0" eaLnBrk="1" latinLnBrk="0" hangingPunct="1">
      <a:defRPr sz="1200" kern="1200">
        <a:solidFill>
          <a:schemeClr val="tx1"/>
        </a:solidFill>
        <a:latin typeface="+mn-lt"/>
        <a:ea typeface="+mn-ea"/>
        <a:cs typeface="+mn-cs"/>
      </a:defRPr>
    </a:lvl3pPr>
    <a:lvl4pPr marL="1367688" algn="l" defTabSz="911796" rtl="0" eaLnBrk="1" latinLnBrk="0" hangingPunct="1">
      <a:defRPr sz="1200" kern="1200">
        <a:solidFill>
          <a:schemeClr val="tx1"/>
        </a:solidFill>
        <a:latin typeface="+mn-lt"/>
        <a:ea typeface="+mn-ea"/>
        <a:cs typeface="+mn-cs"/>
      </a:defRPr>
    </a:lvl4pPr>
    <a:lvl5pPr marL="1823588" algn="l" defTabSz="911796" rtl="0" eaLnBrk="1" latinLnBrk="0" hangingPunct="1">
      <a:defRPr sz="1200" kern="1200">
        <a:solidFill>
          <a:schemeClr val="tx1"/>
        </a:solidFill>
        <a:latin typeface="+mn-lt"/>
        <a:ea typeface="+mn-ea"/>
        <a:cs typeface="+mn-cs"/>
      </a:defRPr>
    </a:lvl5pPr>
    <a:lvl6pPr marL="2279489" algn="l" defTabSz="911796" rtl="0" eaLnBrk="1" latinLnBrk="0" hangingPunct="1">
      <a:defRPr sz="1200" kern="1200">
        <a:solidFill>
          <a:schemeClr val="tx1"/>
        </a:solidFill>
        <a:latin typeface="+mn-lt"/>
        <a:ea typeface="+mn-ea"/>
        <a:cs typeface="+mn-cs"/>
      </a:defRPr>
    </a:lvl6pPr>
    <a:lvl7pPr marL="2735382" algn="l" defTabSz="911796" rtl="0" eaLnBrk="1" latinLnBrk="0" hangingPunct="1">
      <a:defRPr sz="1200" kern="1200">
        <a:solidFill>
          <a:schemeClr val="tx1"/>
        </a:solidFill>
        <a:latin typeface="+mn-lt"/>
        <a:ea typeface="+mn-ea"/>
        <a:cs typeface="+mn-cs"/>
      </a:defRPr>
    </a:lvl7pPr>
    <a:lvl8pPr marL="3191282" algn="l" defTabSz="911796" rtl="0" eaLnBrk="1" latinLnBrk="0" hangingPunct="1">
      <a:defRPr sz="1200" kern="1200">
        <a:solidFill>
          <a:schemeClr val="tx1"/>
        </a:solidFill>
        <a:latin typeface="+mn-lt"/>
        <a:ea typeface="+mn-ea"/>
        <a:cs typeface="+mn-cs"/>
      </a:defRPr>
    </a:lvl8pPr>
    <a:lvl9pPr marL="3647178" algn="l" defTabSz="911796"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050" kern="1200" dirty="0" smtClean="0">
                <a:solidFill>
                  <a:schemeClr val="tx1"/>
                </a:solidFill>
                <a:effectLst/>
                <a:latin typeface="+mn-lt"/>
                <a:ea typeface="+mn-ea"/>
                <a:cs typeface="+mn-cs"/>
              </a:rPr>
              <a:t>I am going to make my introduction short to our keynote speaker today, Prof. Geoff Hinton.</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Skipping his life-long remarkable achievements, I just want to say that Geoff designs machine learning algorithms </a:t>
            </a:r>
          </a:p>
          <a:p>
            <a:r>
              <a:rPr lang="en-US" sz="1050" kern="1200" dirty="0" smtClean="0">
                <a:solidFill>
                  <a:schemeClr val="tx1"/>
                </a:solidFill>
                <a:effectLst/>
                <a:latin typeface="+mn-lt"/>
                <a:ea typeface="+mn-ea"/>
                <a:cs typeface="+mn-cs"/>
              </a:rPr>
              <a:t>and has been extremely active and playing the pioneering and leadership roles in research of the topic area in this keynote </a:t>
            </a:r>
          </a:p>
          <a:p>
            <a:r>
              <a:rPr lang="en-US" sz="1050" kern="1200" dirty="0" smtClean="0">
                <a:solidFill>
                  <a:schemeClr val="tx1"/>
                </a:solidFill>
                <a:effectLst/>
                <a:latin typeface="+mn-lt"/>
                <a:ea typeface="+mn-ea"/>
                <a:cs typeface="+mn-cs"/>
              </a:rPr>
              <a:t>--- deep learning, which he established in 2006 as briefly described in this recent NYT article in case you have read it. </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The NYT reporter John </a:t>
            </a:r>
            <a:r>
              <a:rPr lang="en-US" sz="1050" kern="1200" dirty="0" err="1" smtClean="0">
                <a:solidFill>
                  <a:schemeClr val="tx1"/>
                </a:solidFill>
                <a:effectLst/>
                <a:latin typeface="+mn-lt"/>
                <a:ea typeface="+mn-ea"/>
                <a:cs typeface="+mn-cs"/>
              </a:rPr>
              <a:t>Markoff</a:t>
            </a:r>
            <a:r>
              <a:rPr lang="en-US" sz="1050" kern="1200" dirty="0" smtClean="0">
                <a:solidFill>
                  <a:schemeClr val="tx1"/>
                </a:solidFill>
                <a:effectLst/>
                <a:latin typeface="+mn-lt"/>
                <a:ea typeface="+mn-ea"/>
                <a:cs typeface="+mn-cs"/>
              </a:rPr>
              <a:t> interviewed Geoff and me, among others, last fall, </a:t>
            </a:r>
          </a:p>
          <a:p>
            <a:r>
              <a:rPr lang="en-US" sz="1050" kern="1200" dirty="0" smtClean="0">
                <a:solidFill>
                  <a:schemeClr val="tx1"/>
                </a:solidFill>
                <a:effectLst/>
                <a:latin typeface="+mn-lt"/>
                <a:ea typeface="+mn-ea"/>
                <a:cs typeface="+mn-cs"/>
              </a:rPr>
              <a:t>and wrote Geoff’s recent research achievements very concisely, </a:t>
            </a:r>
          </a:p>
          <a:p>
            <a:r>
              <a:rPr lang="en-US" sz="1050" kern="1200" dirty="0" smtClean="0">
                <a:solidFill>
                  <a:schemeClr val="tx1"/>
                </a:solidFill>
                <a:effectLst/>
                <a:latin typeface="+mn-lt"/>
                <a:ea typeface="+mn-ea"/>
                <a:cs typeface="+mn-cs"/>
              </a:rPr>
              <a:t>which you will hear firsthand from him today, plus more recent advances since the article was written.</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As a personal note, in Decembers of 2009 and 2010 when NNs were still “in the cold winter”, </a:t>
            </a:r>
          </a:p>
          <a:p>
            <a:r>
              <a:rPr lang="en-US" sz="1050" kern="1200" dirty="0" smtClean="0">
                <a:solidFill>
                  <a:schemeClr val="tx1"/>
                </a:solidFill>
                <a:effectLst/>
                <a:latin typeface="+mn-lt"/>
                <a:ea typeface="+mn-ea"/>
                <a:cs typeface="+mn-cs"/>
              </a:rPr>
              <a:t>my company and I were very fortunate to be able to attract Geoff to come to MSR (working side-by-side in my office), </a:t>
            </a:r>
          </a:p>
          <a:p>
            <a:r>
              <a:rPr lang="en-US" sz="1050" kern="1200" dirty="0" smtClean="0">
                <a:solidFill>
                  <a:schemeClr val="tx1"/>
                </a:solidFill>
                <a:effectLst/>
                <a:latin typeface="+mn-lt"/>
                <a:ea typeface="+mn-ea"/>
                <a:cs typeface="+mn-cs"/>
              </a:rPr>
              <a:t>and we started industry-scale speech applications. </a:t>
            </a:r>
          </a:p>
          <a:p>
            <a:r>
              <a:rPr lang="en-US" sz="1050" kern="1200" dirty="0" smtClean="0">
                <a:solidFill>
                  <a:schemeClr val="tx1"/>
                </a:solidFill>
                <a:effectLst/>
                <a:latin typeface="+mn-lt"/>
                <a:ea typeface="+mn-ea"/>
                <a:cs typeface="+mn-cs"/>
              </a:rPr>
              <a:t>I learned tremendously from him during those “cold winters” in Seattle.</a:t>
            </a:r>
          </a:p>
          <a:p>
            <a:r>
              <a:rPr lang="en-US" sz="1050" kern="1200" dirty="0" smtClean="0">
                <a:solidFill>
                  <a:schemeClr val="tx1"/>
                </a:solidFill>
                <a:effectLst/>
                <a:latin typeface="+mn-lt"/>
                <a:ea typeface="+mn-ea"/>
                <a:cs typeface="+mn-cs"/>
              </a:rPr>
              <a:t> </a:t>
            </a:r>
          </a:p>
          <a:p>
            <a:r>
              <a:rPr lang="en-US" sz="1050" kern="1200" dirty="0" smtClean="0">
                <a:solidFill>
                  <a:schemeClr val="tx1"/>
                </a:solidFill>
                <a:effectLst/>
                <a:latin typeface="+mn-lt"/>
                <a:ea typeface="+mn-ea"/>
                <a:cs typeface="+mn-cs"/>
              </a:rPr>
              <a:t>Now, as witnessed by the very large number of DNN papers in our ICASSP, </a:t>
            </a:r>
          </a:p>
          <a:p>
            <a:r>
              <a:rPr lang="en-US" sz="1050" kern="120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Geoff has brought  the “spring” season of NN to the world again (last time in 1986)</a:t>
            </a:r>
            <a:r>
              <a:rPr lang="en-US" sz="1050" kern="1200" dirty="0" smtClean="0">
                <a:solidFill>
                  <a:schemeClr val="tx1"/>
                </a:solidFill>
                <a:effectLst/>
                <a:latin typeface="+mn-lt"/>
                <a:ea typeface="+mn-ea"/>
                <a:cs typeface="+mn-cs"/>
              </a:rPr>
              <a:t>, this time with a “deep” flavor and with truly useful applications. </a:t>
            </a:r>
          </a:p>
          <a:p>
            <a:r>
              <a:rPr lang="en-US" sz="1050" kern="1200" dirty="0" smtClean="0">
                <a:solidFill>
                  <a:schemeClr val="tx1"/>
                </a:solidFill>
                <a:effectLst/>
                <a:latin typeface="+mn-lt"/>
                <a:ea typeface="+mn-ea"/>
                <a:cs typeface="+mn-cs"/>
              </a:rPr>
              <a:t>You will heard all this from his keynote talk now.</a:t>
            </a:r>
          </a:p>
          <a:p>
            <a:r>
              <a:rPr lang="en-US" sz="1050" kern="1200" dirty="0" smtClean="0">
                <a:solidFill>
                  <a:schemeClr val="tx1"/>
                </a:solidFill>
                <a:effectLst/>
                <a:latin typeface="+mn-lt"/>
                <a:ea typeface="+mn-ea"/>
                <a:cs typeface="+mn-cs"/>
              </a:rPr>
              <a:t> </a:t>
            </a:r>
          </a:p>
          <a:p>
            <a:r>
              <a:rPr lang="en-US" sz="1050" kern="1200" smtClean="0">
                <a:solidFill>
                  <a:schemeClr val="tx1"/>
                </a:solidFill>
                <a:effectLst/>
                <a:latin typeface="+mn-lt"/>
                <a:ea typeface="+mn-ea"/>
                <a:cs typeface="+mn-cs"/>
              </a:rPr>
              <a:t>So here we have, </a:t>
            </a:r>
            <a:r>
              <a:rPr lang="en-US" sz="1050" kern="1200" dirty="0" smtClean="0">
                <a:solidFill>
                  <a:schemeClr val="tx1"/>
                </a:solidFill>
                <a:effectLst/>
                <a:latin typeface="+mn-lt"/>
                <a:ea typeface="+mn-ea"/>
                <a:cs typeface="+mn-cs"/>
              </a:rPr>
              <a:t>Prof. Geoff Hinton.</a:t>
            </a:r>
          </a:p>
          <a:p>
            <a:endParaRPr lang="en-US" sz="1050" baseline="0" dirty="0" smtClean="0"/>
          </a:p>
          <a:p>
            <a:endParaRPr lang="en-US" sz="1050" dirty="0" smtClean="0"/>
          </a:p>
          <a:p>
            <a:r>
              <a:rPr lang="en-US" sz="1050" dirty="0" smtClean="0"/>
              <a:t>====================</a:t>
            </a:r>
          </a:p>
          <a:p>
            <a:r>
              <a:rPr lang="en-US" sz="1050" dirty="0" smtClean="0"/>
              <a:t>You may</a:t>
            </a:r>
            <a:r>
              <a:rPr lang="en-US" sz="1050" baseline="0" dirty="0" smtClean="0"/>
              <a:t> have heard of this real-time speech-to-speech translation demo that was presented in Beijing by Rick Rashid. This demo </a:t>
            </a:r>
            <a:r>
              <a:rPr lang="en-US" sz="1050" u="sng" baseline="0" dirty="0" smtClean="0"/>
              <a:t>is only possible</a:t>
            </a:r>
            <a:r>
              <a:rPr lang="en-US" sz="1050" b="0" u="none" baseline="0" dirty="0" smtClean="0"/>
              <a:t> because of some remarkable advances in speech processing: we’ve tried it over the previous two years, and it didn’t work.</a:t>
            </a:r>
            <a:endParaRPr lang="en-US" sz="1050"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10</a:t>
            </a:fld>
            <a:endParaRPr lang="en-US">
              <a:solidFill>
                <a:prstClr val="black"/>
              </a:solidFill>
            </a:endParaRPr>
          </a:p>
        </p:txBody>
      </p:sp>
    </p:spTree>
    <p:extLst>
      <p:ext uri="{BB962C8B-B14F-4D97-AF65-F5344CB8AC3E}">
        <p14:creationId xmlns:p14="http://schemas.microsoft.com/office/powerpoint/2010/main" val="39329791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0530" name="Slide Image Placeholder 1"/>
          <p:cNvSpPr>
            <a:spLocks noGrp="1" noRot="1" noChangeAspect="1" noTextEdit="1"/>
          </p:cNvSpPr>
          <p:nvPr>
            <p:ph type="sldImg"/>
          </p:nvPr>
        </p:nvSpPr>
        <p:spPr>
          <a:ln/>
        </p:spPr>
      </p:sp>
      <p:sp>
        <p:nvSpPr>
          <p:cNvPr id="15053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5053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94B62995-10FF-45F3-A738-CAEC50D72591}" type="slidenum">
              <a:rPr lang="en-US" sz="1200">
                <a:solidFill>
                  <a:prstClr val="black"/>
                </a:solidFill>
              </a:rPr>
              <a:pPr eaLnBrk="1" hangingPunct="1"/>
              <a:t>38</a:t>
            </a:fld>
            <a:endParaRPr lang="en-US" sz="1200">
              <a:solidFill>
                <a:prstClr val="black"/>
              </a:solidFill>
            </a:endParaRPr>
          </a:p>
        </p:txBody>
      </p:sp>
    </p:spTree>
    <p:extLst>
      <p:ext uri="{BB962C8B-B14F-4D97-AF65-F5344CB8AC3E}">
        <p14:creationId xmlns:p14="http://schemas.microsoft.com/office/powerpoint/2010/main" val="26863634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6" name="Slide Image Placeholder 1"/>
          <p:cNvSpPr>
            <a:spLocks noGrp="1" noRot="1" noChangeAspect="1" noTextEdit="1"/>
          </p:cNvSpPr>
          <p:nvPr>
            <p:ph type="sldImg"/>
          </p:nvPr>
        </p:nvSpPr>
        <p:spPr>
          <a:ln/>
        </p:spPr>
      </p:sp>
      <p:sp>
        <p:nvSpPr>
          <p:cNvPr id="15462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5462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F0739BAC-3BE0-4EF7-8E46-72ED15F7741A}" type="slidenum">
              <a:rPr lang="en-US" sz="1200">
                <a:solidFill>
                  <a:prstClr val="black"/>
                </a:solidFill>
              </a:rPr>
              <a:pPr eaLnBrk="1" hangingPunct="1"/>
              <a:t>42</a:t>
            </a:fld>
            <a:endParaRPr lang="en-US" sz="1200">
              <a:solidFill>
                <a:prstClr val="black"/>
              </a:solidFill>
            </a:endParaRPr>
          </a:p>
        </p:txBody>
      </p:sp>
    </p:spTree>
    <p:extLst>
      <p:ext uri="{BB962C8B-B14F-4D97-AF65-F5344CB8AC3E}">
        <p14:creationId xmlns:p14="http://schemas.microsoft.com/office/powerpoint/2010/main" val="2663300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Slide Image Placeholder 1"/>
          <p:cNvSpPr>
            <a:spLocks noGrp="1" noRot="1" noChangeAspect="1" noTextEdit="1"/>
          </p:cNvSpPr>
          <p:nvPr>
            <p:ph type="sldImg"/>
          </p:nvPr>
        </p:nvSpPr>
        <p:spPr>
          <a:ln/>
        </p:spPr>
      </p:sp>
      <p:sp>
        <p:nvSpPr>
          <p:cNvPr id="16077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6077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088EEEB1-E512-434C-A927-C4B4F8DC713C}" type="slidenum">
              <a:rPr lang="en-US" sz="1200">
                <a:solidFill>
                  <a:prstClr val="black"/>
                </a:solidFill>
              </a:rPr>
              <a:pPr eaLnBrk="1" hangingPunct="1"/>
              <a:t>45</a:t>
            </a:fld>
            <a:endParaRPr lang="en-US" sz="1200">
              <a:solidFill>
                <a:prstClr val="black"/>
              </a:solidFill>
            </a:endParaRPr>
          </a:p>
        </p:txBody>
      </p:sp>
    </p:spTree>
    <p:extLst>
      <p:ext uri="{BB962C8B-B14F-4D97-AF65-F5344CB8AC3E}">
        <p14:creationId xmlns:p14="http://schemas.microsoft.com/office/powerpoint/2010/main" val="14124698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Slide Image Placeholder 1"/>
          <p:cNvSpPr>
            <a:spLocks noGrp="1" noRot="1" noChangeAspect="1" noTextEdit="1"/>
          </p:cNvSpPr>
          <p:nvPr>
            <p:ph type="sldImg"/>
          </p:nvPr>
        </p:nvSpPr>
        <p:spPr>
          <a:ln/>
        </p:spPr>
      </p:sp>
      <p:sp>
        <p:nvSpPr>
          <p:cNvPr id="1617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617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EBB67F2F-FB1F-4139-9A75-9FFCA7F9B545}" type="slidenum">
              <a:rPr lang="en-US" sz="1200">
                <a:solidFill>
                  <a:prstClr val="black"/>
                </a:solidFill>
              </a:rPr>
              <a:pPr eaLnBrk="1" hangingPunct="1"/>
              <a:t>49</a:t>
            </a:fld>
            <a:endParaRPr lang="en-US" sz="1200">
              <a:solidFill>
                <a:prstClr val="black"/>
              </a:solidFill>
            </a:endParaRPr>
          </a:p>
        </p:txBody>
      </p:sp>
    </p:spTree>
    <p:extLst>
      <p:ext uri="{BB962C8B-B14F-4D97-AF65-F5344CB8AC3E}">
        <p14:creationId xmlns:p14="http://schemas.microsoft.com/office/powerpoint/2010/main" val="354595239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010" name="Slide Image Placeholder 1"/>
          <p:cNvSpPr>
            <a:spLocks noGrp="1" noRot="1" noChangeAspect="1" noTextEdit="1"/>
          </p:cNvSpPr>
          <p:nvPr>
            <p:ph type="sldImg"/>
          </p:nvPr>
        </p:nvSpPr>
        <p:spPr>
          <a:ln/>
        </p:spPr>
      </p:sp>
      <p:sp>
        <p:nvSpPr>
          <p:cNvPr id="1710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7101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8E5BA3B8-57B1-4DCE-9EB0-F6EBA4D9EF8C}" type="slidenum">
              <a:rPr lang="en-US" sz="1200">
                <a:solidFill>
                  <a:prstClr val="black"/>
                </a:solidFill>
              </a:rPr>
              <a:pPr eaLnBrk="1" hangingPunct="1"/>
              <a:t>50</a:t>
            </a:fld>
            <a:endParaRPr lang="en-US" sz="1200">
              <a:solidFill>
                <a:prstClr val="black"/>
              </a:solidFill>
            </a:endParaRPr>
          </a:p>
        </p:txBody>
      </p:sp>
    </p:spTree>
    <p:extLst>
      <p:ext uri="{BB962C8B-B14F-4D97-AF65-F5344CB8AC3E}">
        <p14:creationId xmlns:p14="http://schemas.microsoft.com/office/powerpoint/2010/main" val="38414473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Slide Image Placeholder 1"/>
          <p:cNvSpPr>
            <a:spLocks noGrp="1" noRot="1" noChangeAspect="1" noTextEdit="1"/>
          </p:cNvSpPr>
          <p:nvPr>
            <p:ph type="sldImg"/>
          </p:nvPr>
        </p:nvSpPr>
        <p:spPr>
          <a:ln/>
        </p:spPr>
      </p:sp>
      <p:sp>
        <p:nvSpPr>
          <p:cNvPr id="1679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679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BECDA37A-DBBB-4447-A7F0-633F8F789B12}" type="slidenum">
              <a:rPr lang="en-US" sz="1200">
                <a:solidFill>
                  <a:prstClr val="black"/>
                </a:solidFill>
              </a:rPr>
              <a:pPr eaLnBrk="1" hangingPunct="1"/>
              <a:t>51</a:t>
            </a:fld>
            <a:endParaRPr lang="en-US" sz="1200">
              <a:solidFill>
                <a:prstClr val="black"/>
              </a:solidFill>
            </a:endParaRPr>
          </a:p>
        </p:txBody>
      </p:sp>
    </p:spTree>
    <p:extLst>
      <p:ext uri="{BB962C8B-B14F-4D97-AF65-F5344CB8AC3E}">
        <p14:creationId xmlns:p14="http://schemas.microsoft.com/office/powerpoint/2010/main" val="4284973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490" name="Slide Image Placeholder 1"/>
          <p:cNvSpPr>
            <a:spLocks noGrp="1" noRot="1" noChangeAspect="1" noTextEdit="1"/>
          </p:cNvSpPr>
          <p:nvPr>
            <p:ph type="sldImg"/>
          </p:nvPr>
        </p:nvSpPr>
        <p:spPr>
          <a:ln/>
        </p:spPr>
      </p:sp>
      <p:sp>
        <p:nvSpPr>
          <p:cNvPr id="19149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91492"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60326E22-96B9-4935-B1B2-675E9D957271}" type="slidenum">
              <a:rPr lang="en-US" sz="1200">
                <a:solidFill>
                  <a:prstClr val="black"/>
                </a:solidFill>
              </a:rPr>
              <a:pPr eaLnBrk="1" hangingPunct="1"/>
              <a:t>52</a:t>
            </a:fld>
            <a:endParaRPr lang="en-US" sz="1200">
              <a:solidFill>
                <a:prstClr val="black"/>
              </a:solidFill>
            </a:endParaRPr>
          </a:p>
        </p:txBody>
      </p:sp>
    </p:spTree>
    <p:extLst>
      <p:ext uri="{BB962C8B-B14F-4D97-AF65-F5344CB8AC3E}">
        <p14:creationId xmlns:p14="http://schemas.microsoft.com/office/powerpoint/2010/main" val="23804787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2514" name="Slide Image Placeholder 1"/>
          <p:cNvSpPr>
            <a:spLocks noGrp="1" noRot="1" noChangeAspect="1" noTextEdit="1"/>
          </p:cNvSpPr>
          <p:nvPr>
            <p:ph type="sldImg"/>
          </p:nvPr>
        </p:nvSpPr>
        <p:spPr>
          <a:ln/>
        </p:spPr>
      </p:sp>
      <p:sp>
        <p:nvSpPr>
          <p:cNvPr id="192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92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AF8D5CD9-D558-429C-9FAE-D36A415A4A0B}" type="slidenum">
              <a:rPr lang="en-US" sz="1200">
                <a:solidFill>
                  <a:prstClr val="black"/>
                </a:solidFill>
              </a:rPr>
              <a:pPr eaLnBrk="1" hangingPunct="1"/>
              <a:t>53</a:t>
            </a:fld>
            <a:endParaRPr lang="en-US" sz="1200">
              <a:solidFill>
                <a:prstClr val="black"/>
              </a:solidFill>
            </a:endParaRPr>
          </a:p>
        </p:txBody>
      </p:sp>
    </p:spTree>
    <p:extLst>
      <p:ext uri="{BB962C8B-B14F-4D97-AF65-F5344CB8AC3E}">
        <p14:creationId xmlns:p14="http://schemas.microsoft.com/office/powerpoint/2010/main" val="102325944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3538" name="Slide Image Placeholder 1"/>
          <p:cNvSpPr>
            <a:spLocks noGrp="1" noRot="1" noChangeAspect="1" noTextEdit="1"/>
          </p:cNvSpPr>
          <p:nvPr>
            <p:ph type="sldImg"/>
          </p:nvPr>
        </p:nvSpPr>
        <p:spPr>
          <a:ln/>
        </p:spPr>
      </p:sp>
      <p:sp>
        <p:nvSpPr>
          <p:cNvPr id="19353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en-CA" smtClean="0"/>
          </a:p>
        </p:txBody>
      </p:sp>
      <p:sp>
        <p:nvSpPr>
          <p:cNvPr id="19354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FD9C6F58-B20C-413C-B045-5913FCCAF5F2}" type="slidenum">
              <a:rPr lang="en-US" sz="1200">
                <a:solidFill>
                  <a:prstClr val="black"/>
                </a:solidFill>
              </a:rPr>
              <a:pPr eaLnBrk="1" hangingPunct="1"/>
              <a:t>54</a:t>
            </a:fld>
            <a:endParaRPr lang="en-US" sz="1200">
              <a:solidFill>
                <a:prstClr val="black"/>
              </a:solidFill>
            </a:endParaRPr>
          </a:p>
        </p:txBody>
      </p:sp>
    </p:spTree>
    <p:extLst>
      <p:ext uri="{BB962C8B-B14F-4D97-AF65-F5344CB8AC3E}">
        <p14:creationId xmlns:p14="http://schemas.microsoft.com/office/powerpoint/2010/main" val="422857402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solidFill>
                  <a:prstClr val="black"/>
                </a:solidFill>
              </a:rPr>
              <a:pPr/>
              <a:t>80</a:t>
            </a:fld>
            <a:endParaRPr lang="en-US">
              <a:solidFill>
                <a:prstClr val="black"/>
              </a:solidFill>
            </a:endParaRPr>
          </a:p>
        </p:txBody>
      </p:sp>
    </p:spTree>
    <p:extLst>
      <p:ext uri="{BB962C8B-B14F-4D97-AF65-F5344CB8AC3E}">
        <p14:creationId xmlns:p14="http://schemas.microsoft.com/office/powerpoint/2010/main" val="26662041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11</a:t>
            </a:fld>
            <a:endParaRPr lang="en-US"/>
          </a:p>
        </p:txBody>
      </p:sp>
    </p:spTree>
    <p:extLst>
      <p:ext uri="{BB962C8B-B14F-4D97-AF65-F5344CB8AC3E}">
        <p14:creationId xmlns:p14="http://schemas.microsoft.com/office/powerpoint/2010/main" val="38777551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88</a:t>
            </a:fld>
            <a:endParaRPr lang="en-US"/>
          </a:p>
        </p:txBody>
      </p:sp>
    </p:spTree>
    <p:extLst>
      <p:ext uri="{BB962C8B-B14F-4D97-AF65-F5344CB8AC3E}">
        <p14:creationId xmlns:p14="http://schemas.microsoft.com/office/powerpoint/2010/main" val="2666204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54FC9F6D-6293-8343-AA03-4C25E0BADE90}" type="slidenum">
              <a:rPr lang="en-US" smtClean="0">
                <a:solidFill>
                  <a:prstClr val="black"/>
                </a:solidFill>
              </a:rPr>
              <a:pPr/>
              <a:t>101</a:t>
            </a:fld>
            <a:endParaRPr lang="en-US">
              <a:solidFill>
                <a:prstClr val="black"/>
              </a:solidFill>
            </a:endParaRPr>
          </a:p>
        </p:txBody>
      </p:sp>
    </p:spTree>
    <p:extLst>
      <p:ext uri="{BB962C8B-B14F-4D97-AF65-F5344CB8AC3E}">
        <p14:creationId xmlns:p14="http://schemas.microsoft.com/office/powerpoint/2010/main" val="427177004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may</a:t>
            </a:r>
            <a:r>
              <a:rPr lang="en-US" baseline="0" dirty="0" smtClean="0"/>
              <a:t> have seen this front page article in the NY Times last month, on the subject of “deep learning”, also referred to as “deep neural networks” or simply “deep networks”. It featured an interview with Rick Rashid and this photo of a demonstration Rick gave in China in October.</a:t>
            </a:r>
          </a:p>
          <a:p>
            <a:endParaRPr lang="en-US" baseline="0" dirty="0" smtClean="0"/>
          </a:p>
          <a:p>
            <a:r>
              <a:rPr lang="en-US" baseline="0" dirty="0" smtClean="0"/>
              <a:t>[start the video]</a:t>
            </a:r>
          </a:p>
          <a:p>
            <a:endParaRPr lang="en-US" baseline="0" dirty="0" smtClean="0"/>
          </a:p>
          <a:p>
            <a:r>
              <a:rPr lang="en-US" baseline="0" dirty="0" smtClean="0"/>
              <a:t>This was a real-time speech-to-speech translation demo, with Rick speaking freely in English and then a computer rendering his speech into Mandarin, and doing so in Rick’s own voice. This demo is something that we’ve tried to set up for a couple of years but frankly was never robust enough for a live showing.</a:t>
            </a:r>
            <a:r>
              <a:rPr lang="en-US" b="0" u="none" baseline="0" dirty="0" smtClean="0"/>
              <a:t> But this year that all changed, because of some remarkable advances in speech processing.</a:t>
            </a:r>
          </a:p>
          <a:p>
            <a:endParaRPr lang="en-US" b="0" u="none" baseline="0" dirty="0" smtClean="0"/>
          </a:p>
          <a:p>
            <a:r>
              <a:rPr lang="en-US" b="0" u="none" baseline="0" dirty="0" smtClean="0"/>
              <a:t>Just to make this more vivid, I’d like to ask Rick to say a few words. [start live demo now]</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117</a:t>
            </a:fld>
            <a:endParaRPr lang="en-US">
              <a:solidFill>
                <a:prstClr val="black"/>
              </a:solidFill>
            </a:endParaRPr>
          </a:p>
        </p:txBody>
      </p:sp>
    </p:spTree>
    <p:extLst>
      <p:ext uri="{BB962C8B-B14F-4D97-AF65-F5344CB8AC3E}">
        <p14:creationId xmlns:p14="http://schemas.microsoft.com/office/powerpoint/2010/main" val="8835070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These advances</a:t>
            </a:r>
            <a:r>
              <a:rPr lang="en-US" baseline="0" dirty="0" smtClean="0"/>
              <a:t> have been achieved through the application of deep neural networks. We will explain a little bit about how DNNs work and why they might be important, but first let’s take a look at the stunning impact on speech recognition.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The US government has been funding R&amp;D in speech recognition for over 25 years, and as part of its research programs conducts tests of the effectiveness of the best systems. This graph shows the results of these tests, from 1988 to 2011, with the measure of effectiveness being the Word Error Rate (WER). In the early years, the best speech systems worked only in very narrow domains, such as air travel planning. While narrow, very good performance could be achieved, on par with human capability.</a:t>
            </a:r>
          </a:p>
          <a:p>
            <a:pPr marL="0" marR="0" indent="0" algn="l" defTabSz="914400" rtl="0" eaLnBrk="1" fontAlgn="auto" latinLnBrk="0" hangingPunct="1">
              <a:lnSpc>
                <a:spcPct val="100000"/>
              </a:lnSpc>
              <a:spcBef>
                <a:spcPts val="0"/>
              </a:spcBef>
              <a:spcAft>
                <a:spcPts val="0"/>
              </a:spcAft>
              <a:buClrTx/>
              <a:buSzTx/>
              <a:buFontTx/>
              <a:buNone/>
              <a:tabLst/>
              <a:defRPr/>
            </a:pPr>
            <a:endParaRPr lang="en-US"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But in open-domain situations, such as meeting transcription and television news captioning, the results have not been so good. Consider the very important Switchboard benchmark, which today is the standard used by the research community. In the late 1990’s there was good progress, but for the past decade this plateaued and in all systems the research showed essentially no progress.</a:t>
            </a:r>
          </a:p>
          <a:p>
            <a:pPr marL="0" marR="0" indent="0" algn="l" defTabSz="914400" rtl="0" eaLnBrk="1" fontAlgn="auto" latinLnBrk="0" hangingPunct="1">
              <a:lnSpc>
                <a:spcPct val="100000"/>
              </a:lnSpc>
              <a:spcBef>
                <a:spcPts val="0"/>
              </a:spcBef>
              <a:spcAft>
                <a:spcPts val="0"/>
              </a:spcAft>
              <a:buClrTx/>
              <a:buSzTx/>
              <a:buFontTx/>
              <a:buNone/>
              <a:tabLst/>
              <a:defRPr/>
            </a:pPr>
            <a:endParaRPr lang="en-US"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baseline="0" dirty="0" smtClean="0"/>
              <a:t>In joint research with the University of Toronto, by applying deep learning to speech recognition we achieved last year an astounding improvement in error rate. This made all the difference for the demo in China. In fact, for Rick’s speech, the speech recognition system exhibited an error rate of less than 7%!</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118</a:t>
            </a:fld>
            <a:endParaRPr lang="en-US">
              <a:solidFill>
                <a:prstClr val="black"/>
              </a:solidFill>
            </a:endParaRPr>
          </a:p>
        </p:txBody>
      </p:sp>
    </p:spTree>
    <p:extLst>
      <p:ext uri="{BB962C8B-B14F-4D97-AF65-F5344CB8AC3E}">
        <p14:creationId xmlns:p14="http://schemas.microsoft.com/office/powerpoint/2010/main" val="23067943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Another</a:t>
            </a:r>
            <a:r>
              <a:rPr lang="en-US" baseline="0" dirty="0" smtClean="0"/>
              <a:t> important characteristic of DNNs is that they preserve some key features of our best machine learning algorithms. For example, DNNs show excellent performance in multiple tasks. If you take a DNN that has been trained on English, and then train it on French and Chinese, amazingly the performance of the DNN on English actually improves! Similarly, the same DNN then trained on 8KHz waveforms (in addition to 16KHz waveforms) shows better performance on both 8Khz and 16Khz waveforms.</a:t>
            </a:r>
            <a:endParaRPr lang="en-US" dirty="0"/>
          </a:p>
        </p:txBody>
      </p:sp>
      <p:sp>
        <p:nvSpPr>
          <p:cNvPr id="4" name="Slide Number Placeholder 3"/>
          <p:cNvSpPr>
            <a:spLocks noGrp="1"/>
          </p:cNvSpPr>
          <p:nvPr>
            <p:ph type="sldNum" sz="quarter" idx="10"/>
          </p:nvPr>
        </p:nvSpPr>
        <p:spPr/>
        <p:txBody>
          <a:bodyPr/>
          <a:lstStyle/>
          <a:p>
            <a:fld id="{5B3B70EA-41B9-4A40-9FB7-C42F1E808E42}" type="slidenum">
              <a:rPr lang="en-US" smtClean="0">
                <a:solidFill>
                  <a:prstClr val="black"/>
                </a:solidFill>
              </a:rPr>
              <a:pPr/>
              <a:t>125</a:t>
            </a:fld>
            <a:endParaRPr lang="en-US">
              <a:solidFill>
                <a:prstClr val="black"/>
              </a:solidFill>
            </a:endParaRPr>
          </a:p>
        </p:txBody>
      </p:sp>
    </p:spTree>
    <p:extLst>
      <p:ext uri="{BB962C8B-B14F-4D97-AF65-F5344CB8AC3E}">
        <p14:creationId xmlns:p14="http://schemas.microsoft.com/office/powerpoint/2010/main" val="377117876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13</a:t>
            </a:fld>
            <a:endParaRPr lang="en-US"/>
          </a:p>
        </p:txBody>
      </p:sp>
    </p:spTree>
    <p:extLst>
      <p:ext uri="{BB962C8B-B14F-4D97-AF65-F5344CB8AC3E}">
        <p14:creationId xmlns:p14="http://schemas.microsoft.com/office/powerpoint/2010/main" val="26662041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Contextua</a:t>
            </a:r>
            <a:r>
              <a:rPr lang="en-US" baseline="0" dirty="0" smtClean="0"/>
              <a:t>l dynamics; massive parameters </a:t>
            </a:r>
            <a:r>
              <a:rPr lang="en-US" baseline="0" dirty="0" err="1" smtClean="0"/>
              <a:t>vs</a:t>
            </a:r>
            <a:r>
              <a:rPr lang="en-US" baseline="0" dirty="0" smtClean="0"/>
              <a:t> parsimonious </a:t>
            </a:r>
            <a:r>
              <a:rPr lang="en-US" baseline="0" dirty="0" err="1" smtClean="0"/>
              <a:t>params</a:t>
            </a:r>
            <a:r>
              <a:rPr lang="en-US" baseline="0" dirty="0" smtClean="0"/>
              <a:t>; constraints in RNN. </a:t>
            </a:r>
            <a:endParaRPr lang="en-US" dirty="0"/>
          </a:p>
        </p:txBody>
      </p:sp>
      <p:sp>
        <p:nvSpPr>
          <p:cNvPr id="4" name="Slide Number Placeholder 3"/>
          <p:cNvSpPr>
            <a:spLocks noGrp="1"/>
          </p:cNvSpPr>
          <p:nvPr>
            <p:ph type="sldNum" sz="quarter" idx="10"/>
          </p:nvPr>
        </p:nvSpPr>
        <p:spPr/>
        <p:txBody>
          <a:bodyPr/>
          <a:lstStyle/>
          <a:p>
            <a:fld id="{53389054-84C6-409A-A23F-837E63F0F021}" type="slidenum">
              <a:rPr lang="en-US" smtClean="0"/>
              <a:t>14</a:t>
            </a:fld>
            <a:endParaRPr lang="en-US"/>
          </a:p>
        </p:txBody>
      </p:sp>
    </p:spTree>
    <p:extLst>
      <p:ext uri="{BB962C8B-B14F-4D97-AF65-F5344CB8AC3E}">
        <p14:creationId xmlns:p14="http://schemas.microsoft.com/office/powerpoint/2010/main" val="26662041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Slide Image Placeholder 1"/>
          <p:cNvSpPr>
            <a:spLocks noGrp="1" noRot="1" noChangeAspect="1" noTextEdit="1"/>
          </p:cNvSpPr>
          <p:nvPr>
            <p:ph type="sldImg"/>
          </p:nvPr>
        </p:nvSpPr>
        <p:spPr>
          <a:ln/>
        </p:spPr>
      </p:sp>
      <p:sp>
        <p:nvSpPr>
          <p:cNvPr id="13619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smtClean="0"/>
          </a:p>
        </p:txBody>
      </p:sp>
      <p:sp>
        <p:nvSpPr>
          <p:cNvPr id="13619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445A0D2E-A8A9-4912-8246-3385494271AE}" type="slidenum">
              <a:rPr lang="en-CA" sz="1200">
                <a:solidFill>
                  <a:prstClr val="black"/>
                </a:solidFill>
              </a:rPr>
              <a:pPr eaLnBrk="1" hangingPunct="1"/>
              <a:t>31</a:t>
            </a:fld>
            <a:endParaRPr lang="en-CA" sz="1200">
              <a:solidFill>
                <a:prstClr val="black"/>
              </a:solidFill>
            </a:endParaRPr>
          </a:p>
        </p:txBody>
      </p:sp>
    </p:spTree>
    <p:extLst>
      <p:ext uri="{BB962C8B-B14F-4D97-AF65-F5344CB8AC3E}">
        <p14:creationId xmlns:p14="http://schemas.microsoft.com/office/powerpoint/2010/main" val="15495910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Slide Image Placeholder 1"/>
          <p:cNvSpPr>
            <a:spLocks noGrp="1" noRot="1" noChangeAspect="1" noTextEdit="1"/>
          </p:cNvSpPr>
          <p:nvPr>
            <p:ph type="sldImg"/>
          </p:nvPr>
        </p:nvSpPr>
        <p:spPr>
          <a:ln/>
        </p:spPr>
      </p:sp>
      <p:sp>
        <p:nvSpPr>
          <p:cNvPr id="138243"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smtClean="0"/>
          </a:p>
        </p:txBody>
      </p:sp>
      <p:sp>
        <p:nvSpPr>
          <p:cNvPr id="138244"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EFB35FF9-A967-4B74-B93B-5D85F5CBF8A0}" type="slidenum">
              <a:rPr lang="en-CA" sz="1200">
                <a:solidFill>
                  <a:prstClr val="black"/>
                </a:solidFill>
              </a:rPr>
              <a:pPr eaLnBrk="1" hangingPunct="1"/>
              <a:t>32</a:t>
            </a:fld>
            <a:endParaRPr lang="en-CA" sz="1200">
              <a:solidFill>
                <a:prstClr val="black"/>
              </a:solidFill>
            </a:endParaRPr>
          </a:p>
        </p:txBody>
      </p:sp>
    </p:spTree>
    <p:extLst>
      <p:ext uri="{BB962C8B-B14F-4D97-AF65-F5344CB8AC3E}">
        <p14:creationId xmlns:p14="http://schemas.microsoft.com/office/powerpoint/2010/main" val="198051975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Slide Image Placeholder 1"/>
          <p:cNvSpPr>
            <a:spLocks noGrp="1" noRot="1" noChangeAspect="1" noTextEdit="1"/>
          </p:cNvSpPr>
          <p:nvPr>
            <p:ph type="sldImg"/>
          </p:nvPr>
        </p:nvSpPr>
        <p:spPr>
          <a:ln/>
        </p:spPr>
      </p:sp>
      <p:sp>
        <p:nvSpPr>
          <p:cNvPr id="137219"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smtClean="0"/>
          </a:p>
        </p:txBody>
      </p:sp>
      <p:sp>
        <p:nvSpPr>
          <p:cNvPr id="137220"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699759C1-1422-4DDB-A351-D53966DFAF47}" type="slidenum">
              <a:rPr lang="en-CA" sz="1200">
                <a:solidFill>
                  <a:prstClr val="black"/>
                </a:solidFill>
              </a:rPr>
              <a:pPr eaLnBrk="1" hangingPunct="1"/>
              <a:t>33</a:t>
            </a:fld>
            <a:endParaRPr lang="en-CA" sz="1200">
              <a:solidFill>
                <a:prstClr val="black"/>
              </a:solidFill>
            </a:endParaRPr>
          </a:p>
        </p:txBody>
      </p:sp>
    </p:spTree>
    <p:extLst>
      <p:ext uri="{BB962C8B-B14F-4D97-AF65-F5344CB8AC3E}">
        <p14:creationId xmlns:p14="http://schemas.microsoft.com/office/powerpoint/2010/main" val="293381498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Slide Image Placeholder 1"/>
          <p:cNvSpPr>
            <a:spLocks noGrp="1" noRot="1" noChangeAspect="1" noTextEdit="1"/>
          </p:cNvSpPr>
          <p:nvPr>
            <p:ph type="sldImg"/>
          </p:nvPr>
        </p:nvSpPr>
        <p:spPr>
          <a:ln/>
        </p:spPr>
      </p:sp>
      <p:sp>
        <p:nvSpPr>
          <p:cNvPr id="139267"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spcBef>
                <a:spcPct val="0"/>
              </a:spcBef>
            </a:pPr>
            <a:endParaRPr lang="en-CA" smtClean="0"/>
          </a:p>
        </p:txBody>
      </p:sp>
      <p:sp>
        <p:nvSpPr>
          <p:cNvPr id="139268"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eaLnBrk="1" hangingPunct="1"/>
            <a:fld id="{5D988921-0FDD-45AF-A50B-50990E98D336}" type="slidenum">
              <a:rPr lang="en-CA" sz="1200">
                <a:solidFill>
                  <a:prstClr val="black"/>
                </a:solidFill>
              </a:rPr>
              <a:pPr eaLnBrk="1" hangingPunct="1"/>
              <a:t>34</a:t>
            </a:fld>
            <a:endParaRPr lang="en-CA" sz="1200">
              <a:solidFill>
                <a:prstClr val="black"/>
              </a:solidFill>
            </a:endParaRPr>
          </a:p>
        </p:txBody>
      </p:sp>
    </p:spTree>
    <p:extLst>
      <p:ext uri="{BB962C8B-B14F-4D97-AF65-F5344CB8AC3E}">
        <p14:creationId xmlns:p14="http://schemas.microsoft.com/office/powerpoint/2010/main" val="31430418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Slide Image Placeholder 1"/>
          <p:cNvSpPr>
            <a:spLocks noGrp="1" noRot="1" noChangeAspect="1" noTextEdit="1"/>
          </p:cNvSpPr>
          <p:nvPr>
            <p:ph type="sldImg"/>
          </p:nvPr>
        </p:nvSpPr>
        <p:spPr>
          <a:ln/>
        </p:spPr>
      </p:sp>
      <p:sp>
        <p:nvSpPr>
          <p:cNvPr id="30722"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pPr eaLnBrk="1" hangingPunct="1">
              <a:spcBef>
                <a:spcPct val="0"/>
              </a:spcBef>
            </a:pPr>
            <a:endParaRPr lang="en-CA"/>
          </a:p>
        </p:txBody>
      </p:sp>
      <p:sp>
        <p:nvSpPr>
          <p:cNvPr id="30723"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sz="3200">
                <a:solidFill>
                  <a:schemeClr val="tx1"/>
                </a:solidFill>
                <a:latin typeface="Arial" charset="0"/>
                <a:ea typeface="ＭＳ Ｐゴシック" charset="0"/>
                <a:cs typeface="ＭＳ Ｐゴシック" charset="0"/>
              </a:defRPr>
            </a:lvl1pPr>
            <a:lvl2pPr marL="742950" indent="-285750" eaLnBrk="0" hangingPunct="0">
              <a:defRPr sz="3200">
                <a:solidFill>
                  <a:schemeClr val="tx1"/>
                </a:solidFill>
                <a:latin typeface="Arial" charset="0"/>
                <a:ea typeface="ＭＳ Ｐゴシック" charset="0"/>
              </a:defRPr>
            </a:lvl2pPr>
            <a:lvl3pPr marL="1143000" indent="-228600" eaLnBrk="0" hangingPunct="0">
              <a:defRPr sz="3200">
                <a:solidFill>
                  <a:schemeClr val="tx1"/>
                </a:solidFill>
                <a:latin typeface="Arial" charset="0"/>
                <a:ea typeface="ＭＳ Ｐゴシック" charset="0"/>
              </a:defRPr>
            </a:lvl3pPr>
            <a:lvl4pPr marL="1600200" indent="-228600" eaLnBrk="0" hangingPunct="0">
              <a:defRPr sz="3200">
                <a:solidFill>
                  <a:schemeClr val="tx1"/>
                </a:solidFill>
                <a:latin typeface="Arial" charset="0"/>
                <a:ea typeface="ＭＳ Ｐゴシック" charset="0"/>
              </a:defRPr>
            </a:lvl4pPr>
            <a:lvl5pPr marL="2057400" indent="-228600" eaLnBrk="0" hangingPunct="0">
              <a:defRPr sz="3200">
                <a:solidFill>
                  <a:schemeClr val="tx1"/>
                </a:solidFill>
                <a:latin typeface="Arial" charset="0"/>
                <a:ea typeface="ＭＳ Ｐゴシック" charset="0"/>
              </a:defRPr>
            </a:lvl5pPr>
            <a:lvl6pPr marL="2514600" indent="-228600" eaLnBrk="0" fontAlgn="base" hangingPunct="0">
              <a:spcBef>
                <a:spcPct val="0"/>
              </a:spcBef>
              <a:spcAft>
                <a:spcPct val="0"/>
              </a:spcAft>
              <a:defRPr sz="3200">
                <a:solidFill>
                  <a:schemeClr val="tx1"/>
                </a:solidFill>
                <a:latin typeface="Arial" charset="0"/>
                <a:ea typeface="ＭＳ Ｐゴシック" charset="0"/>
              </a:defRPr>
            </a:lvl6pPr>
            <a:lvl7pPr marL="2971800" indent="-228600" eaLnBrk="0" fontAlgn="base" hangingPunct="0">
              <a:spcBef>
                <a:spcPct val="0"/>
              </a:spcBef>
              <a:spcAft>
                <a:spcPct val="0"/>
              </a:spcAft>
              <a:defRPr sz="3200">
                <a:solidFill>
                  <a:schemeClr val="tx1"/>
                </a:solidFill>
                <a:latin typeface="Arial" charset="0"/>
                <a:ea typeface="ＭＳ Ｐゴシック" charset="0"/>
              </a:defRPr>
            </a:lvl7pPr>
            <a:lvl8pPr marL="3429000" indent="-228600" eaLnBrk="0" fontAlgn="base" hangingPunct="0">
              <a:spcBef>
                <a:spcPct val="0"/>
              </a:spcBef>
              <a:spcAft>
                <a:spcPct val="0"/>
              </a:spcAft>
              <a:defRPr sz="3200">
                <a:solidFill>
                  <a:schemeClr val="tx1"/>
                </a:solidFill>
                <a:latin typeface="Arial" charset="0"/>
                <a:ea typeface="ＭＳ Ｐゴシック" charset="0"/>
              </a:defRPr>
            </a:lvl8pPr>
            <a:lvl9pPr marL="3886200" indent="-228600" eaLnBrk="0" fontAlgn="base" hangingPunct="0">
              <a:spcBef>
                <a:spcPct val="0"/>
              </a:spcBef>
              <a:spcAft>
                <a:spcPct val="0"/>
              </a:spcAft>
              <a:defRPr sz="3200">
                <a:solidFill>
                  <a:schemeClr val="tx1"/>
                </a:solidFill>
                <a:latin typeface="Arial" charset="0"/>
                <a:ea typeface="ＭＳ Ｐゴシック" charset="0"/>
              </a:defRPr>
            </a:lvl9pPr>
          </a:lstStyle>
          <a:p>
            <a:pPr eaLnBrk="1" hangingPunct="1"/>
            <a:fld id="{EA71E214-67BC-364D-9476-DF16098739B7}" type="slidenum">
              <a:rPr lang="en-CA" sz="1200"/>
              <a:pPr eaLnBrk="1" hangingPunct="1"/>
              <a:t>35</a:t>
            </a:fld>
            <a:endParaRPr lang="en-CA" sz="1200"/>
          </a:p>
        </p:txBody>
      </p:sp>
    </p:spTree>
    <p:extLst>
      <p:ext uri="{BB962C8B-B14F-4D97-AF65-F5344CB8AC3E}">
        <p14:creationId xmlns:p14="http://schemas.microsoft.com/office/powerpoint/2010/main" val="40102826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1.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53.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jpeg"/><Relationship Id="rId1" Type="http://schemas.openxmlformats.org/officeDocument/2006/relationships/slideMaster" Target="../slideMasters/slideMaster14.xml"/><Relationship Id="rId5" Type="http://schemas.openxmlformats.org/officeDocument/2006/relationships/image" Target="../media/image9.png"/><Relationship Id="rId4" Type="http://schemas.openxmlformats.org/officeDocument/2006/relationships/image" Target="../media/image8.emf"/></Relationships>
</file>

<file path=ppt/slideLayouts/_rels/slideLayout15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58.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Master" Target="../slideMasters/slideMaster14.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14.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18.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19.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5.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6.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20.xml"/></Relationships>
</file>

<file path=ppt/slideLayouts/_rels/slideLayout24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21.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2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t>6/29/2013</a:t>
            </a:fld>
            <a:endParaRPr lang="en-US" dirty="0"/>
          </a:p>
        </p:txBody>
      </p:sp>
      <p:sp>
        <p:nvSpPr>
          <p:cNvPr id="5" name="Footer Placeholder 4"/>
          <p:cNvSpPr>
            <a:spLocks noGrp="1"/>
          </p:cNvSpPr>
          <p:nvPr>
            <p:ph type="ftr" sz="quarter" idx="11"/>
          </p:nvPr>
        </p:nvSpPr>
        <p:spPr/>
        <p:txBody>
          <a:bodyPr/>
          <a:lstStyle/>
          <a:p>
            <a:r>
              <a:rPr lang="en-US" smtClean="0"/>
              <a:t>Dong Yu</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dirty="0"/>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490357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t>6/29/2013</a:t>
            </a:fld>
            <a:endParaRPr lang="en-US"/>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87105976"/>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303470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74645900"/>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41560338"/>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16315534"/>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20409324"/>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96638770"/>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3275510"/>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08465338"/>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63365256"/>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1" y="6245226"/>
            <a:ext cx="2133600" cy="47625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6245226"/>
            <a:ext cx="2895600" cy="47625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245226"/>
            <a:ext cx="2133600" cy="476250"/>
          </a:xfrm>
        </p:spPr>
        <p:txBody>
          <a:bodyPr/>
          <a:lstStyle>
            <a:lvl1pPr>
              <a:defRPr/>
            </a:lvl1pPr>
          </a:lstStyle>
          <a:p>
            <a:fld id="{8555ED48-77FB-4FAC-9176-407B328D87F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56420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t>6/29/2013</a:t>
            </a:fld>
            <a:endParaRPr lang="en-US"/>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24426485"/>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0342602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37128970"/>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5964751"/>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665466"/>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88064459"/>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4372901"/>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11430876"/>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8290594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00176657"/>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868845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356" indent="0" algn="l">
              <a:buNone/>
              <a:defRPr sz="3600" b="1" i="0">
                <a:solidFill>
                  <a:schemeClr val="tx2">
                    <a:shade val="30000"/>
                    <a:satMod val="150000"/>
                  </a:schemeClr>
                </a:solidFill>
              </a:defRPr>
            </a:lvl1pPr>
            <a:lvl2pPr marL="455965" indent="0" algn="ctr">
              <a:buNone/>
            </a:lvl2pPr>
            <a:lvl3pPr marL="911926" indent="0" algn="ctr">
              <a:buNone/>
            </a:lvl3pPr>
            <a:lvl4pPr marL="1367883" indent="0" algn="ctr">
              <a:buNone/>
            </a:lvl4pPr>
            <a:lvl5pPr marL="1823849" indent="0" algn="ctr">
              <a:buNone/>
            </a:lvl5pPr>
            <a:lvl6pPr marL="2279814" indent="0" algn="ctr">
              <a:buNone/>
            </a:lvl6pPr>
            <a:lvl7pPr marL="2735772" indent="0" algn="ctr">
              <a:buNone/>
            </a:lvl7pPr>
            <a:lvl8pPr marL="3191737" indent="0" algn="ctr">
              <a:buNone/>
            </a:lvl8pPr>
            <a:lvl9pPr marL="3647699"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C01A66C0-0EB9-42E2-ABA2-EDB5F9045375}"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193" tIns="45604" rIns="91193" bIns="45604" anchor="ctr"/>
          <a:lstStyle>
            <a:extLst/>
          </a:lstStyle>
          <a:p>
            <a:pPr algn="ctr" defTabSz="911926"/>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193" tIns="45604" rIns="91193" bIns="45604" anchor="ctr"/>
          <a:lstStyle>
            <a:extLst/>
          </a:lstStyle>
          <a:p>
            <a:pPr algn="ctr" defTabSz="911926"/>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572225"/>
      </p:ext>
    </p:extLst>
  </p:cSld>
  <p:clrMapOvr>
    <a:masterClrMapping/>
  </p:clrMapOvr>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9723405"/>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1147794116"/>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83507502"/>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698481562"/>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406271817"/>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3718494"/>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199832498"/>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57476079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872509052"/>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41"/>
            <a:ext cx="7498080" cy="868363"/>
          </a:xfrm>
        </p:spPr>
        <p:txBody>
          <a:bodyPr>
            <a:normAutofit/>
          </a:bodyPr>
          <a:lstStyle>
            <a:lvl1pPr>
              <a:defRPr sz="36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47"/>
            <a:ext cx="7498080" cy="2135969"/>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11"/>
            <a:ext cx="2133600" cy="304800"/>
          </a:xfrm>
          <a:prstGeom prst="rect">
            <a:avLst/>
          </a:prstGeom>
        </p:spPr>
        <p:txBody>
          <a:bodyPr lIns="61236" tIns="30615" rIns="61236" bIns="30615"/>
          <a:lstStyle>
            <a:lvl1pPr algn="l">
              <a:defRPr/>
            </a:lvl1pPr>
            <a:extLst/>
          </a:lstStyle>
          <a:p>
            <a:pPr defTabSz="913532"/>
            <a:fld id="{1F9A80B2-60D6-45A7-9913-381B60D37858}" type="datetime1">
              <a:rPr lang="en-US" smtClean="0">
                <a:solidFill>
                  <a:srgbClr val="FFFFFF"/>
                </a:solidFill>
              </a:rPr>
              <a:pPr defTabSz="913532"/>
              <a:t>6/29/2013</a:t>
            </a:fld>
            <a:endParaRPr lang="en-US" dirty="0">
              <a:solidFill>
                <a:srgbClr val="FFFFFF"/>
              </a:solidFill>
            </a:endParaRPr>
          </a:p>
        </p:txBody>
      </p:sp>
      <p:sp>
        <p:nvSpPr>
          <p:cNvPr id="5" name="Footer Placeholder 4"/>
          <p:cNvSpPr>
            <a:spLocks noGrp="1"/>
          </p:cNvSpPr>
          <p:nvPr>
            <p:ph type="ftr" sz="quarter" idx="11"/>
          </p:nvPr>
        </p:nvSpPr>
        <p:spPr>
          <a:xfrm>
            <a:off x="2855713" y="6477000"/>
            <a:ext cx="5754888" cy="304800"/>
          </a:xfrm>
          <a:prstGeom prst="rect">
            <a:avLst/>
          </a:prstGeom>
        </p:spPr>
        <p:txBody>
          <a:bodyPr lIns="61236" tIns="30615" rIns="61236" bIns="30615"/>
          <a:lstStyle>
            <a:extLst/>
          </a:lstStyle>
          <a:p>
            <a:pPr defTabSz="913532"/>
            <a:r>
              <a:rPr lang="en-US" smtClean="0">
                <a:solidFill>
                  <a:srgbClr val="FFFFFF"/>
                </a:solidFill>
              </a:rPr>
              <a:t>Deep Learning and Its Applications in Signal Processing</a:t>
            </a:r>
            <a:endParaRPr lang="en-US" dirty="0">
              <a:solidFill>
                <a:srgbClr val="FFFFFF"/>
              </a:solidFill>
            </a:endParaRPr>
          </a:p>
        </p:txBody>
      </p:sp>
      <p:sp>
        <p:nvSpPr>
          <p:cNvPr id="6" name="Slide Number Placeholder 5"/>
          <p:cNvSpPr>
            <a:spLocks noGrp="1"/>
          </p:cNvSpPr>
          <p:nvPr>
            <p:ph type="sldNum" sz="quarter" idx="12"/>
          </p:nvPr>
        </p:nvSpPr>
        <p:spPr>
          <a:xfrm>
            <a:off x="8613649" y="6477000"/>
            <a:ext cx="457200" cy="304800"/>
          </a:xfrm>
          <a:prstGeom prst="rect">
            <a:avLst/>
          </a:prstGeom>
        </p:spPr>
        <p:txBody>
          <a:bodyPr lIns="61236" tIns="30615" rIns="61236" bIns="30615"/>
          <a:lstStyle>
            <a:extLst/>
          </a:lstStyle>
          <a:p>
            <a:pPr defTabSz="913532"/>
            <a:fld id="{B6F15528-21DE-4FAA-801E-634DDDAF4B2B}" type="slidenum">
              <a:rPr lang="en-US" smtClean="0">
                <a:solidFill>
                  <a:srgbClr val="FFFFFF"/>
                </a:solidFill>
              </a:rPr>
              <a:pPr defTabSz="913532"/>
              <a:t>‹#›</a:t>
            </a:fld>
            <a:endParaRPr lang="en-US">
              <a:solidFill>
                <a:srgbClr val="FFFFFF"/>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4973813"/>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1F9A80B2-60D6-45A7-9913-381B60D37858}"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5963280"/>
      </p:ext>
    </p:extLst>
  </p:cSld>
  <p:clrMapOvr>
    <a:masterClrMapping/>
  </p:clrMapOvr>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3743562720"/>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6835796"/>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8856364"/>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94205231"/>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251846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64313773"/>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56923252"/>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42757261"/>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83426263"/>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9119990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32"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06FA278A-6C9B-4BB2-8200-EEA6B58F663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193" tIns="45604" rIns="91193" bIns="45604" anchor="ctr"/>
          <a:lstStyle>
            <a:extLst/>
          </a:lstStyle>
          <a:p>
            <a:pPr algn="ctr" defTabSz="911926"/>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193" tIns="45604" rIns="91193" bIns="45604" anchor="ctr"/>
          <a:lstStyle>
            <a:extLst/>
          </a:lstStyle>
          <a:p>
            <a:pPr algn="ctr" defTabSz="911926"/>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12618250"/>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6998702"/>
      </p:ext>
    </p:extLst>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8192961"/>
      </p:ext>
    </p:extLst>
  </p:cSld>
  <p:clrMapOvr>
    <a:masterClrMapping/>
  </p:clrMapOvr>
</p:sldLayout>
</file>

<file path=ppt/slideLayouts/slideLayout14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029793"/>
      </p:ext>
    </p:extLst>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70886840"/>
      </p:ext>
    </p:extLst>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64767524"/>
      </p:ext>
    </p:extLst>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041695587"/>
      </p:ext>
    </p:extLst>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00306685"/>
      </p:ext>
    </p:extLst>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979805952"/>
      </p:ext>
    </p:extLst>
  </p:cSld>
  <p:clrMapOvr>
    <a:masterClrMapping/>
  </p:clrMapOvr>
</p:sldLayout>
</file>

<file path=ppt/slideLayouts/slideLayout1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43255394"/>
      </p:ext>
    </p:extLst>
  </p:cSld>
  <p:clrMapOvr>
    <a:masterClrMapping/>
  </p:clrMapOvr>
</p:sldLayout>
</file>

<file path=ppt/slideLayouts/slideLayout14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19692036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FF7194DD-1DC4-4371-805F-A4708FFCDD37}"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44593558"/>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5353163"/>
      </p:ext>
    </p:extLst>
  </p:cSld>
  <p:clrMapOvr>
    <a:masterClrMapping/>
  </p:clrMapOvr>
</p:sldLayout>
</file>

<file path=ppt/slideLayouts/slideLayout15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71109852"/>
      </p:ext>
    </p:extLst>
  </p:cSld>
  <p:clrMapOvr>
    <a:masterClrMapping/>
  </p:clrMapOvr>
</p:sldLayout>
</file>

<file path=ppt/slideLayouts/slideLayout15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7265A87-1415-4D1D-8BC1-5703BF5AA128}"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8007FD52-1193-4E8D-8387-6A5B73781654}"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372909473"/>
      </p:ext>
    </p:extLst>
  </p:cSld>
  <p:clrMapOvr>
    <a:masterClrMapping/>
  </p:clrMapOvr>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userDrawn="1">
  <p:cSld name="title slide HED">
    <p:spTree>
      <p:nvGrpSpPr>
        <p:cNvPr id="1" name=""/>
        <p:cNvGrpSpPr/>
        <p:nvPr/>
      </p:nvGrpSpPr>
      <p:grpSpPr>
        <a:xfrm>
          <a:off x="0" y="0"/>
          <a:ext cx="0" cy="0"/>
          <a:chOff x="0" y="0"/>
          <a:chExt cx="0" cy="0"/>
        </a:xfrm>
      </p:grpSpPr>
      <p:pic>
        <p:nvPicPr>
          <p:cNvPr id="12" name="Picture 11"/>
          <p:cNvPicPr>
            <a:picLocks noChangeAspect="1"/>
          </p:cNvPicPr>
          <p:nvPr userDrawn="1"/>
        </p:nvPicPr>
        <p:blipFill rotWithShape="1">
          <a:blip r:embed="rId2"/>
          <a:srcRect t="1899" r="1017" b="1559"/>
          <a:stretch/>
        </p:blipFill>
        <p:spPr>
          <a:xfrm>
            <a:off x="32" y="-26052"/>
            <a:ext cx="9143999" cy="6925271"/>
          </a:xfrm>
          <a:prstGeom prst="rect">
            <a:avLst/>
          </a:prstGeom>
        </p:spPr>
      </p:pic>
      <p:sp>
        <p:nvSpPr>
          <p:cNvPr id="15" name="Rectangle 14"/>
          <p:cNvSpPr/>
          <p:nvPr userDrawn="1"/>
        </p:nvSpPr>
        <p:spPr>
          <a:xfrm>
            <a:off x="9050160" y="3005596"/>
            <a:ext cx="93871" cy="2038656"/>
          </a:xfrm>
          <a:prstGeom prst="rect">
            <a:avLst/>
          </a:prstGeom>
          <a:solidFill>
            <a:schemeClr val="tx2">
              <a:alpha val="95000"/>
            </a:schemeClr>
          </a:solidFill>
          <a:ln>
            <a:noFill/>
          </a:ln>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defTabSz="456818"/>
            <a:endParaRPr lang="en-US" dirty="0">
              <a:solidFill>
                <a:prstClr val="white"/>
              </a:solidFill>
            </a:endParaRPr>
          </a:p>
        </p:txBody>
      </p:sp>
      <p:sp>
        <p:nvSpPr>
          <p:cNvPr id="8" name="Rectangle 7"/>
          <p:cNvSpPr/>
          <p:nvPr userDrawn="1"/>
        </p:nvSpPr>
        <p:spPr>
          <a:xfrm>
            <a:off x="2833098" y="3005639"/>
            <a:ext cx="6135077" cy="2038655"/>
          </a:xfrm>
          <a:prstGeom prst="rect">
            <a:avLst/>
          </a:prstGeom>
          <a:solidFill>
            <a:srgbClr val="002A74">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defTabSz="456818"/>
            <a:endParaRPr lang="en-US" dirty="0">
              <a:solidFill>
                <a:prstClr val="white"/>
              </a:solidFill>
            </a:endParaRPr>
          </a:p>
        </p:txBody>
      </p:sp>
      <p:sp>
        <p:nvSpPr>
          <p:cNvPr id="17" name="Title 1"/>
          <p:cNvSpPr>
            <a:spLocks noGrp="1"/>
          </p:cNvSpPr>
          <p:nvPr userDrawn="1">
            <p:ph type="ctrTitle" hasCustomPrompt="1"/>
          </p:nvPr>
        </p:nvSpPr>
        <p:spPr>
          <a:xfrm>
            <a:off x="3220804" y="3351983"/>
            <a:ext cx="5151428" cy="1465617"/>
          </a:xfrm>
          <a:noFill/>
          <a:ln>
            <a:noFill/>
          </a:ln>
          <a:effectLst/>
        </p:spPr>
        <p:txBody>
          <a:bodyPr lIns="0" tIns="0" rIns="0" bIns="0" anchor="t" anchorCtr="0">
            <a:normAutofit/>
          </a:bodyPr>
          <a:lstStyle>
            <a:lvl1pPr algn="l">
              <a:defRPr sz="3600" b="0" i="0">
                <a:solidFill>
                  <a:schemeClr val="bg1"/>
                </a:solidFill>
                <a:latin typeface="Segoe Light"/>
                <a:cs typeface="Segoe Light"/>
              </a:defRPr>
            </a:lvl1pPr>
          </a:lstStyle>
          <a:p>
            <a:r>
              <a:rPr lang="en-US" dirty="0" smtClean="0"/>
              <a:t>title</a:t>
            </a:r>
            <a:endParaRPr lang="en-US" dirty="0"/>
          </a:p>
        </p:txBody>
      </p:sp>
      <p:sp>
        <p:nvSpPr>
          <p:cNvPr id="22" name="Rectangle 21"/>
          <p:cNvSpPr/>
          <p:nvPr userDrawn="1"/>
        </p:nvSpPr>
        <p:spPr>
          <a:xfrm>
            <a:off x="1201651" y="3005639"/>
            <a:ext cx="1572845" cy="2038655"/>
          </a:xfrm>
          <a:prstGeom prst="rect">
            <a:avLst/>
          </a:prstGeom>
          <a:solidFill>
            <a:srgbClr val="000946">
              <a:alpha val="95000"/>
            </a:srgbClr>
          </a:solidFill>
          <a:ln>
            <a:noFill/>
          </a:ln>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defTabSz="456818"/>
            <a:endParaRPr lang="en-US" dirty="0">
              <a:solidFill>
                <a:prstClr val="white"/>
              </a:solidFill>
            </a:endParaRPr>
          </a:p>
        </p:txBody>
      </p:sp>
      <p:pic>
        <p:nvPicPr>
          <p:cNvPr id="9" name="Picture 8"/>
          <p:cNvPicPr>
            <a:picLocks noChangeAspect="1"/>
          </p:cNvPicPr>
          <p:nvPr userDrawn="1"/>
        </p:nvPicPr>
        <p:blipFill>
          <a:blip r:embed="rId3"/>
          <a:stretch>
            <a:fillRect/>
          </a:stretch>
        </p:blipFill>
        <p:spPr>
          <a:xfrm>
            <a:off x="1312933" y="3232867"/>
            <a:ext cx="1295485" cy="546776"/>
          </a:xfrm>
          <a:prstGeom prst="rect">
            <a:avLst/>
          </a:prstGeom>
        </p:spPr>
      </p:pic>
      <p:pic>
        <p:nvPicPr>
          <p:cNvPr id="13" name="Picture 12"/>
          <p:cNvPicPr>
            <a:picLocks noChangeAspect="1"/>
          </p:cNvPicPr>
          <p:nvPr userDrawn="1"/>
        </p:nvPicPr>
        <p:blipFill>
          <a:blip r:embed="rId4"/>
          <a:stretch>
            <a:fillRect/>
          </a:stretch>
        </p:blipFill>
        <p:spPr>
          <a:xfrm>
            <a:off x="1312902" y="4635751"/>
            <a:ext cx="1373638" cy="181852"/>
          </a:xfrm>
          <a:prstGeom prst="rect">
            <a:avLst/>
          </a:prstGeom>
        </p:spPr>
      </p:pic>
      <p:pic>
        <p:nvPicPr>
          <p:cNvPr id="11" name="Picture 10" descr="MSFT_logo_rgb_C-Wht.png"/>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7522308" y="5699985"/>
            <a:ext cx="1338262" cy="656361"/>
          </a:xfrm>
          <a:prstGeom prst="rect">
            <a:avLst/>
          </a:prstGeom>
        </p:spPr>
      </p:pic>
    </p:spTree>
    <p:extLst>
      <p:ext uri="{BB962C8B-B14F-4D97-AF65-F5344CB8AC3E}">
        <p14:creationId xmlns:p14="http://schemas.microsoft.com/office/powerpoint/2010/main" val="1049062942"/>
      </p:ext>
    </p:extLst>
  </p:cSld>
  <p:clrMapOvr>
    <a:masterClrMapping/>
  </p:clrMapOvr>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userDrawn="1">
  <p:cSld name="1_title slide HED">
    <p:spTree>
      <p:nvGrpSpPr>
        <p:cNvPr id="1" name=""/>
        <p:cNvGrpSpPr/>
        <p:nvPr/>
      </p:nvGrpSpPr>
      <p:grpSpPr>
        <a:xfrm>
          <a:off x="0" y="0"/>
          <a:ext cx="0" cy="0"/>
          <a:chOff x="0" y="0"/>
          <a:chExt cx="0" cy="0"/>
        </a:xfrm>
      </p:grpSpPr>
      <p:pic>
        <p:nvPicPr>
          <p:cNvPr id="4" name="Picture 3"/>
          <p:cNvPicPr>
            <a:picLocks noChangeAspect="1"/>
          </p:cNvPicPr>
          <p:nvPr userDrawn="1"/>
        </p:nvPicPr>
        <p:blipFill rotWithShape="1">
          <a:blip r:embed="rId2"/>
          <a:srcRect t="1899" r="1017" b="1559"/>
          <a:stretch/>
        </p:blipFill>
        <p:spPr>
          <a:xfrm>
            <a:off x="32" y="-26052"/>
            <a:ext cx="9143999" cy="6925271"/>
          </a:xfrm>
          <a:prstGeom prst="rect">
            <a:avLst/>
          </a:prstGeom>
        </p:spPr>
      </p:pic>
      <p:pic>
        <p:nvPicPr>
          <p:cNvPr id="11" name="Picture 10" descr="MSFT_logo_rgb_C-Wht.png"/>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204309" y="2657774"/>
            <a:ext cx="2282979" cy="1119705"/>
          </a:xfrm>
          <a:prstGeom prst="rect">
            <a:avLst/>
          </a:prstGeom>
        </p:spPr>
      </p:pic>
    </p:spTree>
    <p:extLst>
      <p:ext uri="{BB962C8B-B14F-4D97-AF65-F5344CB8AC3E}">
        <p14:creationId xmlns:p14="http://schemas.microsoft.com/office/powerpoint/2010/main" val="4246080862"/>
      </p:ext>
    </p:extLst>
  </p:cSld>
  <p:clrMapOvr>
    <a:masterClrMapping/>
  </p:clrMapOvr>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userDrawn="1">
  <p:cSld name="text slide BLUE">
    <p:bg>
      <p:bgPr>
        <a:solidFill>
          <a:srgbClr val="0A54AC"/>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FFFFFF"/>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lvl1pPr>
          </a:lstStyle>
          <a:p>
            <a:pPr lvl="0"/>
            <a:r>
              <a:rPr lang="en-US" dirty="0" smtClean="0"/>
              <a:t>Click to add text</a:t>
            </a:r>
          </a:p>
        </p:txBody>
      </p:sp>
    </p:spTree>
    <p:extLst>
      <p:ext uri="{BB962C8B-B14F-4D97-AF65-F5344CB8AC3E}">
        <p14:creationId xmlns:p14="http://schemas.microsoft.com/office/powerpoint/2010/main" val="2472181426"/>
      </p:ext>
    </p:extLst>
  </p:cSld>
  <p:clrMapOvr>
    <a:masterClrMapping/>
  </p:clrMapOvr>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userDrawn="1">
  <p:cSld name="4_text slide BLUE">
    <p:bg>
      <p:bgPr>
        <a:solidFill>
          <a:srgbClr val="0A54AC"/>
        </a:soli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lvl1pPr>
          </a:lstStyle>
          <a:p>
            <a:pPr lvl="0"/>
            <a:r>
              <a:rPr lang="en-US" dirty="0" smtClean="0"/>
              <a:t>Click to add text</a:t>
            </a:r>
          </a:p>
        </p:txBody>
      </p:sp>
      <p:pic>
        <p:nvPicPr>
          <p:cNvPr id="6" name="Picture 5"/>
          <p:cNvPicPr>
            <a:picLocks noChangeAspect="1"/>
          </p:cNvPicPr>
          <p:nvPr userDrawn="1"/>
        </p:nvPicPr>
        <p:blipFill rotWithShape="1">
          <a:blip r:embed="rId2"/>
          <a:srcRect t="24549" r="1017" b="69178"/>
          <a:stretch/>
        </p:blipFill>
        <p:spPr>
          <a:xfrm>
            <a:off x="32" y="6408004"/>
            <a:ext cx="9143999" cy="449997"/>
          </a:xfrm>
          <a:prstGeom prst="rect">
            <a:avLst/>
          </a:prstGeom>
        </p:spPr>
      </p:pic>
      <p:sp>
        <p:nvSpPr>
          <p:cNvPr id="3" name="Slide Number Placeholder 2"/>
          <p:cNvSpPr>
            <a:spLocks noGrp="1"/>
          </p:cNvSpPr>
          <p:nvPr>
            <p:ph type="sldNum" sz="quarter" idx="10"/>
          </p:nvPr>
        </p:nvSpPr>
        <p:spPr/>
        <p:txBody>
          <a:bodyPr/>
          <a:lstStyle>
            <a:lvl1pPr>
              <a:defRPr>
                <a:solidFill>
                  <a:srgbClr val="FFFFFF"/>
                </a:solidFill>
              </a:defRPr>
            </a:lvl1pPr>
          </a:lstStyle>
          <a:p>
            <a:fld id="{EEF83519-0986-6A4F-9867-35DB47F5FA02}" type="slidenum">
              <a:rPr lang="en-US" smtClean="0"/>
              <a:pPr/>
              <a:t>‹#›</a:t>
            </a:fld>
            <a:endParaRPr lang="en-US" dirty="0"/>
          </a:p>
        </p:txBody>
      </p:sp>
    </p:spTree>
    <p:extLst>
      <p:ext uri="{BB962C8B-B14F-4D97-AF65-F5344CB8AC3E}">
        <p14:creationId xmlns:p14="http://schemas.microsoft.com/office/powerpoint/2010/main" val="2965396159"/>
      </p:ext>
    </p:extLst>
  </p:cSld>
  <p:clrMapOvr>
    <a:masterClrMapping/>
  </p:clrMapOvr>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userDrawn="1">
  <p:cSld name="3_text slide BLUE">
    <p:bg>
      <p:bgPr>
        <a:solidFill>
          <a:schemeClr val="bg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rgbClr val="7F7F7F"/>
                </a:solidFill>
              </a:defRPr>
            </a:lvl1pPr>
          </a:lstStyle>
          <a:p>
            <a:fld id="{EEF83519-0986-6A4F-9867-35DB47F5FA02}" type="slidenum">
              <a:rPr lang="en-US" smtClean="0"/>
              <a:pPr/>
              <a:t>‹#›</a:t>
            </a:fld>
            <a:endParaRPr lang="en-US" dirty="0"/>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solidFill>
                  <a:srgbClr val="003F8F"/>
                </a:solidFill>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3927390181"/>
      </p:ext>
    </p:extLst>
  </p:cSld>
  <p:clrMapOvr>
    <a:masterClrMapping/>
  </p:clrMapOvr>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userDrawn="1">
  <p:cSld name="5_text slide BLUE">
    <p:bg>
      <p:bgPr>
        <a:solidFill>
          <a:schemeClr val="bg1"/>
        </a:solidFill>
        <a:effectLst/>
      </p:bgPr>
    </p:bg>
    <p:spTree>
      <p:nvGrpSpPr>
        <p:cNvPr id="1" name=""/>
        <p:cNvGrpSpPr/>
        <p:nvPr/>
      </p:nvGrpSpPr>
      <p:grpSpPr>
        <a:xfrm>
          <a:off x="0" y="0"/>
          <a:ext cx="0" cy="0"/>
          <a:chOff x="0" y="0"/>
          <a:chExt cx="0" cy="0"/>
        </a:xfrm>
      </p:grpSpPr>
      <p:pic>
        <p:nvPicPr>
          <p:cNvPr id="6" name="Picture 5"/>
          <p:cNvPicPr>
            <a:picLocks noChangeAspect="1"/>
          </p:cNvPicPr>
          <p:nvPr userDrawn="1"/>
        </p:nvPicPr>
        <p:blipFill rotWithShape="1">
          <a:blip r:embed="rId2"/>
          <a:srcRect t="24549" r="1017" b="69178"/>
          <a:stretch/>
        </p:blipFill>
        <p:spPr>
          <a:xfrm>
            <a:off x="32" y="6408004"/>
            <a:ext cx="9143999" cy="449997"/>
          </a:xfrm>
          <a:prstGeom prst="rect">
            <a:avLst/>
          </a:prstGeom>
        </p:spPr>
      </p:pic>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solidFill>
                  <a:srgbClr val="003F8F"/>
                </a:solidFill>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3732309516"/>
      </p:ext>
    </p:extLst>
  </p:cSld>
  <p:clrMapOvr>
    <a:masterClrMapping/>
  </p:clrMapOvr>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userDrawn="1">
  <p:cSld name="2_text slide BLUE">
    <p:bg>
      <p:bgPr>
        <a:solidFill>
          <a:srgbClr val="0A54AC"/>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pic>
        <p:nvPicPr>
          <p:cNvPr id="6" name="Picture 5" descr="MSFT_logo_rgb_C-Wht.png"/>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3326871" y="2703858"/>
            <a:ext cx="2282979" cy="1119705"/>
          </a:xfrm>
          <a:prstGeom prst="rect">
            <a:avLst/>
          </a:prstGeom>
        </p:spPr>
      </p:pic>
    </p:spTree>
    <p:extLst>
      <p:ext uri="{BB962C8B-B14F-4D97-AF65-F5344CB8AC3E}">
        <p14:creationId xmlns:p14="http://schemas.microsoft.com/office/powerpoint/2010/main" val="3071163022"/>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837"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837"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2128" indent="-273579">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2128" indent="-273579">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BDBE2BF-48EF-468A-BCF8-389FDF157494}"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338735485"/>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userDrawn="1">
  <p:cSld name="1_text slid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lumMod val="50000"/>
                  </a:schemeClr>
                </a:solidFill>
              </a:defRPr>
            </a:lvl1pPr>
          </a:lstStyle>
          <a:p>
            <a:fld id="{EEF83519-0986-6A4F-9867-35DB47F5FA02}" type="slidenum">
              <a:rPr lang="en-US" smtClean="0">
                <a:solidFill>
                  <a:prstClr val="white">
                    <a:lumMod val="50000"/>
                  </a:prstClr>
                </a:solidFill>
              </a:rPr>
              <a:pPr/>
              <a:t>‹#›</a:t>
            </a:fld>
            <a:endParaRPr lang="en-US" dirty="0">
              <a:solidFill>
                <a:prstClr val="white">
                  <a:lumMod val="50000"/>
                </a:prst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003F8F"/>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8229600" cy="806795"/>
          </a:xfrm>
        </p:spPr>
        <p:txBody>
          <a:bodyPr/>
          <a:lstStyle>
            <a:lvl1pPr marL="0" indent="0">
              <a:buNone/>
              <a:defRPr sz="3600" b="0" i="0">
                <a:latin typeface="Segoe Light"/>
                <a:cs typeface="Segoe Light"/>
              </a:defRPr>
            </a:lvl1pPr>
          </a:lstStyle>
          <a:p>
            <a:pPr lvl="0"/>
            <a:r>
              <a:rPr lang="en-US" dirty="0" smtClean="0"/>
              <a:t>subhead</a:t>
            </a:r>
          </a:p>
        </p:txBody>
      </p:sp>
      <p:sp>
        <p:nvSpPr>
          <p:cNvPr id="4" name="Text Placeholder 3"/>
          <p:cNvSpPr>
            <a:spLocks noGrp="1"/>
          </p:cNvSpPr>
          <p:nvPr>
            <p:ph type="body" sz="quarter" idx="15" hasCustomPrompt="1"/>
          </p:nvPr>
        </p:nvSpPr>
        <p:spPr>
          <a:xfrm>
            <a:off x="124692" y="2950833"/>
            <a:ext cx="8225591" cy="2867027"/>
          </a:xfrm>
        </p:spPr>
        <p:txBody>
          <a:bodyPr/>
          <a:lstStyle>
            <a:lvl1pPr marL="0" indent="0">
              <a:buNone/>
              <a:defRPr>
                <a:solidFill>
                  <a:srgbClr val="003F8F"/>
                </a:solidFill>
              </a:defRPr>
            </a:lvl1pPr>
          </a:lstStyle>
          <a:p>
            <a:pPr lvl="0"/>
            <a:r>
              <a:rPr lang="en-US" dirty="0" smtClean="0"/>
              <a:t>Click to add text</a:t>
            </a:r>
          </a:p>
        </p:txBody>
      </p:sp>
    </p:spTree>
    <p:extLst>
      <p:ext uri="{BB962C8B-B14F-4D97-AF65-F5344CB8AC3E}">
        <p14:creationId xmlns:p14="http://schemas.microsoft.com/office/powerpoint/2010/main" val="1553812322"/>
      </p:ext>
    </p:extLst>
  </p:cSld>
  <p:clrMapOvr>
    <a:masterClrMapping/>
  </p:clrMapOvr>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userDrawn="1">
  <p:cSld name="text slide &amp; image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4000" b="0" i="0">
                <a:latin typeface="Segoe Light"/>
                <a:cs typeface="Segoe Light"/>
              </a:defRPr>
            </a:lvl1pPr>
          </a:lstStyle>
          <a:p>
            <a:pPr lvl="0"/>
            <a:r>
              <a:rPr lang="en-US" dirty="0" smtClean="0"/>
              <a:t>subhead</a:t>
            </a:r>
          </a:p>
        </p:txBody>
      </p:sp>
      <p:sp>
        <p:nvSpPr>
          <p:cNvPr id="6" name="Picture Placeholder 5"/>
          <p:cNvSpPr>
            <a:spLocks noGrp="1"/>
          </p:cNvSpPr>
          <p:nvPr>
            <p:ph type="pic" sz="quarter" idx="16" hasCustomPrompt="1"/>
          </p:nvPr>
        </p:nvSpPr>
        <p:spPr>
          <a:xfrm>
            <a:off x="4699000" y="2220572"/>
            <a:ext cx="4445000" cy="3105879"/>
          </a:xfrm>
        </p:spPr>
        <p:txBody>
          <a:bodyPr/>
          <a:lstStyle>
            <a:lvl1pPr marL="0" indent="0">
              <a:buNone/>
              <a:defRPr baseline="0"/>
            </a:lvl1pPr>
          </a:lstStyle>
          <a:p>
            <a:r>
              <a:rPr lang="en-US" dirty="0" smtClean="0"/>
              <a:t>Image or images</a:t>
            </a:r>
            <a:endParaRPr lang="en-US" dirty="0"/>
          </a:p>
        </p:txBody>
      </p:sp>
      <p:sp>
        <p:nvSpPr>
          <p:cNvPr id="8" name="Text Placeholder 3"/>
          <p:cNvSpPr>
            <a:spLocks noGrp="1"/>
          </p:cNvSpPr>
          <p:nvPr>
            <p:ph type="body" sz="quarter" idx="17" hasCustomPrompt="1"/>
          </p:nvPr>
        </p:nvSpPr>
        <p:spPr>
          <a:xfrm>
            <a:off x="124661" y="2914548"/>
            <a:ext cx="3772125" cy="2411869"/>
          </a:xfrm>
        </p:spPr>
        <p:txBody>
          <a:bodyPr/>
          <a:lstStyle>
            <a:lvl1pPr marL="0" indent="0">
              <a:buNone/>
              <a:defRPr/>
            </a:lvl1pPr>
          </a:lstStyle>
          <a:p>
            <a:pPr lvl="0"/>
            <a:r>
              <a:rPr lang="en-US" dirty="0" smtClean="0"/>
              <a:t>Click to add text</a:t>
            </a:r>
          </a:p>
        </p:txBody>
      </p:sp>
    </p:spTree>
    <p:extLst>
      <p:ext uri="{BB962C8B-B14F-4D97-AF65-F5344CB8AC3E}">
        <p14:creationId xmlns:p14="http://schemas.microsoft.com/office/powerpoint/2010/main" val="2457712844"/>
      </p:ext>
    </p:extLst>
  </p:cSld>
  <p:clrMapOvr>
    <a:masterClrMapping/>
  </p:clrMapOvr>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userDrawn="1">
  <p:cSld name="text and chart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lstStyle>
            <a:lvl1pPr marL="0" indent="0">
              <a:buNone/>
              <a:defRPr sz="3600" b="0" i="0">
                <a:latin typeface="Segoe Light"/>
                <a:cs typeface="Segoe Light"/>
              </a:defRPr>
            </a:lvl1pPr>
          </a:lstStyle>
          <a:p>
            <a:pPr lvl="0"/>
            <a:r>
              <a:rPr lang="en-US" dirty="0" smtClean="0"/>
              <a:t>subhead</a:t>
            </a:r>
          </a:p>
        </p:txBody>
      </p:sp>
      <p:sp>
        <p:nvSpPr>
          <p:cNvPr id="5" name="Chart Placeholder 4"/>
          <p:cNvSpPr>
            <a:spLocks noGrp="1"/>
          </p:cNvSpPr>
          <p:nvPr>
            <p:ph type="chart" sz="quarter" idx="16" hasCustomPrompt="1"/>
          </p:nvPr>
        </p:nvSpPr>
        <p:spPr>
          <a:xfrm>
            <a:off x="4257524" y="1981216"/>
            <a:ext cx="4774716" cy="3344863"/>
          </a:xfrm>
        </p:spPr>
        <p:txBody>
          <a:bodyPr/>
          <a:lstStyle>
            <a:lvl1pPr marL="0" indent="0">
              <a:buNone/>
              <a:defRPr baseline="0"/>
            </a:lvl1pPr>
          </a:lstStyle>
          <a:p>
            <a:r>
              <a:rPr lang="en-US" dirty="0" smtClean="0"/>
              <a:t>Click to add chart</a:t>
            </a:r>
            <a:endParaRPr lang="en-US" dirty="0"/>
          </a:p>
        </p:txBody>
      </p:sp>
      <p:sp>
        <p:nvSpPr>
          <p:cNvPr id="12" name="Text Placeholder 3"/>
          <p:cNvSpPr>
            <a:spLocks noGrp="1"/>
          </p:cNvSpPr>
          <p:nvPr>
            <p:ph type="body" sz="quarter" idx="17" hasCustomPrompt="1"/>
          </p:nvPr>
        </p:nvSpPr>
        <p:spPr>
          <a:xfrm>
            <a:off x="112565" y="2902452"/>
            <a:ext cx="3772125" cy="2411869"/>
          </a:xfrm>
        </p:spPr>
        <p:txBody>
          <a:bodyPr/>
          <a:lstStyle>
            <a:lvl1pPr marL="0" indent="0">
              <a:buNone/>
              <a:defRPr/>
            </a:lvl1pPr>
          </a:lstStyle>
          <a:p>
            <a:pPr lvl="0"/>
            <a:r>
              <a:rPr lang="en-US" dirty="0" smtClean="0"/>
              <a:t>Click to add text</a:t>
            </a:r>
          </a:p>
        </p:txBody>
      </p:sp>
    </p:spTree>
    <p:extLst>
      <p:ext uri="{BB962C8B-B14F-4D97-AF65-F5344CB8AC3E}">
        <p14:creationId xmlns:p14="http://schemas.microsoft.com/office/powerpoint/2010/main" val="3740035783"/>
      </p:ext>
    </p:extLst>
  </p:cSld>
  <p:clrMapOvr>
    <a:masterClrMapping/>
  </p:clrMapOvr>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userDrawn="1">
  <p:cSld name="text slide w/Bullets BLUE">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
        <p:nvSpPr>
          <p:cNvPr id="17"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
        <p:nvSpPr>
          <p:cNvPr id="4" name="Content Placeholder 3"/>
          <p:cNvSpPr>
            <a:spLocks noGrp="1"/>
          </p:cNvSpPr>
          <p:nvPr>
            <p:ph sz="quarter" idx="15"/>
          </p:nvPr>
        </p:nvSpPr>
        <p:spPr>
          <a:xfrm>
            <a:off x="107854" y="2888016"/>
            <a:ext cx="3797429" cy="2438400"/>
          </a:xfrm>
        </p:spPr>
        <p:txBody>
          <a:bodyPr/>
          <a:lstStyle>
            <a:lvl1pPr marL="233171" indent="-233171">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10" name="Content Placeholder 3"/>
          <p:cNvSpPr>
            <a:spLocks noGrp="1"/>
          </p:cNvSpPr>
          <p:nvPr>
            <p:ph sz="quarter" idx="16"/>
          </p:nvPr>
        </p:nvSpPr>
        <p:spPr>
          <a:xfrm>
            <a:off x="4406709" y="2888016"/>
            <a:ext cx="3797429" cy="2438400"/>
          </a:xfrm>
        </p:spPr>
        <p:txBody>
          <a:bodyPr/>
          <a:lstStyle>
            <a:lvl1pPr marL="233171" indent="-233171">
              <a:defRPr/>
            </a:lvl1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288143640"/>
      </p:ext>
    </p:extLst>
  </p:cSld>
  <p:clrMapOvr>
    <a:masterClrMapping/>
  </p:clrMapOvr>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userDrawn="1">
  <p:cSld name="2_text slide YELLOW">
    <p:bg>
      <p:bgPr>
        <a:solidFill>
          <a:schemeClr val="accent4"/>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52505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rgbClr val="525051"/>
                </a:solidFill>
              </a:defRPr>
            </a:lvl1pPr>
            <a:lvl2pPr marL="510791" indent="-285526">
              <a:defRPr sz="1800">
                <a:solidFill>
                  <a:srgbClr val="525051"/>
                </a:solidFill>
              </a:defRPr>
            </a:lvl2pPr>
            <a:lvl3pPr marL="680494" indent="-228408">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rgbClr val="525051"/>
                </a:solidFill>
              </a:defRPr>
            </a:lvl1pPr>
            <a:lvl2pPr marL="510791" indent="-285526">
              <a:defRPr sz="1800">
                <a:solidFill>
                  <a:srgbClr val="525051"/>
                </a:solidFill>
              </a:defRPr>
            </a:lvl2pPr>
            <a:lvl3pPr marL="680494" indent="-228408">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2393559915"/>
      </p:ext>
    </p:extLst>
  </p:cSld>
  <p:clrMapOvr>
    <a:masterClrMapping/>
  </p:clrMapOvr>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userDrawn="1">
  <p:cSld name="1_text slide ORANGE">
    <p:bg>
      <p:bgPr>
        <a:solidFill>
          <a:schemeClr val="accent5"/>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chemeClr val="bg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lstStyle>
            <a:lvl1pPr marL="0" indent="0">
              <a:buNone/>
              <a:defRPr sz="3600" b="0" i="0">
                <a:solidFill>
                  <a:schemeClr val="bg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7" name="Text Placeholder 10"/>
          <p:cNvSpPr>
            <a:spLocks noGrp="1"/>
          </p:cNvSpPr>
          <p:nvPr>
            <p:ph type="body" sz="quarter" idx="14" hasCustomPrompt="1"/>
          </p:nvPr>
        </p:nvSpPr>
        <p:spPr>
          <a:xfrm>
            <a:off x="4432075" y="2220537"/>
            <a:ext cx="4324254" cy="806795"/>
          </a:xfrm>
        </p:spPr>
        <p:txBody>
          <a:bodyPr/>
          <a:lstStyle>
            <a:lvl1pPr marL="0" indent="0">
              <a:buNone/>
              <a:defRPr sz="3600" b="0" i="0">
                <a:solidFill>
                  <a:schemeClr val="bg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1265833537"/>
      </p:ext>
    </p:extLst>
  </p:cSld>
  <p:clrMapOvr>
    <a:masterClrMapping/>
  </p:clrMapOvr>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userDrawn="1">
  <p:cSld name="2_text slide ORANGE">
    <p:bg>
      <p:bgPr>
        <a:solidFill>
          <a:srgbClr val="CBDB2A"/>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rgbClr val="505150"/>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rgbClr val="525051"/>
                </a:solidFill>
              </a:defRPr>
            </a:lvl1pPr>
            <a:lvl2pPr marL="510791" indent="-285526">
              <a:defRPr sz="1800">
                <a:solidFill>
                  <a:srgbClr val="525051"/>
                </a:solidFill>
              </a:defRPr>
            </a:lvl2pPr>
            <a:lvl3pPr marL="680494" indent="-228408">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rgbClr val="525051"/>
                </a:solidFill>
              </a:defRPr>
            </a:lvl1pPr>
            <a:lvl2pPr marL="510791" indent="-285526">
              <a:defRPr sz="1800">
                <a:solidFill>
                  <a:srgbClr val="525051"/>
                </a:solidFill>
              </a:defRPr>
            </a:lvl2pPr>
            <a:lvl3pPr marL="680494" indent="-228408">
              <a:defRPr sz="1800">
                <a:solidFill>
                  <a:srgbClr val="525051"/>
                </a:solidFill>
              </a:defRPr>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7"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solidFill>
                  <a:srgbClr val="52505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3588619411"/>
      </p:ext>
    </p:extLst>
  </p:cSld>
  <p:clrMapOvr>
    <a:masterClrMapping/>
  </p:clrMapOvr>
  <p:timing>
    <p:tnLst>
      <p:par>
        <p:cTn id="1" dur="indefinite" restart="never" nodeType="tmRoot"/>
      </p:par>
    </p:tnLst>
  </p:timing>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userDrawn="1">
  <p:cSld name="text slide DKBLUE">
    <p:bg>
      <p:bgPr>
        <a:solidFill>
          <a:srgbClr val="0072C6"/>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chemeClr val="bg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lstStyle>
            <a:lvl1pPr marL="0" indent="0">
              <a:buNone/>
              <a:defRPr sz="3200" b="0" i="0">
                <a:solidFill>
                  <a:schemeClr val="bg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7" name="Text Placeholder 10"/>
          <p:cNvSpPr>
            <a:spLocks noGrp="1"/>
          </p:cNvSpPr>
          <p:nvPr>
            <p:ph type="body" sz="quarter" idx="14" hasCustomPrompt="1"/>
          </p:nvPr>
        </p:nvSpPr>
        <p:spPr>
          <a:xfrm>
            <a:off x="4432075" y="2220537"/>
            <a:ext cx="4324254" cy="806795"/>
          </a:xfrm>
        </p:spPr>
        <p:txBody>
          <a:bodyPr/>
          <a:lstStyle>
            <a:lvl1pPr marL="0" indent="0">
              <a:buNone/>
              <a:defRPr sz="3600" b="0" i="0">
                <a:solidFill>
                  <a:schemeClr val="bg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2117858804"/>
      </p:ext>
    </p:extLst>
  </p:cSld>
  <p:clrMapOvr>
    <a:masterClrMapping/>
  </p:clrMapOvr>
  <p:timing>
    <p:tnLst>
      <p:par>
        <p:cTn id="1" dur="indefinite" restart="never" nodeType="tmRoot"/>
      </p:par>
    </p:tnLst>
  </p:timing>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userDrawn="1">
  <p:cSld name="text slide PINK">
    <p:bg>
      <p:bgPr>
        <a:solidFill>
          <a:srgbClr val="EC008C"/>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lvl1pPr>
              <a:defRPr>
                <a:solidFill>
                  <a:schemeClr val="bg1"/>
                </a:solidFill>
              </a:defRPr>
            </a:lvl1pPr>
          </a:lstStyle>
          <a:p>
            <a:fld id="{EEF83519-0986-6A4F-9867-35DB47F5FA02}" type="slidenum">
              <a:rPr lang="en-US" smtClean="0">
                <a:solidFill>
                  <a:prstClr val="white"/>
                </a:solidFill>
              </a:rPr>
              <a:pPr/>
              <a:t>‹#›</a:t>
            </a:fld>
            <a:endParaRPr lang="en-US" dirty="0">
              <a:solidFill>
                <a:prstClr val="white"/>
              </a:solidFill>
            </a:endParaRPr>
          </a:p>
        </p:txBody>
      </p:sp>
      <p:sp>
        <p:nvSpPr>
          <p:cNvPr id="9" name="Title 8"/>
          <p:cNvSpPr>
            <a:spLocks noGrp="1"/>
          </p:cNvSpPr>
          <p:nvPr>
            <p:ph type="title" hasCustomPrompt="1"/>
          </p:nvPr>
        </p:nvSpPr>
        <p:spPr>
          <a:xfrm>
            <a:off x="120650" y="1044632"/>
            <a:ext cx="8229600" cy="1143000"/>
          </a:xfrm>
        </p:spPr>
        <p:txBody>
          <a:bodyPr/>
          <a:lstStyle>
            <a:lvl1pPr>
              <a:defRPr sz="4800">
                <a:solidFill>
                  <a:schemeClr val="bg1"/>
                </a:solidFill>
              </a:defRPr>
            </a:lvl1pPr>
          </a:lstStyle>
          <a:p>
            <a:r>
              <a:rPr lang="en-US" dirty="0" smtClean="0"/>
              <a:t>headline</a:t>
            </a:r>
            <a:endParaRPr lang="en-US" dirty="0"/>
          </a:p>
        </p:txBody>
      </p:sp>
      <p:sp>
        <p:nvSpPr>
          <p:cNvPr id="11"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solidFill>
                  <a:schemeClr val="bg1"/>
                </a:solidFill>
                <a:latin typeface="Segoe Light"/>
                <a:cs typeface="Segoe Light"/>
              </a:defRPr>
            </a:lvl1pPr>
          </a:lstStyle>
          <a:p>
            <a:pPr lvl="0"/>
            <a:r>
              <a:rPr lang="en-US" dirty="0" smtClean="0"/>
              <a:t>subhead</a:t>
            </a:r>
          </a:p>
        </p:txBody>
      </p:sp>
      <p:sp>
        <p:nvSpPr>
          <p:cNvPr id="15" name="Content Placeholder 14"/>
          <p:cNvSpPr>
            <a:spLocks noGrp="1"/>
          </p:cNvSpPr>
          <p:nvPr>
            <p:ph sz="quarter" idx="12"/>
          </p:nvPr>
        </p:nvSpPr>
        <p:spPr>
          <a:xfrm>
            <a:off x="120652"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6" name="Content Placeholder 14"/>
          <p:cNvSpPr>
            <a:spLocks noGrp="1"/>
          </p:cNvSpPr>
          <p:nvPr>
            <p:ph sz="quarter" idx="13"/>
          </p:nvPr>
        </p:nvSpPr>
        <p:spPr>
          <a:xfrm>
            <a:off x="4444906" y="2888686"/>
            <a:ext cx="3759200" cy="2691399"/>
          </a:xfrm>
        </p:spPr>
        <p:txBody>
          <a:bodyPr>
            <a:normAutofit/>
          </a:bodyPr>
          <a:lstStyle>
            <a:lvl1pPr marL="0" indent="0">
              <a:buNone/>
              <a:defRPr sz="1800">
                <a:solidFill>
                  <a:schemeClr val="bg1"/>
                </a:solidFill>
              </a:defRPr>
            </a:lvl1pPr>
            <a:lvl2pPr marL="510791" indent="-285526">
              <a:defRPr sz="1800">
                <a:solidFill>
                  <a:schemeClr val="bg1"/>
                </a:solidFill>
              </a:defRPr>
            </a:lvl2pPr>
            <a:lvl3pPr marL="680494" indent="-228408">
              <a:defRPr sz="1800">
                <a:solidFill>
                  <a:schemeClr val="bg1"/>
                </a:solidFill>
              </a:defRPr>
            </a:lvl3pPr>
            <a:lvl4pPr>
              <a:defRPr sz="1800"/>
            </a:lvl4pPr>
            <a:lvl5pPr>
              <a:defRPr sz="1800"/>
            </a:lvl5pPr>
          </a:lstStyle>
          <a:p>
            <a:pPr lvl="0"/>
            <a:r>
              <a:rPr lang="en-US" dirty="0" smtClean="0"/>
              <a:t>Click to edit Master text styles</a:t>
            </a:r>
          </a:p>
        </p:txBody>
      </p:sp>
      <p:sp>
        <p:nvSpPr>
          <p:cNvPr id="17"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solidFill>
                  <a:schemeClr val="bg1"/>
                </a:solidFill>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784462154"/>
      </p:ext>
    </p:extLst>
  </p:cSld>
  <p:clrMapOvr>
    <a:masterClrMapping/>
  </p:clrMapOvr>
  <p:timing>
    <p:tnLst>
      <p:par>
        <p:cTn id="1" dur="indefinite" restart="never" nodeType="tmRoot"/>
      </p:par>
    </p:tnLst>
  </p:timing>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userDrawn="1">
  <p:cSld name="divider slide">
    <p:bg>
      <p:bgPr>
        <a:solidFill>
          <a:srgbClr val="002F81"/>
        </a:solidFill>
        <a:effectLst/>
      </p:bgPr>
    </p:bg>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7" name="Title 6"/>
          <p:cNvSpPr>
            <a:spLocks noGrp="1"/>
          </p:cNvSpPr>
          <p:nvPr>
            <p:ph type="title" hasCustomPrompt="1"/>
          </p:nvPr>
        </p:nvSpPr>
        <p:spPr>
          <a:xfrm>
            <a:off x="1501020" y="2640379"/>
            <a:ext cx="5052183" cy="2144391"/>
          </a:xfrm>
        </p:spPr>
        <p:txBody>
          <a:bodyPr tIns="0" bIns="0" anchor="t" anchorCtr="0"/>
          <a:lstStyle>
            <a:lvl1pPr>
              <a:lnSpc>
                <a:spcPct val="70000"/>
              </a:lnSpc>
              <a:defRPr sz="7200" b="0" i="0" u="none" baseline="0"/>
            </a:lvl1pPr>
          </a:lstStyle>
          <a:p>
            <a:r>
              <a:rPr lang="en-US" dirty="0" smtClean="0"/>
              <a:t>divider page</a:t>
            </a:r>
            <a:endParaRPr lang="en-US" dirty="0"/>
          </a:p>
        </p:txBody>
      </p:sp>
    </p:spTree>
    <p:extLst>
      <p:ext uri="{BB962C8B-B14F-4D97-AF65-F5344CB8AC3E}">
        <p14:creationId xmlns:p14="http://schemas.microsoft.com/office/powerpoint/2010/main" val="1462636200"/>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041F2D10-9DDA-4CA8-BFF1-C24D14077BAD}"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4880882"/>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sz="4800"/>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2"/>
            <a:ext cx="2133600" cy="365125"/>
          </a:xfrm>
          <a:prstGeom prst="rect">
            <a:avLst/>
          </a:prstGeom>
        </p:spPr>
        <p:txBody>
          <a:bodyPr lIns="91376" tIns="45688" rIns="91376" bIns="45688"/>
          <a:lstStyle/>
          <a:p>
            <a:pPr defTabSz="456818"/>
            <a:fld id="{6F2AA04E-FBD1-7A46-99E4-A99E9489F078}" type="datetimeFigureOut">
              <a:rPr lang="en-US" smtClean="0">
                <a:solidFill>
                  <a:srgbClr val="525051"/>
                </a:solidFill>
              </a:rPr>
              <a:pPr defTabSz="456818"/>
              <a:t>6/29/2013</a:t>
            </a:fld>
            <a:endParaRPr lang="en-US" dirty="0">
              <a:solidFill>
                <a:srgbClr val="525051"/>
              </a:solidFill>
            </a:endParaRPr>
          </a:p>
        </p:txBody>
      </p:sp>
      <p:sp>
        <p:nvSpPr>
          <p:cNvPr id="5" name="Footer Placeholder 4"/>
          <p:cNvSpPr>
            <a:spLocks noGrp="1"/>
          </p:cNvSpPr>
          <p:nvPr>
            <p:ph type="ftr" sz="quarter" idx="11"/>
          </p:nvPr>
        </p:nvSpPr>
        <p:spPr>
          <a:xfrm>
            <a:off x="3124200" y="6356352"/>
            <a:ext cx="2895600" cy="365125"/>
          </a:xfrm>
          <a:prstGeom prst="rect">
            <a:avLst/>
          </a:prstGeom>
        </p:spPr>
        <p:txBody>
          <a:bodyPr lIns="91376" tIns="45688" rIns="91376" bIns="45688"/>
          <a:lstStyle/>
          <a:p>
            <a:pPr defTabSz="456818"/>
            <a:endParaRPr lang="en-US" dirty="0">
              <a:solidFill>
                <a:srgbClr val="525051"/>
              </a:solidFill>
            </a:endParaRPr>
          </a:p>
        </p:txBody>
      </p:sp>
      <p:sp>
        <p:nvSpPr>
          <p:cNvPr id="6" name="Slide Number Placeholder 5"/>
          <p:cNvSpPr>
            <a:spLocks noGrp="1"/>
          </p:cNvSpPr>
          <p:nvPr>
            <p:ph type="sldNum" sz="quarter" idx="12"/>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Tree>
    <p:extLst>
      <p:ext uri="{BB962C8B-B14F-4D97-AF65-F5344CB8AC3E}">
        <p14:creationId xmlns:p14="http://schemas.microsoft.com/office/powerpoint/2010/main" val="596443964"/>
      </p:ext>
    </p:extLst>
  </p:cSld>
  <p:clrMapOvr>
    <a:masterClrMapping/>
  </p:clrMapOvr>
  <p:timing>
    <p:tnLst>
      <p:par>
        <p:cTn id="1" dur="indefinite" restart="never" nodeType="tmRoot"/>
      </p:par>
    </p:tnLst>
  </p:timing>
</p:sldLayout>
</file>

<file path=ppt/slideLayouts/slideLayout171.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12" name="Slide Number Placeholder 2"/>
          <p:cNvSpPr>
            <a:spLocks noGrp="1"/>
          </p:cNvSpPr>
          <p:nvPr>
            <p:ph type="sldNum" sz="quarter" idx="10"/>
          </p:nvPr>
        </p:nvSpPr>
        <p:spPr>
          <a:xfrm>
            <a:off x="6553200" y="6356352"/>
            <a:ext cx="2133600" cy="365125"/>
          </a:xfrm>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
        <p:nvSpPr>
          <p:cNvPr id="15" name="Title 8"/>
          <p:cNvSpPr>
            <a:spLocks noGrp="1"/>
          </p:cNvSpPr>
          <p:nvPr>
            <p:ph type="title" hasCustomPrompt="1"/>
          </p:nvPr>
        </p:nvSpPr>
        <p:spPr>
          <a:xfrm>
            <a:off x="120650" y="1044632"/>
            <a:ext cx="8229600" cy="1143000"/>
          </a:xfrm>
        </p:spPr>
        <p:txBody>
          <a:bodyPr/>
          <a:lstStyle>
            <a:lvl1pPr>
              <a:defRPr sz="4800"/>
            </a:lvl1pPr>
          </a:lstStyle>
          <a:p>
            <a:r>
              <a:rPr lang="en-US" dirty="0" smtClean="0"/>
              <a:t>headline</a:t>
            </a:r>
            <a:endParaRPr lang="en-US" dirty="0"/>
          </a:p>
        </p:txBody>
      </p:sp>
      <p:sp>
        <p:nvSpPr>
          <p:cNvPr id="16" name="Text Placeholder 10"/>
          <p:cNvSpPr>
            <a:spLocks noGrp="1"/>
          </p:cNvSpPr>
          <p:nvPr>
            <p:ph type="body" sz="quarter" idx="11" hasCustomPrompt="1"/>
          </p:nvPr>
        </p:nvSpPr>
        <p:spPr>
          <a:xfrm>
            <a:off x="120650" y="2220537"/>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
        <p:nvSpPr>
          <p:cNvPr id="17" name="Content Placeholder 14"/>
          <p:cNvSpPr>
            <a:spLocks noGrp="1"/>
          </p:cNvSpPr>
          <p:nvPr>
            <p:ph sz="quarter" idx="12"/>
          </p:nvPr>
        </p:nvSpPr>
        <p:spPr>
          <a:xfrm>
            <a:off x="120652" y="2888686"/>
            <a:ext cx="3759200" cy="2691399"/>
          </a:xfrm>
        </p:spPr>
        <p:txBody>
          <a:bodyPr>
            <a:normAutofit/>
          </a:bodyPr>
          <a:lstStyle>
            <a:lvl1pPr marL="0" indent="0">
              <a:buNone/>
              <a:defRPr sz="1800"/>
            </a:lvl1pPr>
            <a:lvl2pPr marL="510791" indent="-285526">
              <a:defRPr sz="1800"/>
            </a:lvl2pPr>
            <a:lvl3pPr marL="680494" indent="-228408">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8" name="Content Placeholder 14"/>
          <p:cNvSpPr>
            <a:spLocks noGrp="1"/>
          </p:cNvSpPr>
          <p:nvPr>
            <p:ph sz="quarter" idx="13"/>
          </p:nvPr>
        </p:nvSpPr>
        <p:spPr>
          <a:xfrm>
            <a:off x="4444906" y="2888686"/>
            <a:ext cx="3759200" cy="2691399"/>
          </a:xfrm>
        </p:spPr>
        <p:txBody>
          <a:bodyPr>
            <a:normAutofit/>
          </a:bodyPr>
          <a:lstStyle>
            <a:lvl1pPr marL="0" indent="0">
              <a:buNone/>
              <a:defRPr sz="1800"/>
            </a:lvl1pPr>
            <a:lvl2pPr marL="510791" indent="-285526">
              <a:defRPr sz="1800"/>
            </a:lvl2pPr>
            <a:lvl3pPr marL="680494" indent="-228408">
              <a:defRPr sz="1800"/>
            </a:lvl3pPr>
            <a:lvl4pPr>
              <a:defRPr sz="1800"/>
            </a:lvl4pPr>
            <a:lvl5pPr>
              <a:defRPr sz="1800"/>
            </a:lvl5pPr>
          </a:lstStyle>
          <a:p>
            <a:pPr lvl="0"/>
            <a:r>
              <a:rPr lang="en-US" dirty="0" smtClean="0"/>
              <a:t>Click to edit Master text styles</a:t>
            </a:r>
          </a:p>
          <a:p>
            <a:pPr lvl="1"/>
            <a:r>
              <a:rPr lang="en-US" dirty="0" smtClean="0"/>
              <a:t>Second level</a:t>
            </a:r>
          </a:p>
          <a:p>
            <a:pPr lvl="2"/>
            <a:r>
              <a:rPr lang="en-US" dirty="0" smtClean="0"/>
              <a:t>Third level</a:t>
            </a:r>
          </a:p>
        </p:txBody>
      </p:sp>
      <p:sp>
        <p:nvSpPr>
          <p:cNvPr id="19" name="Text Placeholder 10"/>
          <p:cNvSpPr>
            <a:spLocks noGrp="1"/>
          </p:cNvSpPr>
          <p:nvPr>
            <p:ph type="body" sz="quarter" idx="14" hasCustomPrompt="1"/>
          </p:nvPr>
        </p:nvSpPr>
        <p:spPr>
          <a:xfrm>
            <a:off x="4432075" y="2220537"/>
            <a:ext cx="4324254" cy="806795"/>
          </a:xfrm>
        </p:spPr>
        <p:txBody>
          <a:bodyPr>
            <a:noAutofit/>
          </a:bodyPr>
          <a:lstStyle>
            <a:lvl1pPr marL="0" indent="0">
              <a:buNone/>
              <a:defRPr sz="3600" b="0" i="0">
                <a:latin typeface="Segoe Light"/>
                <a:cs typeface="Segoe Light"/>
              </a:defRPr>
            </a:lvl1pPr>
          </a:lstStyle>
          <a:p>
            <a:pPr lvl="0"/>
            <a:r>
              <a:rPr lang="en-US" dirty="0" smtClean="0"/>
              <a:t>subhead</a:t>
            </a:r>
          </a:p>
        </p:txBody>
      </p:sp>
    </p:spTree>
    <p:extLst>
      <p:ext uri="{BB962C8B-B14F-4D97-AF65-F5344CB8AC3E}">
        <p14:creationId xmlns:p14="http://schemas.microsoft.com/office/powerpoint/2010/main" val="1516531286"/>
      </p:ext>
    </p:extLst>
  </p:cSld>
  <p:clrMapOvr>
    <a:masterClrMapping/>
  </p:clrMapOvr>
  <p:timing>
    <p:tnLst>
      <p:par>
        <p:cTn id="1" dur="indefinite" restart="never" nodeType="tmRoot"/>
      </p:par>
    </p:tnLst>
  </p:timing>
</p:sldLayout>
</file>

<file path=ppt/slideLayouts/slideLayout17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EEF83519-0986-6A4F-9867-35DB47F5FA02}" type="slidenum">
              <a:rPr lang="en-US" smtClean="0">
                <a:solidFill>
                  <a:srgbClr val="525051">
                    <a:tint val="75000"/>
                  </a:srgbClr>
                </a:solidFill>
              </a:rPr>
              <a:pPr/>
              <a:t>‹#›</a:t>
            </a:fld>
            <a:endParaRPr lang="en-US" dirty="0">
              <a:solidFill>
                <a:srgbClr val="525051">
                  <a:tint val="75000"/>
                </a:srgbClr>
              </a:solidFill>
            </a:endParaRPr>
          </a:p>
        </p:txBody>
      </p:sp>
    </p:spTree>
    <p:extLst>
      <p:ext uri="{BB962C8B-B14F-4D97-AF65-F5344CB8AC3E}">
        <p14:creationId xmlns:p14="http://schemas.microsoft.com/office/powerpoint/2010/main" val="1527828548"/>
      </p:ext>
    </p:extLst>
  </p:cSld>
  <p:clrMapOvr>
    <a:masterClrMapping/>
  </p:clrMapOvr>
  <p:timing>
    <p:tnLst>
      <p:par>
        <p:cTn id="1" dur="indefinite" restart="never" nodeType="tmRoot"/>
      </p:par>
    </p:tnLst>
  </p:timing>
</p:sldLayout>
</file>

<file path=ppt/slideLayouts/slideLayout173.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2509" y="304801"/>
            <a:ext cx="8363938" cy="666387"/>
          </a:xfrm>
        </p:spPr>
        <p:txBody>
          <a:bodyPr/>
          <a:lstStyle>
            <a:lvl1pPr algn="l">
              <a:defRPr sz="5400"/>
            </a:lvl1pPr>
          </a:lstStyle>
          <a:p>
            <a:r>
              <a:rPr lang="en-US" dirty="0" smtClean="0"/>
              <a:t>Click to edit Master title style</a:t>
            </a:r>
            <a:endParaRPr lang="en-US" dirty="0"/>
          </a:p>
        </p:txBody>
      </p:sp>
      <p:sp>
        <p:nvSpPr>
          <p:cNvPr id="5" name="Text Placeholder 4"/>
          <p:cNvSpPr>
            <a:spLocks noGrp="1"/>
          </p:cNvSpPr>
          <p:nvPr>
            <p:ph type="body" sz="quarter" idx="10"/>
          </p:nvPr>
        </p:nvSpPr>
        <p:spPr>
          <a:xfrm>
            <a:off x="382509" y="1371644"/>
            <a:ext cx="8363938" cy="197356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4786385"/>
      </p:ext>
    </p:extLst>
  </p:cSld>
  <p:clrMapOvr>
    <a:masterClrMapping/>
  </p:clrMapOvr>
  <p:transition>
    <p:fade/>
  </p:transition>
  <p:timing>
    <p:tnLst>
      <p:par>
        <p:cTn id="1" dur="indefinite" restart="never" nodeType="tmRoot"/>
      </p:par>
    </p:tnLst>
  </p:timing>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51279543"/>
      </p:ext>
    </p:extLst>
  </p:cSld>
  <p:clrMapOvr>
    <a:masterClrMapping/>
  </p:clrMapOvr>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5886756"/>
      </p:ext>
    </p:extLst>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25302262"/>
      </p:ext>
    </p:extLst>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6277435"/>
      </p:ext>
    </p:extLst>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47514716"/>
      </p:ext>
    </p:extLst>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32728995"/>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2" name="Date Placeholder 1"/>
          <p:cNvSpPr>
            <a:spLocks noGrp="1"/>
          </p:cNvSpPr>
          <p:nvPr>
            <p:ph type="dt" sz="half" idx="10"/>
          </p:nvPr>
        </p:nvSpPr>
        <p:spPr/>
        <p:txBody>
          <a:bodyPr/>
          <a:lstStyle>
            <a:extLst/>
          </a:lstStyle>
          <a:p>
            <a:fld id="{C4EE6FD5-D185-4328-93D6-B1EBFA05BB19}"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Tree>
    <p:extLst>
      <p:ext uri="{BB962C8B-B14F-4D97-AF65-F5344CB8AC3E}">
        <p14:creationId xmlns:p14="http://schemas.microsoft.com/office/powerpoint/2010/main" val="4164190425"/>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462564364"/>
      </p:ext>
    </p:extLst>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7522415"/>
      </p:ext>
    </p:extLst>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564710761"/>
      </p:ext>
    </p:extLst>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72562037"/>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1471921"/>
      </p:ext>
    </p:extLst>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DBBFEED0-566E-4A0E-B6D7-73C79121F41C}" type="datetimeFigureOut">
              <a:rPr lang="en-US" smtClean="0">
                <a:solidFill>
                  <a:srgbClr val="DBF5F9">
                    <a:shade val="90000"/>
                  </a:srgbClr>
                </a:solidFill>
              </a:rPr>
              <a:pPr/>
              <a:t>6/29/2013</a:t>
            </a:fld>
            <a:endParaRPr lang="en-US">
              <a:solidFill>
                <a:srgbClr val="DBF5F9">
                  <a:shade val="90000"/>
                </a:srgbClr>
              </a:solidFill>
            </a:endParaRPr>
          </a:p>
        </p:txBody>
      </p:sp>
      <p:sp>
        <p:nvSpPr>
          <p:cNvPr id="19" name="Footer Placeholder 18"/>
          <p:cNvSpPr>
            <a:spLocks noGrp="1"/>
          </p:cNvSpPr>
          <p:nvPr>
            <p:ph type="ftr" sz="quarter" idx="11"/>
          </p:nvPr>
        </p:nvSpPr>
        <p:spPr/>
        <p:txBody>
          <a:bodyPr/>
          <a:lstStyle/>
          <a:p>
            <a:endParaRPr lang="en-US">
              <a:solidFill>
                <a:srgbClr val="DBF5F9">
                  <a:shade val="90000"/>
                </a:srgbClr>
              </a:solidFill>
            </a:endParaRPr>
          </a:p>
        </p:txBody>
      </p:sp>
      <p:sp>
        <p:nvSpPr>
          <p:cNvPr id="27" name="Slide Number Placeholder 26"/>
          <p:cNvSpPr>
            <a:spLocks noGrp="1"/>
          </p:cNvSpPr>
          <p:nvPr>
            <p:ph type="sldNum" sz="quarter" idx="12"/>
          </p:nvPr>
        </p:nvSpPr>
        <p:spPr/>
        <p:txBody>
          <a:bodyPr/>
          <a:lstStyle/>
          <a:p>
            <a:fld id="{3DC702B6-ADB7-41F5-BB7A-E355843F0922}" type="slidenum">
              <a:rPr lang="en-US" smtClean="0">
                <a:solidFill>
                  <a:srgbClr val="DBF5F9">
                    <a:shade val="90000"/>
                  </a:srgbClr>
                </a:solidFill>
              </a:rPr>
              <a:pPr/>
              <a:t>‹#›</a:t>
            </a:fld>
            <a:endParaRPr lang="en-US">
              <a:solidFill>
                <a:srgbClr val="DBF5F9">
                  <a:shade val="90000"/>
                </a:srgbClr>
              </a:solidFill>
            </a:endParaRPr>
          </a:p>
        </p:txBody>
      </p:sp>
    </p:spTree>
    <p:extLst>
      <p:ext uri="{BB962C8B-B14F-4D97-AF65-F5344CB8AC3E}">
        <p14:creationId xmlns:p14="http://schemas.microsoft.com/office/powerpoint/2010/main" val="1217753425"/>
      </p:ext>
    </p:extLst>
  </p:cSld>
  <p:clrMapOvr>
    <a:overrideClrMapping bg1="dk1" tx1="lt1" bg2="dk2" tx2="lt2" accent1="accent1" accent2="accent2" accent3="accent3" accent4="accent4" accent5="accent5" accent6="accent6" hlink="hlink" folHlink="folHlink"/>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BFEED0-566E-4A0E-B6D7-73C79121F41C}" type="datetimeFigureOut">
              <a:rPr lang="en-US" smtClean="0">
                <a:solidFill>
                  <a:srgbClr val="04617B">
                    <a:shade val="90000"/>
                  </a:srgbClr>
                </a:solidFill>
              </a:rPr>
              <a:pPr/>
              <a:t>6/29/2013</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1863784093"/>
      </p:ext>
    </p:extLst>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DBBFEED0-566E-4A0E-B6D7-73C79121F41C}" type="datetimeFigureOut">
              <a:rPr lang="en-US" smtClean="0">
                <a:solidFill>
                  <a:srgbClr val="DBF5F9">
                    <a:shade val="90000"/>
                  </a:srgbClr>
                </a:solidFill>
              </a:rPr>
              <a:pPr/>
              <a:t>6/29/2013</a:t>
            </a:fld>
            <a:endParaRPr lang="en-US">
              <a:solidFill>
                <a:srgbClr val="DBF5F9">
                  <a:shade val="90000"/>
                </a:srgbClr>
              </a:solidFill>
            </a:endParaRPr>
          </a:p>
        </p:txBody>
      </p:sp>
      <p:sp>
        <p:nvSpPr>
          <p:cNvPr id="5" name="Footer Placeholder 4"/>
          <p:cNvSpPr>
            <a:spLocks noGrp="1"/>
          </p:cNvSpPr>
          <p:nvPr>
            <p:ph type="ftr" sz="quarter" idx="11"/>
          </p:nvPr>
        </p:nvSpPr>
        <p:spPr/>
        <p:txBody>
          <a:bodyPr/>
          <a:lstStyle/>
          <a:p>
            <a:endParaRPr lang="en-US">
              <a:solidFill>
                <a:srgbClr val="DBF5F9">
                  <a:shade val="90000"/>
                </a:srgbClr>
              </a:solidFill>
            </a:endParaRPr>
          </a:p>
        </p:txBody>
      </p:sp>
      <p:sp>
        <p:nvSpPr>
          <p:cNvPr id="6" name="Slide Number Placeholder 5"/>
          <p:cNvSpPr>
            <a:spLocks noGrp="1"/>
          </p:cNvSpPr>
          <p:nvPr>
            <p:ph type="sldNum" sz="quarter" idx="12"/>
          </p:nvPr>
        </p:nvSpPr>
        <p:spPr/>
        <p:txBody>
          <a:bodyPr/>
          <a:lstStyle/>
          <a:p>
            <a:fld id="{3DC702B6-ADB7-41F5-BB7A-E355843F0922}" type="slidenum">
              <a:rPr lang="en-US" smtClean="0">
                <a:solidFill>
                  <a:srgbClr val="DBF5F9">
                    <a:shade val="90000"/>
                  </a:srgbClr>
                </a:solidFill>
              </a:rPr>
              <a:pPr/>
              <a:t>‹#›</a:t>
            </a:fld>
            <a:endParaRPr lang="en-US">
              <a:solidFill>
                <a:srgbClr val="DBF5F9">
                  <a:shade val="90000"/>
                </a:srgbClr>
              </a:solidFill>
            </a:endParaRPr>
          </a:p>
        </p:txBody>
      </p:sp>
    </p:spTree>
    <p:extLst>
      <p:ext uri="{BB962C8B-B14F-4D97-AF65-F5344CB8AC3E}">
        <p14:creationId xmlns:p14="http://schemas.microsoft.com/office/powerpoint/2010/main" val="1820007419"/>
      </p:ext>
    </p:extLst>
  </p:cSld>
  <p:clrMapOvr>
    <a:overrideClrMapping bg1="dk1" tx1="lt1" bg2="dk2" tx2="lt2" accent1="accent1" accent2="accent2" accent3="accent3" accent4="accent4" accent5="accent5" accent6="accent6" hlink="hlink" folHlink="folHlink"/>
  </p:clrMapOvr>
</p:sldLayout>
</file>

<file path=ppt/slideLayouts/slideLayout1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BBFEED0-566E-4A0E-B6D7-73C79121F41C}" type="datetimeFigureOut">
              <a:rPr lang="en-US" smtClean="0">
                <a:solidFill>
                  <a:srgbClr val="04617B">
                    <a:shade val="90000"/>
                  </a:srgbClr>
                </a:solidFill>
              </a:rPr>
              <a:pPr/>
              <a:t>6/29/2013</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2517792995"/>
      </p:ext>
    </p:extLst>
  </p:cSld>
  <p:clrMapOvr>
    <a:masterClrMapping/>
  </p:clrMapOvr>
</p:sldLayout>
</file>

<file path=ppt/slideLayouts/slideLayout1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DBBFEED0-566E-4A0E-B6D7-73C79121F41C}" type="datetimeFigureOut">
              <a:rPr lang="en-US" smtClean="0">
                <a:solidFill>
                  <a:srgbClr val="04617B">
                    <a:shade val="90000"/>
                  </a:srgbClr>
                </a:solidFill>
              </a:rPr>
              <a:pPr/>
              <a:t>6/29/2013</a:t>
            </a:fld>
            <a:endParaRPr lang="en-US">
              <a:solidFill>
                <a:srgbClr val="04617B">
                  <a:shade val="90000"/>
                </a:srgbClr>
              </a:solidFill>
            </a:endParaRPr>
          </a:p>
        </p:txBody>
      </p:sp>
      <p:sp>
        <p:nvSpPr>
          <p:cNvPr id="8" name="Footer Placeholder 7"/>
          <p:cNvSpPr>
            <a:spLocks noGrp="1"/>
          </p:cNvSpPr>
          <p:nvPr>
            <p:ph type="ftr" sz="quarter" idx="11"/>
          </p:nvPr>
        </p:nvSpPr>
        <p:spPr/>
        <p:txBody>
          <a:bodyPr/>
          <a:lstStyle/>
          <a:p>
            <a:endParaRPr lang="en-US">
              <a:solidFill>
                <a:srgbClr val="04617B">
                  <a:shade val="90000"/>
                </a:srgbClr>
              </a:solidFill>
            </a:endParaRPr>
          </a:p>
        </p:txBody>
      </p:sp>
      <p:sp>
        <p:nvSpPr>
          <p:cNvPr id="9" name="Slide Number Placeholder 8"/>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410733754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604"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ECE90DF-CD65-4FBA-9A5A-0F4BBD072610}"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2486241657"/>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DBBFEED0-566E-4A0E-B6D7-73C79121F41C}" type="datetimeFigureOut">
              <a:rPr lang="en-US" smtClean="0">
                <a:solidFill>
                  <a:srgbClr val="04617B">
                    <a:shade val="90000"/>
                  </a:srgbClr>
                </a:solidFill>
              </a:rPr>
              <a:pPr/>
              <a:t>6/29/2013</a:t>
            </a:fld>
            <a:endParaRPr lang="en-US">
              <a:solidFill>
                <a:srgbClr val="04617B">
                  <a:shade val="90000"/>
                </a:srgbClr>
              </a:solidFill>
            </a:endParaRPr>
          </a:p>
        </p:txBody>
      </p:sp>
      <p:sp>
        <p:nvSpPr>
          <p:cNvPr id="4" name="Footer Placeholder 3"/>
          <p:cNvSpPr>
            <a:spLocks noGrp="1"/>
          </p:cNvSpPr>
          <p:nvPr>
            <p:ph type="ftr" sz="quarter" idx="11"/>
          </p:nvPr>
        </p:nvSpPr>
        <p:spPr/>
        <p:txBody>
          <a:bodyPr/>
          <a:lstStyle/>
          <a:p>
            <a:endParaRPr lang="en-US">
              <a:solidFill>
                <a:srgbClr val="04617B">
                  <a:shade val="90000"/>
                </a:srgbClr>
              </a:solidFill>
            </a:endParaRPr>
          </a:p>
        </p:txBody>
      </p:sp>
      <p:sp>
        <p:nvSpPr>
          <p:cNvPr id="5" name="Slide Number Placeholder 4"/>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3761603505"/>
      </p:ext>
    </p:extLst>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BBFEED0-566E-4A0E-B6D7-73C79121F41C}" type="datetimeFigureOut">
              <a:rPr lang="en-US" smtClean="0">
                <a:solidFill>
                  <a:srgbClr val="04617B">
                    <a:shade val="90000"/>
                  </a:srgbClr>
                </a:solidFill>
              </a:rPr>
              <a:pPr/>
              <a:t>6/29/2013</a:t>
            </a:fld>
            <a:endParaRPr lang="en-US">
              <a:solidFill>
                <a:srgbClr val="04617B">
                  <a:shade val="90000"/>
                </a:srgbClr>
              </a:solidFill>
            </a:endParaRPr>
          </a:p>
        </p:txBody>
      </p:sp>
      <p:sp>
        <p:nvSpPr>
          <p:cNvPr id="3" name="Footer Placeholder 2"/>
          <p:cNvSpPr>
            <a:spLocks noGrp="1"/>
          </p:cNvSpPr>
          <p:nvPr>
            <p:ph type="ftr" sz="quarter" idx="11"/>
          </p:nvPr>
        </p:nvSpPr>
        <p:spPr/>
        <p:txBody>
          <a:bodyPr/>
          <a:lstStyle/>
          <a:p>
            <a:endParaRPr lang="en-US">
              <a:solidFill>
                <a:srgbClr val="04617B">
                  <a:shade val="90000"/>
                </a:srgbClr>
              </a:solidFill>
            </a:endParaRPr>
          </a:p>
        </p:txBody>
      </p:sp>
      <p:sp>
        <p:nvSpPr>
          <p:cNvPr id="4" name="Slide Number Placeholder 3"/>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618085002"/>
      </p:ext>
    </p:extLst>
  </p:cSld>
  <p:clrMapOvr>
    <a:masterClrMapping/>
  </p:clrMapOvr>
</p:sldLayout>
</file>

<file path=ppt/slideLayouts/slideLayout1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DBBFEED0-566E-4A0E-B6D7-73C79121F41C}" type="datetimeFigureOut">
              <a:rPr lang="en-US" smtClean="0">
                <a:solidFill>
                  <a:srgbClr val="04617B">
                    <a:shade val="90000"/>
                  </a:srgbClr>
                </a:solidFill>
              </a:rPr>
              <a:pPr/>
              <a:t>6/29/2013</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3139703003"/>
      </p:ext>
    </p:extLst>
  </p:cSld>
  <p:clrMapOvr>
    <a:masterClrMapping/>
  </p:clrMapOvr>
</p:sldLayout>
</file>

<file path=ppt/slideLayouts/slideLayout193.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DBBFEED0-566E-4A0E-B6D7-73C79121F41C}" type="datetimeFigureOut">
              <a:rPr lang="en-US" smtClean="0">
                <a:solidFill>
                  <a:srgbClr val="04617B">
                    <a:shade val="90000"/>
                  </a:srgbClr>
                </a:solidFill>
              </a:rPr>
              <a:pPr/>
              <a:t>6/29/2013</a:t>
            </a:fld>
            <a:endParaRPr lang="en-US">
              <a:solidFill>
                <a:srgbClr val="04617B">
                  <a:shade val="90000"/>
                </a:srgbClr>
              </a:solidFill>
            </a:endParaRPr>
          </a:p>
        </p:txBody>
      </p:sp>
      <p:sp>
        <p:nvSpPr>
          <p:cNvPr id="6" name="Footer Placeholder 5"/>
          <p:cNvSpPr>
            <a:spLocks noGrp="1"/>
          </p:cNvSpPr>
          <p:nvPr>
            <p:ph type="ftr" sz="quarter" idx="11"/>
          </p:nvPr>
        </p:nvSpPr>
        <p:spPr/>
        <p:txBody>
          <a:bodyPr/>
          <a:lstStyle/>
          <a:p>
            <a:endParaRPr lang="en-US">
              <a:solidFill>
                <a:srgbClr val="04617B">
                  <a:shade val="90000"/>
                </a:srgbClr>
              </a:solidFill>
            </a:endParaRPr>
          </a:p>
        </p:txBody>
      </p:sp>
      <p:sp>
        <p:nvSpPr>
          <p:cNvPr id="7" name="Slide Number Placeholder 6"/>
          <p:cNvSpPr>
            <a:spLocks noGrp="1"/>
          </p:cNvSpPr>
          <p:nvPr>
            <p:ph type="sldNum" sz="quarter" idx="12"/>
          </p:nvPr>
        </p:nvSpPr>
        <p:spPr>
          <a:xfrm>
            <a:off x="8077200" y="6356350"/>
            <a:ext cx="609600" cy="365125"/>
          </a:xfrm>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Tree>
    <p:extLst>
      <p:ext uri="{BB962C8B-B14F-4D97-AF65-F5344CB8AC3E}">
        <p14:creationId xmlns:p14="http://schemas.microsoft.com/office/powerpoint/2010/main" val="134638043"/>
      </p:ext>
    </p:extLst>
  </p:cSld>
  <p:clrMapOvr>
    <a:masterClrMapping/>
  </p:clrMapOvr>
</p:sldLayout>
</file>

<file path=ppt/slideLayouts/slideLayout1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BFEED0-566E-4A0E-B6D7-73C79121F41C}" type="datetimeFigureOut">
              <a:rPr lang="en-US" smtClean="0">
                <a:solidFill>
                  <a:srgbClr val="04617B">
                    <a:shade val="90000"/>
                  </a:srgbClr>
                </a:solidFill>
              </a:rPr>
              <a:pPr/>
              <a:t>6/29/2013</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3021862741"/>
      </p:ext>
    </p:extLst>
  </p:cSld>
  <p:clrMapOvr>
    <a:masterClrMapping/>
  </p:clrMapOvr>
</p:sldLayout>
</file>

<file path=ppt/slideLayouts/slideLayout1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DBBFEED0-566E-4A0E-B6D7-73C79121F41C}" type="datetimeFigureOut">
              <a:rPr lang="en-US" smtClean="0">
                <a:solidFill>
                  <a:srgbClr val="04617B">
                    <a:shade val="90000"/>
                  </a:srgbClr>
                </a:solidFill>
              </a:rPr>
              <a:pPr/>
              <a:t>6/29/2013</a:t>
            </a:fld>
            <a:endParaRPr lang="en-US">
              <a:solidFill>
                <a:srgbClr val="04617B">
                  <a:shade val="90000"/>
                </a:srgbClr>
              </a:solidFill>
            </a:endParaRPr>
          </a:p>
        </p:txBody>
      </p:sp>
      <p:sp>
        <p:nvSpPr>
          <p:cNvPr id="5" name="Footer Placeholder 4"/>
          <p:cNvSpPr>
            <a:spLocks noGrp="1"/>
          </p:cNvSpPr>
          <p:nvPr>
            <p:ph type="ftr" sz="quarter" idx="11"/>
          </p:nvPr>
        </p:nvSpPr>
        <p:spPr/>
        <p:txBody>
          <a:bodyPr/>
          <a:lstStyle/>
          <a:p>
            <a:endParaRPr lang="en-US">
              <a:solidFill>
                <a:srgbClr val="04617B">
                  <a:shade val="90000"/>
                </a:srgbClr>
              </a:solidFill>
            </a:endParaRPr>
          </a:p>
        </p:txBody>
      </p:sp>
      <p:sp>
        <p:nvSpPr>
          <p:cNvPr id="6" name="Slide Number Placeholder 5"/>
          <p:cNvSpPr>
            <a:spLocks noGrp="1"/>
          </p:cNvSpPr>
          <p:nvPr>
            <p:ph type="sldNum" sz="quarter" idx="12"/>
          </p:nvPr>
        </p:nvSpPr>
        <p:spPr/>
        <p:txBody>
          <a:bodyPr/>
          <a:lstStyle/>
          <a:p>
            <a:fld id="{3DC702B6-ADB7-41F5-BB7A-E355843F0922}" type="slidenum">
              <a:rPr lang="en-US" smtClean="0">
                <a:solidFill>
                  <a:srgbClr val="04617B">
                    <a:shade val="90000"/>
                  </a:srgbClr>
                </a:solidFill>
              </a:rPr>
              <a:pPr/>
              <a:t>‹#›</a:t>
            </a:fld>
            <a:endParaRPr lang="en-US">
              <a:solidFill>
                <a:srgbClr val="04617B">
                  <a:shade val="90000"/>
                </a:srgbClr>
              </a:solidFill>
            </a:endParaRPr>
          </a:p>
        </p:txBody>
      </p:sp>
    </p:spTree>
    <p:extLst>
      <p:ext uri="{BB962C8B-B14F-4D97-AF65-F5344CB8AC3E}">
        <p14:creationId xmlns:p14="http://schemas.microsoft.com/office/powerpoint/2010/main" val="992830439"/>
      </p:ext>
    </p:extLst>
  </p:cSld>
  <p:clrMapOvr>
    <a:masterClrMapping/>
  </p:clrMapOvr>
</p:sldLayout>
</file>

<file path=ppt/slideLayouts/slideLayout196.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49"/>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09804959"/>
      </p:ext>
    </p:extLst>
  </p:cSld>
  <p:clrMapOvr>
    <a:masterClrMapping/>
  </p:clrMapOvr>
</p:sldLayout>
</file>

<file path=ppt/slideLayouts/slideLayout197.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6026818"/>
      </p:ext>
    </p:extLst>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7"/>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2292933"/>
      </p:ext>
    </p:extLst>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showMasterSp="0"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2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2650926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t>6/29/2013</a:t>
            </a:fld>
            <a:endParaRPr lang="en-US" dirty="0"/>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553332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453F12C1-8FB2-41BA-85C4-AAC67ED4AF0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193" tIns="273579" rIns="91193" bIns="45604" rtlCol="0" anchor="t">
            <a:normAutofit/>
          </a:bodyPr>
          <a:lstStyle>
            <a:extLst/>
          </a:lstStyle>
          <a:p>
            <a:pPr indent="-282696" defTabSz="911926">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193" tIns="273579"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3709290581"/>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33" y="1535113"/>
            <a:ext cx="4041775" cy="639763"/>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33"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98635686"/>
      </p:ext>
    </p:extLst>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54094010"/>
      </p:ext>
    </p:extLst>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868203218"/>
      </p:ext>
    </p:extLst>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19" y="273049"/>
            <a:ext cx="3008313" cy="1162051"/>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93"/>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19" y="1435124"/>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099297"/>
      </p:ext>
    </p:extLst>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1"/>
            <a:ext cx="5486400" cy="566739"/>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61"/>
            <a:ext cx="5486400" cy="8048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39467936"/>
      </p:ext>
    </p:extLst>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showMasterSp="0"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12012081"/>
      </p:ext>
    </p:extLst>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0"/>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40"/>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92072349"/>
      </p:ext>
    </p:extLst>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983810297"/>
      </p:ext>
    </p:extLst>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25189783"/>
      </p:ext>
    </p:extLst>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119264906"/>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847B575-5207-4181-B7E2-24CB0F5D8A26}"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287284"/>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357015802"/>
      </p:ext>
    </p:extLst>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76859860"/>
      </p:ext>
    </p:extLst>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52932971"/>
      </p:ext>
    </p:extLst>
  </p:cSld>
  <p:clrMapOvr>
    <a:masterClrMapping/>
  </p:clrMapOvr>
</p:sldLayout>
</file>

<file path=ppt/slideLayouts/slideLayout2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76694820"/>
      </p:ext>
    </p:extLst>
  </p:cSld>
  <p:clrMapOvr>
    <a:masterClrMapping/>
  </p:clrMapOvr>
</p:sldLayout>
</file>

<file path=ppt/slideLayouts/slideLayout214.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453717036"/>
      </p:ext>
    </p:extLst>
  </p:cSld>
  <p:clrMapOvr>
    <a:masterClrMapping/>
  </p:clrMapOvr>
</p:sldLayout>
</file>

<file path=ppt/slideLayouts/slideLayout215.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62616069"/>
      </p:ext>
    </p:extLst>
  </p:cSld>
  <p:clrMapOvr>
    <a:masterClrMapping/>
  </p:clrMapOvr>
</p:sldLayout>
</file>

<file path=ppt/slideLayouts/slideLayout2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26477199"/>
      </p:ext>
    </p:extLst>
  </p:cSld>
  <p:clrMapOvr>
    <a:masterClrMapping/>
  </p:clrMapOvr>
</p:sldLayout>
</file>

<file path=ppt/slideLayouts/slideLayout2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490562684"/>
      </p:ext>
    </p:extLst>
  </p:cSld>
  <p:clrMapOvr>
    <a:masterClrMapping/>
  </p:clrMapOvr>
</p:sldLayout>
</file>

<file path=ppt/slideLayouts/slideLayout21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17307229"/>
      </p:ext>
    </p:extLst>
  </p:cSld>
  <p:clrMapOvr>
    <a:masterClrMapping/>
  </p:clrMapOvr>
</p:sldLayout>
</file>

<file path=ppt/slideLayouts/slideLayout21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1979168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D727BD3-5984-45AB-9BA9-EDDF69C55D2E}"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6664337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044354419"/>
      </p:ext>
    </p:extLst>
  </p:cSld>
  <p:clrMapOvr>
    <a:masterClrMapping/>
  </p:clrMapOvr>
</p:sldLayout>
</file>

<file path=ppt/slideLayouts/slideLayout22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61439063"/>
      </p:ext>
    </p:extLst>
  </p:cSld>
  <p:clrMapOvr>
    <a:masterClrMapping/>
  </p:clrMapOvr>
</p:sldLayout>
</file>

<file path=ppt/slideLayouts/slideLayout222.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26958231"/>
      </p:ext>
    </p:extLst>
  </p:cSld>
  <p:clrMapOvr>
    <a:masterClrMapping/>
  </p:clrMapOvr>
</p:sldLayout>
</file>

<file path=ppt/slideLayouts/slideLayout22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991102297"/>
      </p:ext>
    </p:extLst>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895587614"/>
      </p:ext>
    </p:extLst>
  </p:cSld>
  <p:clrMapOvr>
    <a:masterClrMapping/>
  </p:clrMapOvr>
</p:sldLayout>
</file>

<file path=ppt/slideLayouts/slideLayout225.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41548381"/>
      </p:ext>
    </p:extLst>
  </p:cSld>
  <p:clrMapOvr>
    <a:masterClrMapping/>
  </p:clrMapOvr>
</p:sldLayout>
</file>

<file path=ppt/slideLayouts/slideLayout22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66031536"/>
      </p:ext>
    </p:extLst>
  </p:cSld>
  <p:clrMapOvr>
    <a:masterClrMapping/>
  </p:clrMapOvr>
</p:sldLayout>
</file>

<file path=ppt/slideLayouts/slideLayout22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898039"/>
      </p:ext>
    </p:extLst>
  </p:cSld>
  <p:clrMapOvr>
    <a:masterClrMapping/>
  </p:clrMapOvr>
</p:sldLayout>
</file>

<file path=ppt/slideLayouts/slideLayout22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E0C1EAE-05C1-4EC9-B42A-F4B97C96A142}" type="datetimeFigureOut">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A06D4588-0C81-40DD-BD22-00A39D846733}"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78230082"/>
      </p:ext>
    </p:extLst>
  </p:cSld>
  <p:clrMapOvr>
    <a:masterClrMapping/>
  </p:clrMapOvr>
</p:sldLayout>
</file>

<file path=ppt/slideLayouts/slideLayout2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37239419"/>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19"/>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19"/>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813436289"/>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02839377"/>
      </p:ext>
    </p:extLst>
  </p:cSld>
  <p:clrMapOvr>
    <a:masterClrMapping/>
  </p:clrMapOvr>
</p:sldLayout>
</file>

<file path=ppt/slideLayouts/slideLayout2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25222738"/>
      </p:ext>
    </p:extLst>
  </p:cSld>
  <p:clrMapOvr>
    <a:masterClrMapping/>
  </p:clrMapOvr>
</p:sldLayout>
</file>

<file path=ppt/slideLayouts/slideLayout2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86335721"/>
      </p:ext>
    </p:extLst>
  </p:cSld>
  <p:clrMapOvr>
    <a:masterClrMapping/>
  </p:clrMapOvr>
</p:sldLayout>
</file>

<file path=ppt/slideLayouts/slideLayout2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97256758"/>
      </p:ext>
    </p:extLst>
  </p:cSld>
  <p:clrMapOvr>
    <a:masterClrMapping/>
  </p:clrMapOvr>
</p:sldLayout>
</file>

<file path=ppt/slideLayouts/slideLayout2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08359388"/>
      </p:ext>
    </p:extLst>
  </p:cSld>
  <p:clrMapOvr>
    <a:masterClrMapping/>
  </p:clrMapOvr>
</p:sldLayout>
</file>

<file path=ppt/slideLayouts/slideLayout2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260184194"/>
      </p:ext>
    </p:extLst>
  </p:cSld>
  <p:clrMapOvr>
    <a:masterClrMapping/>
  </p:clrMapOvr>
</p:sldLayout>
</file>

<file path=ppt/slideLayouts/slideLayout2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211419418"/>
      </p:ext>
    </p:extLst>
  </p:cSld>
  <p:clrMapOvr>
    <a:masterClrMapping/>
  </p:clrMapOvr>
</p:sldLayout>
</file>

<file path=ppt/slideLayouts/slideLayout2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631904950"/>
      </p:ext>
    </p:extLst>
  </p:cSld>
  <p:clrMapOvr>
    <a:masterClrMapping/>
  </p:clrMapOvr>
</p:sldLayout>
</file>

<file path=ppt/slideLayouts/slideLayout2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0626493"/>
      </p:ext>
    </p:extLst>
  </p:cSld>
  <p:clrMapOvr>
    <a:masterClrMapping/>
  </p:clrMapOvr>
</p:sldLayout>
</file>

<file path=ppt/slideLayouts/slideLayout2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0510686"/>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384" indent="0" algn="l">
              <a:buNone/>
              <a:defRPr sz="3600" b="1" i="0">
                <a:solidFill>
                  <a:schemeClr val="tx2">
                    <a:shade val="30000"/>
                    <a:satMod val="150000"/>
                  </a:schemeClr>
                </a:solidFill>
              </a:defRPr>
            </a:lvl1pPr>
            <a:lvl2pPr marL="456420" indent="0" algn="ctr">
              <a:buNone/>
            </a:lvl2pPr>
            <a:lvl3pPr marL="912837" indent="0" algn="ctr">
              <a:buNone/>
            </a:lvl3pPr>
            <a:lvl4pPr marL="1369251" indent="0" algn="ctr">
              <a:buNone/>
            </a:lvl4pPr>
            <a:lvl5pPr marL="1825672" indent="0" algn="ctr">
              <a:buNone/>
            </a:lvl5pPr>
            <a:lvl6pPr marL="2282090" indent="0" algn="ctr">
              <a:buNone/>
            </a:lvl6pPr>
            <a:lvl7pPr marL="2738506" indent="0" algn="ctr">
              <a:buNone/>
            </a:lvl7pPr>
            <a:lvl8pPr marL="3194925" indent="0" algn="ctr">
              <a:buNone/>
            </a:lvl8pPr>
            <a:lvl9pPr marL="3651345"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632A96CE-1141-499A-B334-A804A1FCCDA8}"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284" tIns="45646" rIns="91284" bIns="45646" anchor="ctr"/>
          <a:lstStyle>
            <a:extLst/>
          </a:lstStyle>
          <a:p>
            <a:pPr algn="ctr" defTabSz="912837"/>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284" tIns="45646" rIns="91284" bIns="45646" anchor="ctr"/>
          <a:lstStyle>
            <a:extLst/>
          </a:lstStyle>
          <a:p>
            <a:pPr algn="ctr" defTabSz="912837"/>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37174295"/>
      </p:ext>
    </p:extLst>
  </p:cSld>
  <p:clrMapOvr>
    <a:masterClrMapping/>
  </p:clrMapOvr>
  <p:timing>
    <p:tnLst>
      <p:par>
        <p:cTn id="1" dur="indefinite" restart="never" nodeType="tmRoot"/>
      </p:par>
    </p:tnLst>
  </p:timing>
</p:sldLayout>
</file>

<file path=ppt/slideLayouts/slideLayout240.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0" y="6245225"/>
            <a:ext cx="2133600" cy="47625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6245225"/>
            <a:ext cx="2895600" cy="47625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245225"/>
            <a:ext cx="2133600" cy="476250"/>
          </a:xfrm>
        </p:spPr>
        <p:txBody>
          <a:bodyPr/>
          <a:lstStyle>
            <a:lvl1pPr>
              <a:defRPr/>
            </a:lvl1pPr>
          </a:lstStyle>
          <a:p>
            <a:fld id="{8555ED48-77FB-4FAC-9176-407B328D87F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736731879"/>
      </p:ext>
    </p:extLst>
  </p:cSld>
  <p:clrMapOvr>
    <a:masterClrMapping/>
  </p:clrMapOvr>
</p:sldLayout>
</file>

<file path=ppt/slideLayouts/slideLayout241.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ln/>
        </p:spPr>
        <p:txBody>
          <a:bodyPr/>
          <a:lstStyle>
            <a:lvl1pPr>
              <a:defRPr/>
            </a:lvl1pPr>
          </a:lstStyle>
          <a:p>
            <a:endParaRPr lang="en-US">
              <a:solidFill>
                <a:prstClr val="black">
                  <a:tint val="75000"/>
                </a:prstClr>
              </a:solidFill>
            </a:endParaRPr>
          </a:p>
        </p:txBody>
      </p:sp>
      <p:sp>
        <p:nvSpPr>
          <p:cNvPr id="7" name="Rectangle 5"/>
          <p:cNvSpPr>
            <a:spLocks noGrp="1" noChangeArrowheads="1"/>
          </p:cNvSpPr>
          <p:nvPr>
            <p:ph type="ftr" sz="quarter" idx="11"/>
          </p:nvPr>
        </p:nvSpPr>
        <p:spPr>
          <a:ln/>
        </p:spPr>
        <p:txBody>
          <a:bodyPr/>
          <a:lstStyle>
            <a:lvl1pPr>
              <a:defRPr/>
            </a:lvl1pPr>
          </a:lstStyle>
          <a:p>
            <a:endParaRPr lang="en-US">
              <a:solidFill>
                <a:prstClr val="black">
                  <a:tint val="75000"/>
                </a:prstClr>
              </a:solidFill>
            </a:endParaRPr>
          </a:p>
        </p:txBody>
      </p:sp>
      <p:sp>
        <p:nvSpPr>
          <p:cNvPr id="8" name="Rectangle 6"/>
          <p:cNvSpPr>
            <a:spLocks noGrp="1" noChangeArrowheads="1"/>
          </p:cNvSpPr>
          <p:nvPr>
            <p:ph type="sldNum" sz="quarter" idx="12"/>
          </p:nvPr>
        </p:nvSpPr>
        <p:spPr>
          <a:ln/>
        </p:spPr>
        <p:txBody>
          <a:bodyPr/>
          <a:lstStyle>
            <a:lvl1pPr>
              <a:defRPr/>
            </a:lvl1pPr>
          </a:lstStyle>
          <a:p>
            <a:fld id="{8E98D9C4-299A-4495-8AEF-45F227F6ACE8}"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741485403"/>
      </p:ext>
    </p:extLst>
  </p:cSld>
  <p:clrMapOvr>
    <a:masterClrMapping/>
  </p:clrMapOvr>
</p:sldLayout>
</file>

<file path=ppt/slideLayouts/slideLayout242.xml><?xml version="1.0" encoding="utf-8"?>
<p:sldLayout xmlns:a="http://schemas.openxmlformats.org/drawingml/2006/main" xmlns:r="http://schemas.openxmlformats.org/officeDocument/2006/relationships" xmlns:p="http://schemas.openxmlformats.org/presentationml/2006/main" type="fourObj">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CA"/>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7" name="Rectangle 4"/>
          <p:cNvSpPr>
            <a:spLocks noGrp="1" noChangeArrowheads="1"/>
          </p:cNvSpPr>
          <p:nvPr>
            <p:ph type="dt" sz="half" idx="10"/>
          </p:nvPr>
        </p:nvSpPr>
        <p:spPr>
          <a:ln/>
        </p:spPr>
        <p:txBody>
          <a:bodyPr/>
          <a:lstStyle>
            <a:lvl1pPr>
              <a:defRPr/>
            </a:lvl1pPr>
          </a:lstStyle>
          <a:p>
            <a:endParaRPr lang="en-US">
              <a:solidFill>
                <a:prstClr val="black">
                  <a:tint val="75000"/>
                </a:prstClr>
              </a:solidFill>
            </a:endParaRPr>
          </a:p>
        </p:txBody>
      </p:sp>
      <p:sp>
        <p:nvSpPr>
          <p:cNvPr id="8" name="Rectangle 5"/>
          <p:cNvSpPr>
            <a:spLocks noGrp="1" noChangeArrowheads="1"/>
          </p:cNvSpPr>
          <p:nvPr>
            <p:ph type="ftr" sz="quarter" idx="11"/>
          </p:nvPr>
        </p:nvSpPr>
        <p:spPr>
          <a:ln/>
        </p:spPr>
        <p:txBody>
          <a:bodyPr/>
          <a:lstStyle>
            <a:lvl1pPr>
              <a:defRPr/>
            </a:lvl1pPr>
          </a:lstStyle>
          <a:p>
            <a:endParaRPr lang="en-US">
              <a:solidFill>
                <a:prstClr val="black">
                  <a:tint val="75000"/>
                </a:prstClr>
              </a:solidFill>
            </a:endParaRPr>
          </a:p>
        </p:txBody>
      </p:sp>
      <p:sp>
        <p:nvSpPr>
          <p:cNvPr id="9" name="Rectangle 6"/>
          <p:cNvSpPr>
            <a:spLocks noGrp="1" noChangeArrowheads="1"/>
          </p:cNvSpPr>
          <p:nvPr>
            <p:ph type="sldNum" sz="quarter" idx="12"/>
          </p:nvPr>
        </p:nvSpPr>
        <p:spPr>
          <a:ln/>
        </p:spPr>
        <p:txBody>
          <a:bodyPr/>
          <a:lstStyle>
            <a:lvl1pPr>
              <a:defRPr/>
            </a:lvl1pPr>
          </a:lstStyle>
          <a:p>
            <a:fld id="{6B8E87A4-19F6-4536-8519-CC41652F1EB4}"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9684495"/>
      </p:ext>
    </p:extLst>
  </p:cSld>
  <p:clrMapOvr>
    <a:masterClrMapping/>
  </p:clrMapOvr>
</p:sldLayout>
</file>

<file path=ppt/slideLayouts/slideLayout243.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 name="Picture 5" descr="OrangeTextureSmall.jpg"/>
          <p:cNvPicPr>
            <a:picLocks noChangeAspect="1"/>
          </p:cNvPicPr>
          <p:nvPr userDrawn="1"/>
        </p:nvPicPr>
        <p:blipFill>
          <a:blip r:embed="rId2"/>
          <a:srcRect l="3704"/>
          <a:stretch>
            <a:fillRect/>
          </a:stretch>
        </p:blipFill>
        <p:spPr>
          <a:xfrm>
            <a:off x="0" y="0"/>
            <a:ext cx="9144000" cy="6858000"/>
          </a:xfrm>
          <a:prstGeom prst="rect">
            <a:avLst/>
          </a:prstGeom>
        </p:spPr>
      </p:pic>
      <p:sp>
        <p:nvSpPr>
          <p:cNvPr id="2" name="Title 1"/>
          <p:cNvSpPr>
            <a:spLocks noGrp="1"/>
          </p:cNvSpPr>
          <p:nvPr>
            <p:ph type="ctrTitle"/>
          </p:nvPr>
        </p:nvSpPr>
        <p:spPr>
          <a:xfrm>
            <a:off x="1370061" y="3200451"/>
            <a:ext cx="7681913" cy="1523495"/>
          </a:xfrm>
        </p:spPr>
        <p:txBody>
          <a:bodyPr>
            <a:noAutofit/>
          </a:bodyPr>
          <a:lstStyle>
            <a:lvl1pPr>
              <a:lnSpc>
                <a:spcPct val="90000"/>
              </a:lnSpc>
              <a:defRPr sz="3900">
                <a:solidFill>
                  <a:schemeClr val="tx1"/>
                </a:solidFill>
              </a:defRPr>
            </a:lvl1pPr>
          </a:lstStyle>
          <a:p>
            <a:r>
              <a:rPr lang="en-US" dirty="0" smtClean="0"/>
              <a:t>Click to edit Master title style</a:t>
            </a:r>
            <a:endParaRPr lang="en-US" dirty="0"/>
          </a:p>
        </p:txBody>
      </p:sp>
      <p:sp>
        <p:nvSpPr>
          <p:cNvPr id="3" name="Subtitle 2"/>
          <p:cNvSpPr>
            <a:spLocks noGrp="1"/>
          </p:cNvSpPr>
          <p:nvPr>
            <p:ph type="subTitle" idx="1"/>
          </p:nvPr>
        </p:nvSpPr>
        <p:spPr>
          <a:xfrm>
            <a:off x="1370061" y="4953057"/>
            <a:ext cx="7681913" cy="461665"/>
          </a:xfrm>
        </p:spPr>
        <p:txBody>
          <a:bodyPr>
            <a:noAutofit/>
          </a:bodyPr>
          <a:lstStyle>
            <a:lvl1pPr marL="0" indent="0" algn="l">
              <a:lnSpc>
                <a:spcPct val="90000"/>
              </a:lnSpc>
              <a:spcBef>
                <a:spcPts val="0"/>
              </a:spcBef>
              <a:buNone/>
              <a:defRPr sz="2600">
                <a:solidFill>
                  <a:schemeClr val="tx1"/>
                </a:solidFill>
              </a:defRPr>
            </a:lvl1pPr>
            <a:lvl2pPr marL="456766" indent="0" algn="ctr">
              <a:buNone/>
              <a:defRPr>
                <a:solidFill>
                  <a:schemeClr val="tx1">
                    <a:tint val="75000"/>
                  </a:schemeClr>
                </a:solidFill>
              </a:defRPr>
            </a:lvl2pPr>
            <a:lvl3pPr marL="913532" indent="0" algn="ctr">
              <a:buNone/>
              <a:defRPr>
                <a:solidFill>
                  <a:schemeClr val="tx1">
                    <a:tint val="75000"/>
                  </a:schemeClr>
                </a:solidFill>
              </a:defRPr>
            </a:lvl3pPr>
            <a:lvl4pPr marL="1370302" indent="0" algn="ctr">
              <a:buNone/>
              <a:defRPr>
                <a:solidFill>
                  <a:schemeClr val="tx1">
                    <a:tint val="75000"/>
                  </a:schemeClr>
                </a:solidFill>
              </a:defRPr>
            </a:lvl4pPr>
            <a:lvl5pPr marL="1827068" indent="0" algn="ctr">
              <a:buNone/>
              <a:defRPr>
                <a:solidFill>
                  <a:schemeClr val="tx1">
                    <a:tint val="75000"/>
                  </a:schemeClr>
                </a:solidFill>
              </a:defRPr>
            </a:lvl5pPr>
            <a:lvl6pPr marL="2283834" indent="0" algn="ctr">
              <a:buNone/>
              <a:defRPr>
                <a:solidFill>
                  <a:schemeClr val="tx1">
                    <a:tint val="75000"/>
                  </a:schemeClr>
                </a:solidFill>
              </a:defRPr>
            </a:lvl6pPr>
            <a:lvl7pPr marL="2740601" indent="0" algn="ctr">
              <a:buNone/>
              <a:defRPr>
                <a:solidFill>
                  <a:schemeClr val="tx1">
                    <a:tint val="75000"/>
                  </a:schemeClr>
                </a:solidFill>
              </a:defRPr>
            </a:lvl7pPr>
            <a:lvl8pPr marL="3197368" indent="0" algn="ctr">
              <a:buNone/>
              <a:defRPr>
                <a:solidFill>
                  <a:schemeClr val="tx1">
                    <a:tint val="75000"/>
                  </a:schemeClr>
                </a:solidFill>
              </a:defRPr>
            </a:lvl8pPr>
            <a:lvl9pPr marL="3654134"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3479429790"/>
      </p:ext>
    </p:extLst>
  </p:cSld>
  <p:clrMapOvr>
    <a:masterClrMapping/>
  </p:clrMapOvr>
  <p:transition>
    <p:fade/>
  </p:transition>
</p:sldLayout>
</file>

<file path=ppt/slideLayouts/slideLayout244.xml><?xml version="1.0" encoding="utf-8"?>
<p:sldLayout xmlns:a="http://schemas.openxmlformats.org/drawingml/2006/main" xmlns:r="http://schemas.openxmlformats.org/officeDocument/2006/relationships" xmlns:p="http://schemas.openxmlformats.org/presentationml/2006/main" showMasterSp="0"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1000" y="1411567"/>
            <a:ext cx="8382000" cy="2135969"/>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444375770"/>
      </p:ext>
    </p:extLst>
  </p:cSld>
  <p:clrMapOvr>
    <a:masterClrMapping/>
  </p:clrMapOvr>
  <p:transition>
    <p:fade/>
  </p:transition>
</p:sldLayout>
</file>

<file path=ppt/slideLayouts/slideLayout245.xml><?xml version="1.0" encoding="utf-8"?>
<p:sldLayout xmlns:a="http://schemas.openxmlformats.org/drawingml/2006/main" xmlns:r="http://schemas.openxmlformats.org/officeDocument/2006/relationships" xmlns:p="http://schemas.openxmlformats.org/presentationml/2006/main" showMasterSp="0"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Click to edit Master title style</a:t>
            </a:r>
            <a:endParaRPr lang="en-US" dirty="0"/>
          </a:p>
        </p:txBody>
      </p:sp>
    </p:spTree>
    <p:extLst>
      <p:ext uri="{BB962C8B-B14F-4D97-AF65-F5344CB8AC3E}">
        <p14:creationId xmlns:p14="http://schemas.microsoft.com/office/powerpoint/2010/main" val="1034387304"/>
      </p:ext>
    </p:extLst>
  </p:cSld>
  <p:clrMapOvr>
    <a:masterClrMapping/>
  </p:clrMapOvr>
  <p:transition>
    <p:fade/>
  </p:transition>
</p:sldLayout>
</file>

<file path=ppt/slideLayouts/slideLayout24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679807506"/>
      </p:ext>
    </p:extLst>
  </p:cSld>
  <p:clrMapOvr>
    <a:masterClrMapping/>
  </p:clrMapOvr>
  <p:transition>
    <p:fade/>
  </p:transition>
</p:sldLayout>
</file>

<file path=ppt/slideLayouts/slideLayout247.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3839390975"/>
      </p:ext>
    </p:extLst>
  </p:cSld>
  <p:clrMapOvr>
    <a:masterClrMapping/>
  </p:clrMapOvr>
  <p:transition>
    <p:fade/>
  </p:transition>
</p:sldLayout>
</file>

<file path=ppt/slideLayouts/slideLayout248.xml><?xml version="1.0" encoding="utf-8"?>
<p:sldLayout xmlns:a="http://schemas.openxmlformats.org/drawingml/2006/main" xmlns:r="http://schemas.openxmlformats.org/officeDocument/2006/relationships" xmlns:p="http://schemas.openxmlformats.org/presentationml/2006/main" showMasterSp="0" type="blank" preserve="1">
  <p:cSld name="1_WALKIN - Prints in GRAYSCALE">
    <p:spTree>
      <p:nvGrpSpPr>
        <p:cNvPr id="1" name=""/>
        <p:cNvGrpSpPr/>
        <p:nvPr/>
      </p:nvGrpSpPr>
      <p:grpSpPr>
        <a:xfrm>
          <a:off x="0" y="0"/>
          <a:ext cx="0" cy="0"/>
          <a:chOff x="0" y="0"/>
          <a:chExt cx="0" cy="0"/>
        </a:xfrm>
      </p:grpSpPr>
    </p:spTree>
    <p:extLst>
      <p:ext uri="{BB962C8B-B14F-4D97-AF65-F5344CB8AC3E}">
        <p14:creationId xmlns:p14="http://schemas.microsoft.com/office/powerpoint/2010/main" val="2397103731"/>
      </p:ext>
    </p:extLst>
  </p:cSld>
  <p:clrMapOvr>
    <a:masterClrMapping/>
  </p:clrMapOvr>
  <p:transition>
    <p:fade/>
  </p:transition>
</p:sldLayout>
</file>

<file path=ppt/slideLayouts/slideLayout249.xml><?xml version="1.0" encoding="utf-8"?>
<p:sldLayout xmlns:a="http://schemas.openxmlformats.org/drawingml/2006/main" xmlns:r="http://schemas.openxmlformats.org/officeDocument/2006/relationships" xmlns:p="http://schemas.openxmlformats.org/presentationml/2006/main" showMasterSp="0" preserve="1">
  <p:cSld name="2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01299351"/>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EADB2802-51EF-416D-9D79-AA2E8ADADC98}"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980286"/>
      </p:ext>
    </p:extLst>
  </p:cSld>
  <p:clrMapOvr>
    <a:masterClrMapping/>
  </p:clrMapOvr>
  <p:timing>
    <p:tnLst>
      <p:par>
        <p:cTn id="1" dur="indefinite" restart="never" nodeType="tmRoot"/>
      </p:par>
    </p:tnLst>
  </p:timing>
</p:sldLayout>
</file>

<file path=ppt/slideLayouts/slideLayout250.xml><?xml version="1.0" encoding="utf-8"?>
<p:sldLayout xmlns:a="http://schemas.openxmlformats.org/drawingml/2006/main" xmlns:r="http://schemas.openxmlformats.org/officeDocument/2006/relationships" xmlns:p="http://schemas.openxmlformats.org/presentationml/2006/main" showMasterSp="0" preserve="1">
  <p:cSld name="3_Title and Content">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solidFill>
                  <a:schemeClr val="tx1"/>
                </a:soli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1000" y="1411567"/>
            <a:ext cx="8382000" cy="2135969"/>
          </a:xfrm>
        </p:spPr>
        <p:txBody>
          <a:bodyPr/>
          <a:lstStyle>
            <a:lvl1pPr>
              <a:buClr>
                <a:schemeClr val="tx1"/>
              </a:buClr>
              <a:buSzPct val="70000"/>
              <a:buFont typeface="Wingdings" pitchFamily="2" charset="2"/>
              <a:buChar char="l"/>
              <a:defRPr>
                <a:solidFill>
                  <a:schemeClr val="tx1"/>
                </a:solidFill>
              </a:defRPr>
            </a:lvl1pPr>
            <a:lvl2pPr>
              <a:buClr>
                <a:schemeClr val="tx1"/>
              </a:buClr>
              <a:buSzPct val="70000"/>
              <a:buFont typeface="Wingdings" pitchFamily="2" charset="2"/>
              <a:buChar char="l"/>
              <a:defRPr>
                <a:solidFill>
                  <a:schemeClr val="tx1"/>
                </a:solidFill>
              </a:defRPr>
            </a:lvl2pPr>
            <a:lvl3pPr>
              <a:buClr>
                <a:schemeClr val="tx1"/>
              </a:buClr>
              <a:buSzPct val="70000"/>
              <a:buFont typeface="Wingdings" pitchFamily="2" charset="2"/>
              <a:buChar char="l"/>
              <a:defRPr>
                <a:solidFill>
                  <a:schemeClr val="tx1"/>
                </a:solidFill>
              </a:defRPr>
            </a:lvl3pPr>
            <a:lvl4pPr>
              <a:buClr>
                <a:schemeClr val="tx1"/>
              </a:buClr>
              <a:buSzPct val="70000"/>
              <a:buFont typeface="Wingdings" pitchFamily="2" charset="2"/>
              <a:buChar char="l"/>
              <a:defRPr>
                <a:solidFill>
                  <a:schemeClr val="tx1"/>
                </a:solidFill>
              </a:defRPr>
            </a:lvl4pPr>
            <a:lvl5pPr>
              <a:buClr>
                <a:schemeClr val="tx1"/>
              </a:buClr>
              <a:buSzPct val="70000"/>
              <a:buFont typeface="Wingdings" pitchFamily="2" charset="2"/>
              <a:buChar char="l"/>
              <a:defRPr>
                <a:solidFill>
                  <a:schemeClr val="tx1"/>
                </a:solidFill>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p:nvPr>
        </p:nvSpPr>
        <p:spPr>
          <a:xfrm>
            <a:off x="38" y="6238876"/>
            <a:ext cx="9144001" cy="619125"/>
          </a:xfrm>
          <a:solidFill>
            <a:srgbClr val="FFFF99"/>
          </a:solidFill>
        </p:spPr>
        <p:txBody>
          <a:bodyPr wrap="square" lIns="152256" tIns="76129" rIns="152256" bIns="76129" anchor="b" anchorCtr="0">
            <a:noAutofit/>
          </a:bodyPr>
          <a:lstStyle>
            <a:lvl1pPr algn="r">
              <a:buFont typeface="Arial" pitchFamily="34" charset="0"/>
              <a:buNone/>
              <a:defRPr>
                <a:solidFill>
                  <a:srgbClr val="000000"/>
                </a:solidFill>
                <a:effectLst/>
                <a:latin typeface="Segoe Semibold" pitchFamily="34" charset="0"/>
              </a:defRPr>
            </a:lvl1pPr>
          </a:lstStyle>
          <a:p>
            <a:pPr lvl="0"/>
            <a:r>
              <a:rPr lang="en-US" smtClean="0"/>
              <a:t>Click to edit Master text styles</a:t>
            </a:r>
          </a:p>
        </p:txBody>
      </p:sp>
    </p:spTree>
    <p:extLst>
      <p:ext uri="{BB962C8B-B14F-4D97-AF65-F5344CB8AC3E}">
        <p14:creationId xmlns:p14="http://schemas.microsoft.com/office/powerpoint/2010/main" val="3490407475"/>
      </p:ext>
    </p:extLst>
  </p:cSld>
  <p:clrMapOvr>
    <a:masterClrMapping/>
  </p:clrMapOvr>
  <p:transition>
    <p:fade/>
  </p:transition>
</p:sldLayout>
</file>

<file path=ppt/slideLayouts/slideLayout251.xml><?xml version="1.0" encoding="utf-8"?>
<p:sldLayout xmlns:a="http://schemas.openxmlformats.org/drawingml/2006/main" xmlns:r="http://schemas.openxmlformats.org/officeDocument/2006/relationships" xmlns:p="http://schemas.openxmlformats.org/presentationml/2006/main" showMasterSp="0"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41"/>
            <a:ext cx="7498080" cy="868363"/>
          </a:xfrm>
        </p:spPr>
        <p:txBody>
          <a:bodyPr>
            <a:normAutofit/>
          </a:bodyPr>
          <a:lstStyle>
            <a:lvl1pPr>
              <a:defRPr sz="36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47"/>
            <a:ext cx="7498080" cy="2135969"/>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11"/>
            <a:ext cx="2133600" cy="304800"/>
          </a:xfrm>
          <a:prstGeom prst="rect">
            <a:avLst/>
          </a:prstGeom>
        </p:spPr>
        <p:txBody>
          <a:bodyPr lIns="61236" tIns="30615" rIns="61236" bIns="30615"/>
          <a:lstStyle>
            <a:lvl1pPr algn="l">
              <a:defRPr/>
            </a:lvl1pPr>
            <a:extLst/>
          </a:lstStyle>
          <a:p>
            <a:pPr defTabSz="913532"/>
            <a:fld id="{1F9A80B2-60D6-45A7-9913-381B60D37858}" type="datetime1">
              <a:rPr lang="en-US" smtClean="0">
                <a:solidFill>
                  <a:srgbClr val="FFFFFF"/>
                </a:solidFill>
              </a:rPr>
              <a:pPr defTabSz="913532"/>
              <a:t>6/29/2013</a:t>
            </a:fld>
            <a:endParaRPr lang="en-US" dirty="0">
              <a:solidFill>
                <a:srgbClr val="FFFFFF"/>
              </a:solidFill>
            </a:endParaRPr>
          </a:p>
        </p:txBody>
      </p:sp>
      <p:sp>
        <p:nvSpPr>
          <p:cNvPr id="5" name="Footer Placeholder 4"/>
          <p:cNvSpPr>
            <a:spLocks noGrp="1"/>
          </p:cNvSpPr>
          <p:nvPr>
            <p:ph type="ftr" sz="quarter" idx="11"/>
          </p:nvPr>
        </p:nvSpPr>
        <p:spPr>
          <a:xfrm>
            <a:off x="2855713" y="6477000"/>
            <a:ext cx="5754888" cy="304800"/>
          </a:xfrm>
          <a:prstGeom prst="rect">
            <a:avLst/>
          </a:prstGeom>
        </p:spPr>
        <p:txBody>
          <a:bodyPr lIns="61236" tIns="30615" rIns="61236" bIns="30615"/>
          <a:lstStyle>
            <a:extLst/>
          </a:lstStyle>
          <a:p>
            <a:pPr defTabSz="913532"/>
            <a:r>
              <a:rPr lang="en-US" smtClean="0">
                <a:solidFill>
                  <a:srgbClr val="FFFFFF"/>
                </a:solidFill>
              </a:rPr>
              <a:t>Deep Learning and Its Applications in Signal Processing</a:t>
            </a:r>
            <a:endParaRPr lang="en-US" dirty="0">
              <a:solidFill>
                <a:srgbClr val="FFFFFF"/>
              </a:solidFill>
            </a:endParaRPr>
          </a:p>
        </p:txBody>
      </p:sp>
      <p:sp>
        <p:nvSpPr>
          <p:cNvPr id="6" name="Slide Number Placeholder 5"/>
          <p:cNvSpPr>
            <a:spLocks noGrp="1"/>
          </p:cNvSpPr>
          <p:nvPr>
            <p:ph type="sldNum" sz="quarter" idx="12"/>
          </p:nvPr>
        </p:nvSpPr>
        <p:spPr>
          <a:xfrm>
            <a:off x="8613649" y="6477000"/>
            <a:ext cx="457200" cy="304800"/>
          </a:xfrm>
          <a:prstGeom prst="rect">
            <a:avLst/>
          </a:prstGeom>
        </p:spPr>
        <p:txBody>
          <a:bodyPr lIns="61236" tIns="30615" rIns="61236" bIns="30615"/>
          <a:lstStyle>
            <a:extLst/>
          </a:lstStyle>
          <a:p>
            <a:pPr defTabSz="913532"/>
            <a:fld id="{B6F15528-21DE-4FAA-801E-634DDDAF4B2B}" type="slidenum">
              <a:rPr lang="en-US" smtClean="0">
                <a:solidFill>
                  <a:srgbClr val="FFFFFF"/>
                </a:solidFill>
              </a:rPr>
              <a:pPr defTabSz="913532"/>
              <a:t>‹#›</a:t>
            </a:fld>
            <a:endParaRPr lang="en-US">
              <a:solidFill>
                <a:srgbClr val="FFFFFF"/>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1270949"/>
      </p:ext>
    </p:extLst>
  </p:cSld>
  <p:clrMapOvr>
    <a:masterClrMapping/>
  </p:clrMapOvr>
  <p:timing>
    <p:tnLst>
      <p:par>
        <p:cTn id="1" dur="indefinite" restart="never" nodeType="tmRoot"/>
      </p:par>
    </p:tnLst>
  </p:timing>
</p:sldLayout>
</file>

<file path=ppt/slideLayouts/slideLayout252.xml><?xml version="1.0" encoding="utf-8"?>
<p:sldLayout xmlns:a="http://schemas.openxmlformats.org/drawingml/2006/main" xmlns:r="http://schemas.openxmlformats.org/officeDocument/2006/relationships" xmlns:p="http://schemas.openxmlformats.org/presentationml/2006/main" showMasterSp="0"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9"/>
            <a:ext cx="8229600" cy="581698"/>
          </a:xfrm>
        </p:spPr>
        <p:txBody>
          <a:bodyPr/>
          <a:lstStyle/>
          <a:p>
            <a:r>
              <a:rPr lang="en-US" smtClean="0"/>
              <a:t>Click to edit Master title style</a:t>
            </a:r>
            <a:endParaRPr lang="en-CA"/>
          </a:p>
        </p:txBody>
      </p:sp>
      <p:sp>
        <p:nvSpPr>
          <p:cNvPr id="3" name="Text Placeholder 2"/>
          <p:cNvSpPr>
            <a:spLocks noGrp="1"/>
          </p:cNvSpPr>
          <p:nvPr>
            <p:ph type="body" sz="half" idx="1"/>
          </p:nvPr>
        </p:nvSpPr>
        <p:spPr>
          <a:xfrm>
            <a:off x="457200" y="1600201"/>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4" name="Content Placeholder 3"/>
          <p:cNvSpPr>
            <a:spLocks noGrp="1"/>
          </p:cNvSpPr>
          <p:nvPr>
            <p:ph sz="quarter" idx="2"/>
          </p:nvPr>
        </p:nvSpPr>
        <p:spPr>
          <a:xfrm>
            <a:off x="4648200" y="1600200"/>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5" name="Content Placeholder 4"/>
          <p:cNvSpPr>
            <a:spLocks noGrp="1"/>
          </p:cNvSpPr>
          <p:nvPr>
            <p:ph sz="quarter" idx="3"/>
          </p:nvPr>
        </p:nvSpPr>
        <p:spPr>
          <a:xfrm>
            <a:off x="4648200" y="3938589"/>
            <a:ext cx="4038600" cy="257916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CA"/>
          </a:p>
        </p:txBody>
      </p:sp>
      <p:sp>
        <p:nvSpPr>
          <p:cNvPr id="6" name="Rectangle 4"/>
          <p:cNvSpPr>
            <a:spLocks noGrp="1" noChangeArrowheads="1"/>
          </p:cNvSpPr>
          <p:nvPr>
            <p:ph type="dt" sz="half" idx="10"/>
          </p:nvPr>
        </p:nvSpPr>
        <p:spPr>
          <a:xfrm>
            <a:off x="457201" y="6356356"/>
            <a:ext cx="2133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7" name="Rectangle 5"/>
          <p:cNvSpPr>
            <a:spLocks noGrp="1" noChangeArrowheads="1"/>
          </p:cNvSpPr>
          <p:nvPr>
            <p:ph type="ftr" sz="quarter" idx="11"/>
          </p:nvPr>
        </p:nvSpPr>
        <p:spPr>
          <a:xfrm>
            <a:off x="3124200" y="6356356"/>
            <a:ext cx="2895600" cy="365125"/>
          </a:xfrm>
          <a:prstGeom prst="rect">
            <a:avLst/>
          </a:prstGeom>
          <a:ln/>
        </p:spPr>
        <p:txBody>
          <a:bodyPr lIns="91359" tIns="45680" rIns="91359" bIns="45680"/>
          <a:lstStyle>
            <a:lvl1pPr>
              <a:defRPr/>
            </a:lvl1pPr>
          </a:lstStyle>
          <a:p>
            <a:pPr defTabSz="913532"/>
            <a:endParaRPr lang="en-US">
              <a:solidFill>
                <a:srgbClr val="FFFFFF"/>
              </a:solidFill>
            </a:endParaRPr>
          </a:p>
        </p:txBody>
      </p:sp>
      <p:sp>
        <p:nvSpPr>
          <p:cNvPr id="8" name="Rectangle 6"/>
          <p:cNvSpPr>
            <a:spLocks noGrp="1" noChangeArrowheads="1"/>
          </p:cNvSpPr>
          <p:nvPr>
            <p:ph type="sldNum" sz="quarter" idx="12"/>
          </p:nvPr>
        </p:nvSpPr>
        <p:spPr>
          <a:xfrm>
            <a:off x="6553200" y="6356356"/>
            <a:ext cx="2133600" cy="365125"/>
          </a:xfrm>
          <a:prstGeom prst="rect">
            <a:avLst/>
          </a:prstGeom>
          <a:ln/>
        </p:spPr>
        <p:txBody>
          <a:bodyPr lIns="91359" tIns="45680" rIns="91359" bIns="45680"/>
          <a:lstStyle>
            <a:lvl1pPr>
              <a:defRPr/>
            </a:lvl1pPr>
          </a:lstStyle>
          <a:p>
            <a:pPr defTabSz="913532"/>
            <a:fld id="{8E98D9C4-299A-4495-8AEF-45F227F6ACE8}" type="slidenum">
              <a:rPr lang="en-US">
                <a:solidFill>
                  <a:srgbClr val="FFFFFF"/>
                </a:solidFill>
              </a:rPr>
              <a:pPr defTabSz="913532"/>
              <a:t>‹#›</a:t>
            </a:fld>
            <a:endParaRPr lang="en-US">
              <a:solidFill>
                <a:srgbClr val="FFFFFF"/>
              </a:solidFill>
            </a:endParaRPr>
          </a:p>
        </p:txBody>
      </p:sp>
    </p:spTree>
    <p:extLst>
      <p:ext uri="{BB962C8B-B14F-4D97-AF65-F5344CB8AC3E}">
        <p14:creationId xmlns:p14="http://schemas.microsoft.com/office/powerpoint/2010/main" val="118344165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53"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C9526015-1B51-4461-B9A2-16E0ADA5F04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284" tIns="45646" rIns="91284" bIns="45646" anchor="ctr"/>
          <a:lstStyle>
            <a:extLst/>
          </a:lstStyle>
          <a:p>
            <a:pPr algn="ctr" defTabSz="912837"/>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284" tIns="45646" rIns="91284" bIns="45646" anchor="ctr"/>
          <a:lstStyle>
            <a:extLst/>
          </a:lstStyle>
          <a:p>
            <a:pPr algn="ctr" defTabSz="912837"/>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6778234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3B73A02B-7DBA-4DBB-8C78-9CE668B2EA60}"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2438307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900"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900"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2520" indent="-27385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2520" indent="-27385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023BED5-5831-4923-A0AF-9B944097DFEA}"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242756301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FE8C4BE9-B3BC-44DD-B77F-1A7914EF3C07}"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25202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t>6/29/2013</a:t>
            </a:fld>
            <a:endParaRPr lang="en-US"/>
          </a:p>
        </p:txBody>
      </p:sp>
      <p:sp>
        <p:nvSpPr>
          <p:cNvPr id="5" name="Footer Placeholder 4"/>
          <p:cNvSpPr>
            <a:spLocks noGrp="1"/>
          </p:cNvSpPr>
          <p:nvPr>
            <p:ph type="ftr" sz="quarter" idx="11"/>
          </p:nvPr>
        </p:nvSpPr>
        <p:spPr/>
        <p:txBody>
          <a:bodyPr/>
          <a:lstStyle/>
          <a:p>
            <a:r>
              <a:rPr lang="en-US" smtClean="0"/>
              <a:t>Dong Yu</a:t>
            </a:r>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5427706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2" name="Date Placeholder 1"/>
          <p:cNvSpPr>
            <a:spLocks noGrp="1"/>
          </p:cNvSpPr>
          <p:nvPr>
            <p:ph type="dt" sz="half" idx="10"/>
          </p:nvPr>
        </p:nvSpPr>
        <p:spPr/>
        <p:txBody>
          <a:bodyPr/>
          <a:lstStyle>
            <a:extLst/>
          </a:lstStyle>
          <a:p>
            <a:fld id="{BCA299A9-98C7-4D0A-B31E-FC7C953B2B0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Tree>
    <p:extLst>
      <p:ext uri="{BB962C8B-B14F-4D97-AF65-F5344CB8AC3E}">
        <p14:creationId xmlns:p14="http://schemas.microsoft.com/office/powerpoint/2010/main" val="34807351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646"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53A92C5-FEE9-4EDD-B183-C07F0DA88B5E}"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161400819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219FF8A0-D669-4ADC-ACBA-3CF3262CE3FE}"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284" tIns="273852" rIns="91284" bIns="45646" rtlCol="0" anchor="t">
            <a:normAutofit/>
          </a:bodyPr>
          <a:lstStyle>
            <a:extLst/>
          </a:lstStyle>
          <a:p>
            <a:pPr indent="-282979" defTabSz="912837">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284" tIns="273852"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47681109"/>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C480618-1F9A-451D-A5C7-0D8851479594}"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6785733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86299FF-E12A-43FD-958C-CC004B354C8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4808949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12"/>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12"/>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930E2A01-2E9A-44B3-857C-3E3A5C8C7624}" type="datetime1">
              <a:rPr lang="en-US" smtClean="0">
                <a:solidFill>
                  <a:srgbClr val="000000"/>
                </a:solidFill>
              </a:rPr>
              <a:pPr>
                <a:defRPr/>
              </a:pPr>
              <a:t>6/29/2013</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Deep Learning and Its Applications in Signal Processing</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789511660"/>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396" indent="0" algn="l">
              <a:buNone/>
              <a:defRPr sz="3600" b="1" i="0">
                <a:solidFill>
                  <a:schemeClr val="tx2">
                    <a:shade val="30000"/>
                    <a:satMod val="150000"/>
                  </a:schemeClr>
                </a:solidFill>
              </a:defRPr>
            </a:lvl1pPr>
            <a:lvl2pPr marL="456615" indent="0" algn="ctr">
              <a:buNone/>
            </a:lvl2pPr>
            <a:lvl3pPr marL="913228" indent="0" algn="ctr">
              <a:buNone/>
            </a:lvl3pPr>
            <a:lvl4pPr marL="1369838" indent="0" algn="ctr">
              <a:buNone/>
            </a:lvl4pPr>
            <a:lvl5pPr marL="1826453" indent="0" algn="ctr">
              <a:buNone/>
            </a:lvl5pPr>
            <a:lvl6pPr marL="2283066" indent="0" algn="ctr">
              <a:buNone/>
            </a:lvl6pPr>
            <a:lvl7pPr marL="2739679" indent="0" algn="ctr">
              <a:buNone/>
            </a:lvl7pPr>
            <a:lvl8pPr marL="3196293" indent="0" algn="ctr">
              <a:buNone/>
            </a:lvl8pPr>
            <a:lvl9pPr marL="3652908"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632A96CE-1141-499A-B334-A804A1FCCDA8}"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23" tIns="45664" rIns="91323" bIns="45664" anchor="ctr"/>
          <a:lstStyle>
            <a:extLst/>
          </a:lstStyle>
          <a:p>
            <a:pPr algn="ctr" defTabSz="913228"/>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23" tIns="45664" rIns="91323" bIns="45664" anchor="ctr"/>
          <a:lstStyle>
            <a:extLst/>
          </a:lstStyle>
          <a:p>
            <a:pPr algn="ctr" defTabSz="913228"/>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27990607"/>
      </p:ext>
    </p:extLst>
  </p:cSld>
  <p:clrMapOvr>
    <a:masterClrMapping/>
  </p:clrMapOvr>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EADB2802-51EF-416D-9D79-AA2E8ADADC98}"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9056751"/>
      </p:ext>
    </p:extLst>
  </p:cSld>
  <p:clrMapOvr>
    <a:masterClrMapping/>
  </p:clrMapOvr>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62"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C9526015-1B51-4461-B9A2-16E0ADA5F04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23" tIns="45664" rIns="91323" bIns="45664" anchor="ctr"/>
          <a:lstStyle>
            <a:extLst/>
          </a:lstStyle>
          <a:p>
            <a:pPr algn="ctr" defTabSz="913228"/>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23" tIns="45664" rIns="91323" bIns="45664" anchor="ctr"/>
          <a:lstStyle>
            <a:extLst/>
          </a:lstStyle>
          <a:p>
            <a:pPr algn="ctr" defTabSz="913228"/>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808983499"/>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3B73A02B-7DBA-4DBB-8C78-9CE668B2EA60}"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0249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t>6/29/2013</a:t>
            </a:fld>
            <a:endParaRPr lang="en-US"/>
          </a:p>
        </p:txBody>
      </p:sp>
      <p:sp>
        <p:nvSpPr>
          <p:cNvPr id="6" name="Footer Placeholder 5"/>
          <p:cNvSpPr>
            <a:spLocks noGrp="1"/>
          </p:cNvSpPr>
          <p:nvPr>
            <p:ph type="ftr" sz="quarter" idx="11"/>
          </p:nvPr>
        </p:nvSpPr>
        <p:spPr/>
        <p:txBody>
          <a:bodyPr/>
          <a:lstStyle/>
          <a:p>
            <a:r>
              <a:rPr lang="en-US" smtClean="0"/>
              <a:t>Dong Yu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146895518"/>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927"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927"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2688" indent="-273969">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2688" indent="-273969">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023BED5-5831-4923-A0AF-9B944097DFEA}"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1430879258"/>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FE8C4BE9-B3BC-44DD-B77F-1A7914EF3C07}"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6592530"/>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2" name="Date Placeholder 1"/>
          <p:cNvSpPr>
            <a:spLocks noGrp="1"/>
          </p:cNvSpPr>
          <p:nvPr>
            <p:ph type="dt" sz="half" idx="10"/>
          </p:nvPr>
        </p:nvSpPr>
        <p:spPr/>
        <p:txBody>
          <a:bodyPr/>
          <a:lstStyle>
            <a:extLst/>
          </a:lstStyle>
          <a:p>
            <a:fld id="{BCA299A9-98C7-4D0A-B31E-FC7C953B2B0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Tree>
    <p:extLst>
      <p:ext uri="{BB962C8B-B14F-4D97-AF65-F5344CB8AC3E}">
        <p14:creationId xmlns:p14="http://schemas.microsoft.com/office/powerpoint/2010/main" val="268578408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664"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53A92C5-FEE9-4EDD-B183-C07F0DA88B5E}"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3036465081"/>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219FF8A0-D669-4ADC-ACBA-3CF3262CE3FE}"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323" tIns="273969" rIns="91323" bIns="45664" rtlCol="0" anchor="t">
            <a:normAutofit/>
          </a:bodyPr>
          <a:lstStyle>
            <a:extLst/>
          </a:lstStyle>
          <a:p>
            <a:pPr indent="-283100" defTabSz="913228">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323" tIns="273969"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2337386784"/>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C480618-1F9A-451D-A5C7-0D8851479594}"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3586364"/>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86299FF-E12A-43FD-958C-CC004B354C8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66489753"/>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9"/>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9"/>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930E2A01-2E9A-44B3-857C-3E3A5C8C7624}" type="datetime1">
              <a:rPr lang="en-US" smtClean="0">
                <a:solidFill>
                  <a:srgbClr val="000000"/>
                </a:solidFill>
              </a:rPr>
              <a:pPr>
                <a:defRPr/>
              </a:pPr>
              <a:t>6/29/2013</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Deep Learning and Its Applications in Signal Processing</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860700799"/>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412" indent="0" algn="l">
              <a:buNone/>
              <a:defRPr sz="3600" b="1" i="0">
                <a:solidFill>
                  <a:schemeClr val="tx2">
                    <a:shade val="30000"/>
                    <a:satMod val="150000"/>
                  </a:schemeClr>
                </a:solidFill>
              </a:defRPr>
            </a:lvl1pPr>
            <a:lvl2pPr marL="456875" indent="0" algn="ctr">
              <a:buNone/>
            </a:lvl2pPr>
            <a:lvl3pPr marL="913748" indent="0" algn="ctr">
              <a:buNone/>
            </a:lvl3pPr>
            <a:lvl4pPr marL="1370621" indent="0" algn="ctr">
              <a:buNone/>
            </a:lvl4pPr>
            <a:lvl5pPr marL="1827495" indent="0" algn="ctr">
              <a:buNone/>
            </a:lvl5pPr>
            <a:lvl6pPr marL="2284370" indent="0" algn="ctr">
              <a:buNone/>
            </a:lvl6pPr>
            <a:lvl7pPr marL="2741243" indent="0" algn="ctr">
              <a:buNone/>
            </a:lvl7pPr>
            <a:lvl8pPr marL="3198118" indent="0" algn="ctr">
              <a:buNone/>
            </a:lvl8pPr>
            <a:lvl9pPr marL="3654992"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632A96CE-1141-499A-B334-A804A1FCCDA8}"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extLst/>
          </a:lstStyle>
          <a:p>
            <a:pPr algn="ctr" defTabSz="913748"/>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extLst/>
          </a:lstStyle>
          <a:p>
            <a:pPr algn="ctr" defTabSz="913748"/>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478882"/>
      </p:ext>
    </p:extLst>
  </p:cSld>
  <p:clrMapOvr>
    <a:masterClrMapping/>
  </p:clrMapOvr>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EADB2802-51EF-416D-9D79-AA2E8ADADC98}"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30927205"/>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t>6/29/2013</a:t>
            </a:fld>
            <a:endParaRPr lang="en-US"/>
          </a:p>
        </p:txBody>
      </p:sp>
      <p:sp>
        <p:nvSpPr>
          <p:cNvPr id="8" name="Footer Placeholder 7"/>
          <p:cNvSpPr>
            <a:spLocks noGrp="1"/>
          </p:cNvSpPr>
          <p:nvPr>
            <p:ph type="ftr" sz="quarter" idx="11"/>
          </p:nvPr>
        </p:nvSpPr>
        <p:spPr/>
        <p:txBody>
          <a:bodyPr/>
          <a:lstStyle/>
          <a:p>
            <a:r>
              <a:rPr lang="en-US" smtClean="0"/>
              <a:t>Dong Yu</a:t>
            </a:r>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1605697373"/>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74"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C9526015-1B51-4461-B9A2-16E0ADA5F04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extLst/>
          </a:lstStyle>
          <a:p>
            <a:pPr algn="ctr" defTabSz="913748"/>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375" tIns="45688" rIns="91375" bIns="45688" anchor="ctr"/>
          <a:lstStyle>
            <a:extLst/>
          </a:lstStyle>
          <a:p>
            <a:pPr algn="ctr" defTabSz="913748"/>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82848535"/>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3B73A02B-7DBA-4DBB-8C78-9CE668B2EA60}"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8994816"/>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963"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963"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2912" indent="-274125">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2912" indent="-274125">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2023BED5-5831-4923-A0AF-9B944097DFEA}"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2243940207"/>
      </p:ext>
    </p:extLst>
  </p:cSld>
  <p:clrMapOvr>
    <a:masterClrMapping/>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FE8C4BE9-B3BC-44DD-B77F-1A7914EF3C07}"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97961109"/>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2" name="Date Placeholder 1"/>
          <p:cNvSpPr>
            <a:spLocks noGrp="1"/>
          </p:cNvSpPr>
          <p:nvPr>
            <p:ph type="dt" sz="half" idx="10"/>
          </p:nvPr>
        </p:nvSpPr>
        <p:spPr/>
        <p:txBody>
          <a:bodyPr/>
          <a:lstStyle>
            <a:extLst/>
          </a:lstStyle>
          <a:p>
            <a:fld id="{BCA299A9-98C7-4D0A-B31E-FC7C953B2B0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Tree>
    <p:extLst>
      <p:ext uri="{BB962C8B-B14F-4D97-AF65-F5344CB8AC3E}">
        <p14:creationId xmlns:p14="http://schemas.microsoft.com/office/powerpoint/2010/main" val="1328793580"/>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688"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C53A92C5-FEE9-4EDD-B183-C07F0DA88B5E}"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1214877020"/>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219FF8A0-D669-4ADC-ACBA-3CF3262CE3FE}"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375" tIns="274125" rIns="91375" bIns="45688" rtlCol="0" anchor="t">
            <a:normAutofit/>
          </a:bodyPr>
          <a:lstStyle>
            <a:extLst/>
          </a:lstStyle>
          <a:p>
            <a:pPr indent="-283262" defTabSz="913748">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375" tIns="274125"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3261117880"/>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5C480618-1F9A-451D-A5C7-0D8851479594}"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97724376"/>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E86299FF-E12A-43FD-958C-CC004B354C8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74179012"/>
      </p:ext>
    </p:extLst>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5"/>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5"/>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fld id="{930E2A01-2E9A-44B3-857C-3E3A5C8C7624}" type="datetime1">
              <a:rPr lang="en-US" smtClean="0">
                <a:solidFill>
                  <a:srgbClr val="000000"/>
                </a:solidFill>
              </a:rPr>
              <a:pPr>
                <a:defRPr/>
              </a:pPr>
              <a:t>6/29/2013</a:t>
            </a:fld>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r>
              <a:rPr lang="en-US" smtClean="0">
                <a:solidFill>
                  <a:srgbClr val="000000"/>
                </a:solidFill>
              </a:rPr>
              <a:t>Deep Learning and Its Applications in Signal Processing</a:t>
            </a: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25231229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t>6/29/2013</a:t>
            </a:fld>
            <a:endParaRPr lang="en-US"/>
          </a:p>
        </p:txBody>
      </p:sp>
      <p:sp>
        <p:nvSpPr>
          <p:cNvPr id="4" name="Footer Placeholder 3"/>
          <p:cNvSpPr>
            <a:spLocks noGrp="1"/>
          </p:cNvSpPr>
          <p:nvPr>
            <p:ph type="ftr" sz="quarter" idx="11"/>
          </p:nvPr>
        </p:nvSpPr>
        <p:spPr/>
        <p:txBody>
          <a:bodyPr/>
          <a:lstStyle/>
          <a:p>
            <a:r>
              <a:rPr lang="en-US" smtClean="0"/>
              <a:t>Dong Yu</a:t>
            </a:r>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5098090"/>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14" name="Title 13"/>
          <p:cNvSpPr>
            <a:spLocks noGrp="1"/>
          </p:cNvSpPr>
          <p:nvPr>
            <p:ph type="ctrTitle"/>
          </p:nvPr>
        </p:nvSpPr>
        <p:spPr>
          <a:xfrm>
            <a:off x="1432560" y="990600"/>
            <a:ext cx="7406640" cy="2286000"/>
          </a:xfrm>
        </p:spPr>
        <p:txBody>
          <a:bodyPr anchor="b">
            <a:normAutofit/>
          </a:bodyPr>
          <a:lstStyle>
            <a:lvl1pPr algn="l">
              <a:defRPr sz="5400" b="1"/>
            </a:lvl1pPr>
            <a:extLst/>
          </a:lstStyle>
          <a:p>
            <a:r>
              <a:rPr kumimoji="0" lang="en-US" dirty="0" smtClean="0"/>
              <a:t>Click to edit Master title style</a:t>
            </a:r>
            <a:endParaRPr kumimoji="0" lang="en-US" dirty="0"/>
          </a:p>
        </p:txBody>
      </p:sp>
      <p:sp>
        <p:nvSpPr>
          <p:cNvPr id="22" name="Subtitle 21"/>
          <p:cNvSpPr>
            <a:spLocks noGrp="1"/>
          </p:cNvSpPr>
          <p:nvPr>
            <p:ph type="subTitle" idx="1"/>
          </p:nvPr>
        </p:nvSpPr>
        <p:spPr>
          <a:xfrm>
            <a:off x="1447800" y="3886200"/>
            <a:ext cx="7406640" cy="1828800"/>
          </a:xfrm>
        </p:spPr>
        <p:txBody>
          <a:bodyPr tIns="0">
            <a:normAutofit/>
          </a:bodyPr>
          <a:lstStyle>
            <a:lvl1pPr marL="27424" indent="0" algn="l">
              <a:buNone/>
              <a:defRPr sz="3600" b="1" i="0">
                <a:solidFill>
                  <a:schemeClr val="tx2">
                    <a:shade val="30000"/>
                    <a:satMod val="150000"/>
                  </a:schemeClr>
                </a:solidFill>
              </a:defRPr>
            </a:lvl1pPr>
            <a:lvl2pPr marL="457070" indent="0" algn="ctr">
              <a:buNone/>
            </a:lvl2pPr>
            <a:lvl3pPr marL="914139" indent="0" algn="ctr">
              <a:buNone/>
            </a:lvl3pPr>
            <a:lvl4pPr marL="1371208" indent="0" algn="ctr">
              <a:buNone/>
            </a:lvl4pPr>
            <a:lvl5pPr marL="1828278" indent="0" algn="ctr">
              <a:buNone/>
            </a:lvl5pPr>
            <a:lvl6pPr marL="2285348" indent="0" algn="ctr">
              <a:buNone/>
            </a:lvl6pPr>
            <a:lvl7pPr marL="2742417" indent="0" algn="ctr">
              <a:buNone/>
            </a:lvl7pPr>
            <a:lvl8pPr marL="3199487" indent="0" algn="ctr">
              <a:buNone/>
            </a:lvl8pPr>
            <a:lvl9pPr marL="3656556" indent="0" algn="ctr">
              <a:buNone/>
            </a:lvl9pPr>
            <a:extLst/>
          </a:lstStyle>
          <a:p>
            <a:r>
              <a:rPr kumimoji="0" lang="en-US" dirty="0" smtClean="0"/>
              <a:t>Click to edit Master subtitle style</a:t>
            </a:r>
            <a:endParaRPr kumimoji="0" lang="en-US" dirty="0"/>
          </a:p>
        </p:txBody>
      </p:sp>
      <p:sp>
        <p:nvSpPr>
          <p:cNvPr id="7" name="Date Placeholder 6"/>
          <p:cNvSpPr>
            <a:spLocks noGrp="1"/>
          </p:cNvSpPr>
          <p:nvPr>
            <p:ph type="dt" sz="half" idx="10"/>
          </p:nvPr>
        </p:nvSpPr>
        <p:spPr/>
        <p:txBody>
          <a:bodyPr/>
          <a:lstStyle>
            <a:extLst/>
          </a:lstStyle>
          <a:p>
            <a:fld id="{C01A66C0-0EB9-42E2-ABA2-EDB5F9045375}"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20" name="Footer Placeholder 19"/>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10" name="Slide Number Placeholder 9"/>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dirty="0">
              <a:solidFill>
                <a:srgbClr val="C8C8B1">
                  <a:shade val="50000"/>
                  <a:satMod val="200000"/>
                </a:srgbClr>
              </a:solidFill>
            </a:endParaRPr>
          </a:p>
        </p:txBody>
      </p:sp>
      <p:sp>
        <p:nvSpPr>
          <p:cNvPr id="8" name="Oval 7"/>
          <p:cNvSpPr/>
          <p:nvPr/>
        </p:nvSpPr>
        <p:spPr>
          <a:xfrm>
            <a:off x="921433" y="1413802"/>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414" tIns="45706" rIns="91414" bIns="45706" anchor="ctr"/>
          <a:lstStyle>
            <a:extLst/>
          </a:lstStyle>
          <a:p>
            <a:pPr algn="ctr" defTabSz="914139"/>
            <a:endParaRPr lang="en-US">
              <a:solidFill>
                <a:srgbClr val="000000"/>
              </a:solidFill>
            </a:endParaRPr>
          </a:p>
        </p:txBody>
      </p:sp>
      <p:sp>
        <p:nvSpPr>
          <p:cNvPr id="9" name="Oval 8"/>
          <p:cNvSpPr/>
          <p:nvPr/>
        </p:nvSpPr>
        <p:spPr>
          <a:xfrm>
            <a:off x="1157176" y="1345017"/>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414" tIns="45706" rIns="91414" bIns="45706" anchor="ctr"/>
          <a:lstStyle>
            <a:extLst/>
          </a:lstStyle>
          <a:p>
            <a:pPr algn="ctr" defTabSz="914139"/>
            <a:endParaRPr lang="en-US">
              <a:solidFill>
                <a:srgbClr val="000000"/>
              </a:solidFill>
            </a:endParaRPr>
          </a:p>
        </p:txBody>
      </p:sp>
      <p:cxnSp>
        <p:nvCxnSpPr>
          <p:cNvPr id="3" name="Straight Connector 2"/>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99703947"/>
      </p:ext>
    </p:extLst>
  </p:cSld>
  <p:clrMapOvr>
    <a:masterClrMapping/>
  </p:clrMapOvr>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idx="1"/>
          </p:nvPr>
        </p:nvSpPr>
        <p:spPr>
          <a:xfrm>
            <a:off x="1435608" y="1219200"/>
            <a:ext cx="7498080" cy="5257800"/>
          </a:xfrm>
        </p:spPr>
        <p:txBody>
          <a:bodyPr/>
          <a:lstStyle>
            <a:lvl2pPr>
              <a:buClr>
                <a:srgbClr val="0070C0"/>
              </a:buClr>
              <a:defRPr/>
            </a:lvl2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Date Placeholder 3"/>
          <p:cNvSpPr>
            <a:spLocks noGrp="1"/>
          </p:cNvSpPr>
          <p:nvPr>
            <p:ph type="dt" sz="half" idx="10"/>
          </p:nvPr>
        </p:nvSpPr>
        <p:spPr>
          <a:xfrm>
            <a:off x="1447800" y="6461109"/>
            <a:ext cx="2133600" cy="304800"/>
          </a:xfrm>
        </p:spPr>
        <p:txBody>
          <a:bodyPr/>
          <a:lstStyle>
            <a:lvl1pPr algn="l">
              <a:defRPr/>
            </a:lvl1pPr>
            <a:extLst/>
          </a:lstStyle>
          <a:p>
            <a:fld id="{1F9A80B2-60D6-45A7-9913-381B60D37858}"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77837010"/>
      </p:ext>
    </p:extLst>
  </p:cSld>
  <p:clrMapOvr>
    <a:masterClrMapping/>
  </p:clrMapOvr>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7" name="Rectangle 6"/>
          <p:cNvSpPr/>
          <p:nvPr/>
        </p:nvSpPr>
        <p:spPr>
          <a:xfrm>
            <a:off x="2282891" y="-54"/>
            <a:ext cx="6858000"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2" name="Title 1"/>
          <p:cNvSpPr>
            <a:spLocks noGrp="1"/>
          </p:cNvSpPr>
          <p:nvPr>
            <p:ph type="title"/>
          </p:nvPr>
        </p:nvSpPr>
        <p:spPr>
          <a:xfrm>
            <a:off x="2578392" y="2600325"/>
            <a:ext cx="6400800" cy="2286000"/>
          </a:xfrm>
        </p:spPr>
        <p:txBody>
          <a:bodyPr anchor="t"/>
          <a:lstStyle>
            <a:lvl1pPr algn="l">
              <a:lnSpc>
                <a:spcPts val="4500"/>
              </a:lnSpc>
              <a:buNone/>
              <a:defRPr sz="4000" b="1" cap="all"/>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2578392" y="1066800"/>
            <a:ext cx="6400800" cy="1509712"/>
          </a:xfrm>
        </p:spPr>
        <p:txBody>
          <a:bodyPr anchor="b"/>
          <a:lstStyle>
            <a:lvl1pPr marL="18283" indent="0">
              <a:lnSpc>
                <a:spcPts val="2299"/>
              </a:lnSpc>
              <a:spcBef>
                <a:spcPts val="0"/>
              </a:spcBef>
              <a:buNone/>
              <a:defRPr sz="2000">
                <a:solidFill>
                  <a:schemeClr val="tx2">
                    <a:shade val="30000"/>
                    <a:satMod val="150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extLst/>
          </a:lstStyle>
          <a:p>
            <a:pPr lvl="0" eaLnBrk="1" latinLnBrk="0" hangingPunct="1"/>
            <a:r>
              <a:rPr kumimoji="0" lang="en-US" dirty="0" smtClean="0"/>
              <a:t>Click to edit Master text styles</a:t>
            </a:r>
          </a:p>
        </p:txBody>
      </p:sp>
      <p:sp>
        <p:nvSpPr>
          <p:cNvPr id="4" name="Date Placeholder 3"/>
          <p:cNvSpPr>
            <a:spLocks noGrp="1"/>
          </p:cNvSpPr>
          <p:nvPr>
            <p:ph type="dt" sz="half" idx="10"/>
          </p:nvPr>
        </p:nvSpPr>
        <p:spPr/>
        <p:txBody>
          <a:bodyPr/>
          <a:lstStyle>
            <a:extLst/>
          </a:lstStyle>
          <a:p>
            <a:fld id="{06FA278A-6C9B-4BB2-8200-EEA6B58F663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10" name="Rectangle 9"/>
          <p:cNvSpPr/>
          <p:nvPr/>
        </p:nvSpPr>
        <p:spPr bwMode="invGray">
          <a:xfrm>
            <a:off x="2286000" y="0"/>
            <a:ext cx="76200"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8" name="Oval 7"/>
          <p:cNvSpPr/>
          <p:nvPr/>
        </p:nvSpPr>
        <p:spPr>
          <a:xfrm>
            <a:off x="2172321" y="2814656"/>
            <a:ext cx="210312" cy="210312"/>
          </a:xfrm>
          <a:prstGeom prst="ellipse">
            <a:avLst/>
          </a:prstGeom>
          <a:gradFill rotWithShape="1">
            <a:gsLst>
              <a:gs pos="0">
                <a:schemeClr val="accent1">
                  <a:tint val="20000"/>
                  <a:satMod val="450000"/>
                  <a:alpha val="95000"/>
                </a:schemeClr>
              </a:gs>
              <a:gs pos="50000">
                <a:schemeClr val="accent1">
                  <a:tint val="38000"/>
                  <a:satMod val="250000"/>
                  <a:alpha val="90000"/>
                </a:schemeClr>
              </a:gs>
              <a:gs pos="95000">
                <a:schemeClr val="accent1">
                  <a:tint val="75000"/>
                  <a:satMod val="255000"/>
                  <a:alpha val="88000"/>
                </a:schemeClr>
              </a:gs>
              <a:gs pos="100000">
                <a:schemeClr val="accent1">
                  <a:tint val="100000"/>
                  <a:shade val="90000"/>
                  <a:satMod val="255000"/>
                  <a:alpha val="85000"/>
                </a:schemeClr>
              </a:gs>
            </a:gsLst>
            <a:path path="circle">
              <a:fillToRect l="25000" t="12500" r="75000" b="87500"/>
            </a:path>
          </a:gradFill>
          <a:ln w="2000" cap="rnd" cmpd="sng" algn="ctr">
            <a:solidFill>
              <a:schemeClr val="accent1">
                <a:shade val="90000"/>
                <a:satMod val="110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414" tIns="45706" rIns="91414" bIns="45706" anchor="ctr"/>
          <a:lstStyle>
            <a:extLst/>
          </a:lstStyle>
          <a:p>
            <a:pPr algn="ctr" defTabSz="914139"/>
            <a:endParaRPr lang="en-US">
              <a:solidFill>
                <a:srgbClr val="000000"/>
              </a:solidFill>
            </a:endParaRPr>
          </a:p>
        </p:txBody>
      </p:sp>
      <p:sp>
        <p:nvSpPr>
          <p:cNvPr id="9" name="Oval 8"/>
          <p:cNvSpPr/>
          <p:nvPr/>
        </p:nvSpPr>
        <p:spPr>
          <a:xfrm>
            <a:off x="2408065" y="2745870"/>
            <a:ext cx="64008" cy="64008"/>
          </a:xfrm>
          <a:prstGeom prst="ellipse">
            <a:avLst/>
          </a:prstGeom>
          <a:noFill/>
          <a:ln w="12700" cap="rnd" cmpd="sng" algn="ctr">
            <a:solidFill>
              <a:schemeClr val="accent1">
                <a:shade val="75000"/>
                <a:alpha val="60000"/>
              </a:schemeClr>
            </a:solidFill>
            <a:prstDash val="solid"/>
          </a:ln>
          <a:effectLst/>
        </p:spPr>
        <p:style>
          <a:lnRef idx="1">
            <a:schemeClr val="accent1"/>
          </a:lnRef>
          <a:fillRef idx="2">
            <a:schemeClr val="accent1"/>
          </a:fillRef>
          <a:effectRef idx="1">
            <a:schemeClr val="accent1"/>
          </a:effectRef>
          <a:fontRef idx="minor">
            <a:schemeClr val="dk1"/>
          </a:fontRef>
        </p:style>
        <p:txBody>
          <a:bodyPr lIns="91414" tIns="45706" rIns="91414" bIns="45706" anchor="ctr"/>
          <a:lstStyle>
            <a:extLst/>
          </a:lstStyle>
          <a:p>
            <a:pPr algn="ctr" defTabSz="914139"/>
            <a:endParaRPr lang="en-US">
              <a:solidFill>
                <a:srgbClr val="000000"/>
              </a:solidFill>
            </a:endParaRPr>
          </a:p>
        </p:txBody>
      </p:sp>
      <p:cxnSp>
        <p:nvCxnSpPr>
          <p:cNvPr id="11" name="Straight Connector 10"/>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8945322"/>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Content Placeholder 2"/>
          <p:cNvSpPr>
            <a:spLocks noGrp="1"/>
          </p:cNvSpPr>
          <p:nvPr>
            <p:ph sz="half" idx="1"/>
          </p:nvPr>
        </p:nvSpPr>
        <p:spPr>
          <a:xfrm>
            <a:off x="143560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4" name="Content Placeholder 3"/>
          <p:cNvSpPr>
            <a:spLocks noGrp="1"/>
          </p:cNvSpPr>
          <p:nvPr>
            <p:ph sz="half" idx="2"/>
          </p:nvPr>
        </p:nvSpPr>
        <p:spPr>
          <a:xfrm>
            <a:off x="5276088" y="1219200"/>
            <a:ext cx="3657600" cy="5257800"/>
          </a:xfrm>
        </p:spPr>
        <p:txBody>
          <a:bodyPr/>
          <a:lstStyle>
            <a:lvl1pPr>
              <a:defRPr sz="2800"/>
            </a:lvl1pPr>
            <a:lvl2pPr>
              <a:defRPr sz="2400"/>
            </a:lvl2pPr>
            <a:lvl3pPr>
              <a:defRPr sz="2000"/>
            </a:lvl3pPr>
            <a:lvl4pPr>
              <a:defRPr sz="1800"/>
            </a:lvl4pPr>
            <a:lvl5pPr>
              <a:defRPr sz="1800"/>
            </a:lvl5pPr>
            <a:extLst/>
          </a:lstStyle>
          <a:p>
            <a:pPr lvl="0" eaLnBrk="1" latinLnBrk="0" hangingPunct="1"/>
            <a:r>
              <a:rPr lang="en-US" dirty="0" smtClean="0"/>
              <a:t>Click to edit Master text styles</a:t>
            </a:r>
          </a:p>
          <a:p>
            <a:pPr lvl="1" eaLnBrk="1" latinLnBrk="0" hangingPunct="1"/>
            <a:r>
              <a:rPr lang="en-US" dirty="0" smtClean="0"/>
              <a:t>Second level</a:t>
            </a:r>
          </a:p>
          <a:p>
            <a:pPr lvl="2" eaLnBrk="1" latinLnBrk="0" hangingPunct="1"/>
            <a:r>
              <a:rPr lang="en-US" dirty="0" smtClean="0"/>
              <a:t>Third level</a:t>
            </a:r>
          </a:p>
          <a:p>
            <a:pPr lvl="3" eaLnBrk="1" latinLnBrk="0" hangingPunct="1"/>
            <a:r>
              <a:rPr lang="en-US" dirty="0" smtClean="0"/>
              <a:t>Fourth level</a:t>
            </a:r>
          </a:p>
          <a:p>
            <a:pPr lvl="4" eaLnBrk="1" latinLnBrk="0" hangingPunct="1"/>
            <a:r>
              <a:rPr lang="en-US" dirty="0" smtClean="0"/>
              <a:t>Fifth level</a:t>
            </a:r>
            <a:endParaRPr kumimoji="0" lang="en-US" dirty="0"/>
          </a:p>
        </p:txBody>
      </p:sp>
      <p:sp>
        <p:nvSpPr>
          <p:cNvPr id="5" name="Date Placeholder 4"/>
          <p:cNvSpPr>
            <a:spLocks noGrp="1"/>
          </p:cNvSpPr>
          <p:nvPr>
            <p:ph type="dt" sz="half" idx="10"/>
          </p:nvPr>
        </p:nvSpPr>
        <p:spPr/>
        <p:txBody>
          <a:bodyPr/>
          <a:lstStyle>
            <a:extLst/>
          </a:lstStyle>
          <a:p>
            <a:fld id="{FF7194DD-1DC4-4371-805F-A4708FFCDD37}"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2418557"/>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showMasterSp="0"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5160337"/>
            <a:ext cx="8229600" cy="1143000"/>
          </a:xfrm>
        </p:spPr>
        <p:txBody>
          <a:bodyPr anchor="ctr"/>
          <a:lstStyle>
            <a:lvl1pPr algn="ctr">
              <a:defRPr sz="4500" b="1" cap="none" baseline="0"/>
            </a:lvl1pPr>
            <a:extLst/>
          </a:lstStyle>
          <a:p>
            <a:r>
              <a:rPr kumimoji="0" lang="en-US" dirty="0" smtClean="0"/>
              <a:t>Click to edit Master title style</a:t>
            </a:r>
            <a:endParaRPr kumimoji="0" lang="en-US" dirty="0"/>
          </a:p>
        </p:txBody>
      </p:sp>
      <p:sp>
        <p:nvSpPr>
          <p:cNvPr id="3" name="Text Placeholder 2"/>
          <p:cNvSpPr>
            <a:spLocks noGrp="1"/>
          </p:cNvSpPr>
          <p:nvPr>
            <p:ph type="body" idx="1"/>
          </p:nvPr>
        </p:nvSpPr>
        <p:spPr>
          <a:xfrm>
            <a:off x="457200" y="328278"/>
            <a:ext cx="4023360" cy="640080"/>
          </a:xfrm>
          <a:solidFill>
            <a:schemeClr val="bg1"/>
          </a:solidFill>
          <a:ln w="10795">
            <a:solidFill>
              <a:schemeClr val="bg1"/>
            </a:solidFill>
            <a:miter lim="800000"/>
          </a:ln>
        </p:spPr>
        <p:txBody>
          <a:bodyPr anchor="ctr"/>
          <a:lstStyle>
            <a:lvl1pPr marL="63990"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63440" y="328278"/>
            <a:ext cx="4023360" cy="640080"/>
          </a:xfrm>
          <a:solidFill>
            <a:schemeClr val="bg1"/>
          </a:solidFill>
          <a:ln w="10795">
            <a:solidFill>
              <a:schemeClr val="bg1"/>
            </a:solidFill>
            <a:miter lim="800000"/>
          </a:ln>
        </p:spPr>
        <p:txBody>
          <a:bodyPr anchor="ctr"/>
          <a:lstStyle>
            <a:lvl1pPr marL="63990" indent="0" algn="l">
              <a:lnSpc>
                <a:spcPct val="100000"/>
              </a:lnSpc>
              <a:spcBef>
                <a:spcPts val="100"/>
              </a:spcBef>
              <a:buNone/>
              <a:defRPr sz="1900" b="0">
                <a:solidFill>
                  <a:schemeClr val="tx1"/>
                </a:solidFill>
              </a:defRPr>
            </a:lvl1pPr>
            <a:lvl2pPr>
              <a:buNone/>
              <a:defRPr sz="2000" b="1"/>
            </a:lvl2pPr>
            <a:lvl3pPr>
              <a:buNone/>
              <a:defRPr sz="1800" b="1"/>
            </a:lvl3pPr>
            <a:lvl4pPr>
              <a:buNone/>
              <a:defRPr sz="1600" b="1"/>
            </a:lvl4pPr>
            <a:lvl5pPr>
              <a:buNone/>
              <a:defRPr sz="1600" b="1"/>
            </a:lvl5pPr>
            <a:extLst/>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969337"/>
            <a:ext cx="4023360" cy="4114800"/>
          </a:xfrm>
          <a:ln w="10795">
            <a:solidFill>
              <a:schemeClr val="bg1"/>
            </a:solidFill>
            <a:prstDash val="dash"/>
            <a:miter lim="800000"/>
          </a:ln>
        </p:spPr>
        <p:txBody>
          <a:bodyPr/>
          <a:lstStyle>
            <a:lvl1pPr marL="393080" indent="-27424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63440" y="969337"/>
            <a:ext cx="4023360" cy="4114800"/>
          </a:xfrm>
          <a:ln w="10795">
            <a:solidFill>
              <a:schemeClr val="bg1"/>
            </a:solidFill>
            <a:prstDash val="dash"/>
            <a:miter lim="800000"/>
          </a:ln>
        </p:spPr>
        <p:txBody>
          <a:bodyPr/>
          <a:lstStyle>
            <a:lvl1pPr marL="393080" indent="-274242">
              <a:lnSpc>
                <a:spcPct val="100000"/>
              </a:lnSpc>
              <a:spcBef>
                <a:spcPts val="700"/>
              </a:spcBef>
              <a:defRPr sz="2400"/>
            </a:lvl1pPr>
            <a:lvl2pPr>
              <a:lnSpc>
                <a:spcPct val="100000"/>
              </a:lnSpc>
              <a:spcBef>
                <a:spcPts val="700"/>
              </a:spcBef>
              <a:defRPr sz="2000"/>
            </a:lvl2pPr>
            <a:lvl3pPr>
              <a:lnSpc>
                <a:spcPct val="100000"/>
              </a:lnSpc>
              <a:spcBef>
                <a:spcPts val="700"/>
              </a:spcBef>
              <a:defRPr sz="1800"/>
            </a:lvl3pPr>
            <a:lvl4pPr>
              <a:lnSpc>
                <a:spcPct val="100000"/>
              </a:lnSpc>
              <a:spcBef>
                <a:spcPts val="700"/>
              </a:spcBef>
              <a:defRPr sz="1600"/>
            </a:lvl4pPr>
            <a:lvl5pPr>
              <a:lnSpc>
                <a:spcPct val="100000"/>
              </a:lnSpc>
              <a:spcBef>
                <a:spcPts val="700"/>
              </a:spcBef>
              <a:defRPr sz="16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extLst/>
          </a:lstStyle>
          <a:p>
            <a:fld id="{4BDBE2BF-48EF-468A-BCF8-389FDF157494}"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8" name="Footer Placeholder 7"/>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9" name="Slide Number Placeholder 8"/>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700413441"/>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320"/>
            <a:ext cx="7498080" cy="868680"/>
          </a:xfrm>
        </p:spPr>
        <p:txBody>
          <a:bodyPr anchor="ctr">
            <a:normAutofit/>
          </a:bodyPr>
          <a:lstStyle>
            <a:lvl1pPr>
              <a:defRPr sz="4000" b="1"/>
            </a:lvl1pPr>
            <a:extLst/>
          </a:lstStyle>
          <a:p>
            <a:r>
              <a:rPr kumimoji="0" lang="en-US" dirty="0" smtClean="0"/>
              <a:t>Click to edit Master title style</a:t>
            </a:r>
            <a:endParaRPr kumimoji="0" lang="en-US" dirty="0"/>
          </a:p>
        </p:txBody>
      </p:sp>
      <p:sp>
        <p:nvSpPr>
          <p:cNvPr id="3" name="Date Placeholder 2"/>
          <p:cNvSpPr>
            <a:spLocks noGrp="1"/>
          </p:cNvSpPr>
          <p:nvPr>
            <p:ph type="dt" sz="half" idx="10"/>
          </p:nvPr>
        </p:nvSpPr>
        <p:spPr/>
        <p:txBody>
          <a:bodyPr/>
          <a:lstStyle>
            <a:extLst/>
          </a:lstStyle>
          <a:p>
            <a:fld id="{041F2D10-9DDA-4CA8-BFF1-C24D14077BAD}"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4" name="Footer Placeholder 3"/>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5" name="Slide Number Placeholder 4"/>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5955784"/>
      </p:ext>
    </p:extLst>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1014984" y="0"/>
            <a:ext cx="8129016" cy="6858000"/>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2" name="Date Placeholder 1"/>
          <p:cNvSpPr>
            <a:spLocks noGrp="1"/>
          </p:cNvSpPr>
          <p:nvPr>
            <p:ph type="dt" sz="half" idx="10"/>
          </p:nvPr>
        </p:nvSpPr>
        <p:spPr/>
        <p:txBody>
          <a:bodyPr/>
          <a:lstStyle>
            <a:extLst/>
          </a:lstStyle>
          <a:p>
            <a:fld id="{C4EE6FD5-D185-4328-93D6-B1EBFA05BB19}"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3" name="Footer Placeholder 2"/>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4" name="Slide Number Placeholder 3"/>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6" name="Rectangle 5"/>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Tree>
    <p:extLst>
      <p:ext uri="{BB962C8B-B14F-4D97-AF65-F5344CB8AC3E}">
        <p14:creationId xmlns:p14="http://schemas.microsoft.com/office/powerpoint/2010/main" val="2027495661"/>
      </p:ext>
    </p:extLst>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16778"/>
            <a:ext cx="3810000" cy="1162050"/>
          </a:xfrm>
          <a:ln>
            <a:noFill/>
          </a:ln>
        </p:spPr>
        <p:txBody>
          <a:bodyPr anchor="b"/>
          <a:lstStyle>
            <a:lvl1pPr algn="l">
              <a:lnSpc>
                <a:spcPts val="2000"/>
              </a:lnSpc>
              <a:buNone/>
              <a:defRPr sz="2200" b="1" cap="all" baseline="0"/>
            </a:lvl1pPr>
            <a:extLst/>
          </a:lstStyle>
          <a:p>
            <a:r>
              <a:rPr kumimoji="0" lang="en-US" smtClean="0"/>
              <a:t>Click to edit Master title style</a:t>
            </a:r>
            <a:endParaRPr kumimoji="0" lang="en-US"/>
          </a:p>
        </p:txBody>
      </p:sp>
      <p:sp>
        <p:nvSpPr>
          <p:cNvPr id="3" name="Text Placeholder 2"/>
          <p:cNvSpPr>
            <a:spLocks noGrp="1"/>
          </p:cNvSpPr>
          <p:nvPr>
            <p:ph type="body" idx="2"/>
          </p:nvPr>
        </p:nvSpPr>
        <p:spPr>
          <a:xfrm>
            <a:off x="457200" y="1406964"/>
            <a:ext cx="3810000" cy="698500"/>
          </a:xfrm>
        </p:spPr>
        <p:txBody>
          <a:bodyPr/>
          <a:lstStyle>
            <a:lvl1pPr marL="45706" indent="0">
              <a:lnSpc>
                <a:spcPct val="100000"/>
              </a:lnSpc>
              <a:spcBef>
                <a:spcPts val="0"/>
              </a:spcBef>
              <a:buNone/>
              <a:defRPr sz="1400"/>
            </a:lvl1pPr>
            <a:lvl2pPr>
              <a:buNone/>
              <a:defRPr sz="1200"/>
            </a:lvl2pPr>
            <a:lvl3pPr>
              <a:buNone/>
              <a:defRPr sz="1000"/>
            </a:lvl3pPr>
            <a:lvl4pPr>
              <a:buNone/>
              <a:defRPr sz="900"/>
            </a:lvl4pPr>
            <a:lvl5pPr>
              <a:buNone/>
              <a:defRPr sz="900"/>
            </a:lvl5pPr>
            <a:extLst/>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457200" y="2133600"/>
            <a:ext cx="8153400" cy="4343400"/>
          </a:xfrm>
        </p:spPr>
        <p:txBody>
          <a:bodyPr/>
          <a:lstStyle>
            <a:lvl1pPr>
              <a:defRPr sz="3200"/>
            </a:lvl1pPr>
            <a:lvl2pPr>
              <a:defRPr sz="2800"/>
            </a:lvl2pPr>
            <a:lvl3pPr>
              <a:defRPr sz="2400"/>
            </a:lvl3pPr>
            <a:lvl4pPr>
              <a:defRPr sz="2000"/>
            </a:lvl4pPr>
            <a:lvl5pPr>
              <a:defRPr sz="2000"/>
            </a:lvl5pPr>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extLst/>
          </a:lstStyle>
          <a:p>
            <a:fld id="{9ECE90DF-CD65-4FBA-9A5A-0F4BBD072610}"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Tree>
    <p:extLst>
      <p:ext uri="{BB962C8B-B14F-4D97-AF65-F5344CB8AC3E}">
        <p14:creationId xmlns:p14="http://schemas.microsoft.com/office/powerpoint/2010/main" val="3318680197"/>
      </p:ext>
    </p:extLst>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886896" y="1066800"/>
            <a:ext cx="2743200" cy="1981200"/>
          </a:xfrm>
        </p:spPr>
        <p:txBody>
          <a:bodyPr anchor="b">
            <a:noAutofit/>
          </a:bodyPr>
          <a:lstStyle>
            <a:lvl1pPr algn="l">
              <a:buNone/>
              <a:defRPr sz="2100" b="1">
                <a:effectLst/>
              </a:defRPr>
            </a:lvl1pPr>
            <a:extLst/>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extLst/>
          </a:lstStyle>
          <a:p>
            <a:fld id="{453F12C1-8FB2-41BA-85C4-AAC67ED4AF05}"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6" name="Footer Placeholder 5"/>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7" name="Slide Number Placeholder 6"/>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sp>
        <p:nvSpPr>
          <p:cNvPr id="8" name="Rectangle 7"/>
          <p:cNvSpPr/>
          <p:nvPr/>
        </p:nvSpPr>
        <p:spPr>
          <a:xfrm>
            <a:off x="762000" y="1066800"/>
            <a:ext cx="4572000" cy="4572000"/>
          </a:xfrm>
          <a:prstGeom prst="rect">
            <a:avLst/>
          </a:prstGeom>
          <a:solidFill>
            <a:srgbClr val="FFFFFF"/>
          </a:solidFill>
          <a:ln w="88900" cap="sq">
            <a:solidFill>
              <a:srgbClr val="FFFFFF"/>
            </a:solidFill>
            <a:miter lim="800000"/>
          </a:ln>
          <a:effectLst>
            <a:outerShdw blurRad="55500" dist="18500" dir="5400000" algn="tl" rotWithShape="0">
              <a:srgbClr val="000000">
                <a:alpha val="35000"/>
              </a:srgbClr>
            </a:outerShdw>
          </a:effectLst>
          <a:scene3d>
            <a:camera prst="orthographicFront"/>
            <a:lightRig rig="twoPt" dir="t">
              <a:rot lat="0" lon="0" rev="7200000"/>
            </a:lightRig>
          </a:scene3d>
          <a:sp3d contourW="635">
            <a:bevelT w="25400" h="19050"/>
            <a:contourClr>
              <a:srgbClr val="969696"/>
            </a:contourClr>
          </a:sp3d>
        </p:spPr>
        <p:txBody>
          <a:bodyPr lIns="91414" tIns="274242" rIns="91414" bIns="45706" rtlCol="0" anchor="t">
            <a:normAutofit/>
          </a:bodyPr>
          <a:lstStyle>
            <a:extLst/>
          </a:lstStyle>
          <a:p>
            <a:pPr indent="-283383" defTabSz="914139">
              <a:lnSpc>
                <a:spcPts val="3000"/>
              </a:lnSpc>
              <a:spcBef>
                <a:spcPts val="600"/>
              </a:spcBef>
              <a:buClr>
                <a:srgbClr val="7A7A7A"/>
              </a:buClr>
              <a:buSzPct val="80000"/>
              <a:buFont typeface="Wingdings 2"/>
              <a:buNone/>
            </a:pPr>
            <a:endParaRPr lang="en-US" sz="3200">
              <a:solidFill>
                <a:srgbClr val="000000"/>
              </a:solidFill>
            </a:endParaRPr>
          </a:p>
        </p:txBody>
      </p:sp>
      <p:sp>
        <p:nvSpPr>
          <p:cNvPr id="3" name="Picture Placeholder 2"/>
          <p:cNvSpPr>
            <a:spLocks noGrp="1"/>
          </p:cNvSpPr>
          <p:nvPr>
            <p:ph type="pic" idx="1"/>
          </p:nvPr>
        </p:nvSpPr>
        <p:spPr>
          <a:xfrm>
            <a:off x="838200" y="1143003"/>
            <a:ext cx="4419600" cy="3514531"/>
          </a:xfrm>
          <a:prstGeom prst="roundRect">
            <a:avLst>
              <a:gd name="adj" fmla="val 783"/>
            </a:avLst>
          </a:prstGeom>
          <a:solidFill>
            <a:schemeClr val="bg2"/>
          </a:solidFill>
          <a:ln w="127000">
            <a:noFill/>
            <a:miter lim="800000"/>
          </a:ln>
          <a:effectLst/>
        </p:spPr>
        <p:txBody>
          <a:bodyPr lIns="91414" tIns="274242" anchor="t"/>
          <a:lstStyle>
            <a:lvl1pPr marL="0" indent="0" algn="l" eaLnBrk="1" latinLnBrk="0" hangingPunct="1">
              <a:buNone/>
              <a:defRPr sz="3200"/>
            </a:lvl1pPr>
            <a:extLst/>
          </a:lstStyle>
          <a:p>
            <a:pPr marL="0" algn="l" eaLnBrk="1" latinLnBrk="0" hangingPunct="1"/>
            <a:r>
              <a:rPr kumimoji="0" lang="en-US" smtClean="0"/>
              <a:t>Click icon to add picture</a:t>
            </a:r>
            <a:endParaRPr kumimoji="0" lang="en-US" dirty="0"/>
          </a:p>
        </p:txBody>
      </p:sp>
      <p:sp>
        <p:nvSpPr>
          <p:cNvPr id="9" name="Flowchart: Process 8"/>
          <p:cNvSpPr/>
          <p:nvPr/>
        </p:nvSpPr>
        <p:spPr>
          <a:xfrm rot="19468671">
            <a:off x="396725" y="954341"/>
            <a:ext cx="685800"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shade val="90000"/>
                <a:satMod val="200000"/>
                <a:alpha val="40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10" name="Flowchart: Process 9"/>
          <p:cNvSpPr/>
          <p:nvPr/>
        </p:nvSpPr>
        <p:spPr>
          <a:xfrm rot="2103354" flipH="1">
            <a:off x="5003667" y="936786"/>
            <a:ext cx="649224" cy="204310"/>
          </a:xfrm>
          <a:prstGeom prst="flowChartProcess">
            <a:avLst/>
          </a:prstGeom>
          <a:solidFill>
            <a:srgbClr val="FBFBFB">
              <a:alpha val="45098"/>
            </a:srgbClr>
          </a:solidFill>
          <a:ln w="6350" cap="rnd" cmpd="sng" algn="ctr">
            <a:solidFill>
              <a:srgbClr val="FFFFFF">
                <a:alpha val="100000"/>
              </a:srgbClr>
            </a:solidFill>
            <a:prstDash val="solid"/>
          </a:ln>
          <a:effectLst>
            <a:outerShdw blurRad="25400" dist="25400" dir="3300000" sx="96000" sy="96000" algn="tl" rotWithShape="0">
              <a:schemeClr val="bg2">
                <a:alpha val="20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dirty="0">
              <a:solidFill>
                <a:srgbClr val="FFFFFF"/>
              </a:solidFill>
            </a:endParaRPr>
          </a:p>
        </p:txBody>
      </p:sp>
      <p:sp>
        <p:nvSpPr>
          <p:cNvPr id="4" name="Text Placeholder 3"/>
          <p:cNvSpPr>
            <a:spLocks noGrp="1"/>
          </p:cNvSpPr>
          <p:nvPr>
            <p:ph type="body" sz="half" idx="2"/>
          </p:nvPr>
        </p:nvSpPr>
        <p:spPr>
          <a:xfrm>
            <a:off x="838200" y="4800600"/>
            <a:ext cx="4419600" cy="762000"/>
          </a:xfrm>
        </p:spPr>
        <p:txBody>
          <a:bodyPr anchor="ctr"/>
          <a:lstStyle>
            <a:lvl1pPr marL="0" indent="0" algn="l">
              <a:lnSpc>
                <a:spcPts val="1600"/>
              </a:lnSpc>
              <a:spcBef>
                <a:spcPts val="0"/>
              </a:spcBef>
              <a:buNone/>
              <a:defRPr sz="1400">
                <a:solidFill>
                  <a:srgbClr val="777777"/>
                </a:solidFill>
              </a:defRPr>
            </a:lvl1pPr>
            <a:lvl2pPr>
              <a:defRPr sz="1200"/>
            </a:lvl2pPr>
            <a:lvl3pPr>
              <a:defRPr sz="1000"/>
            </a:lvl3pPr>
            <a:lvl4pPr>
              <a:defRPr sz="900"/>
            </a:lvl4pPr>
            <a:lvl5pPr>
              <a:defRPr sz="900"/>
            </a:lvl5pPr>
            <a:extLst/>
          </a:lstStyle>
          <a:p>
            <a:pPr lvl="0" eaLnBrk="1" latinLnBrk="0" hangingPunct="1"/>
            <a:r>
              <a:rPr kumimoji="0" lang="en-US" smtClean="0"/>
              <a:t>Click to edit Master text styles</a:t>
            </a:r>
          </a:p>
        </p:txBody>
      </p:sp>
    </p:spTree>
    <p:extLst>
      <p:ext uri="{BB962C8B-B14F-4D97-AF65-F5344CB8AC3E}">
        <p14:creationId xmlns:p14="http://schemas.microsoft.com/office/powerpoint/2010/main" val="1953760537"/>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7498080" cy="868362"/>
          </a:xfrm>
        </p:spPr>
        <p:txBody>
          <a:bodyPr>
            <a:normAutofit/>
          </a:bodyPr>
          <a:lstStyle>
            <a:lvl1pPr>
              <a:defRPr sz="4000" b="1"/>
            </a:lvl1pPr>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435608" y="1219200"/>
            <a:ext cx="7498080" cy="525780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C847B575-5207-4181-B7E2-24CB0F5D8A26}"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425432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t>6/29/2013</a:t>
            </a:fld>
            <a:endParaRPr lang="en-US"/>
          </a:p>
        </p:txBody>
      </p:sp>
      <p:sp>
        <p:nvSpPr>
          <p:cNvPr id="3" name="Footer Placeholder 2"/>
          <p:cNvSpPr>
            <a:spLocks noGrp="1"/>
          </p:cNvSpPr>
          <p:nvPr>
            <p:ph type="ftr" sz="quarter" idx="11"/>
          </p:nvPr>
        </p:nvSpPr>
        <p:spPr/>
        <p:txBody>
          <a:bodyPr/>
          <a:lstStyle/>
          <a:p>
            <a:r>
              <a:rPr lang="en-US" smtClean="0"/>
              <a:t>Dong Yu</a:t>
            </a:r>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226624637"/>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858000" y="274640"/>
            <a:ext cx="1828800" cy="6202361"/>
          </a:xfrm>
        </p:spPr>
        <p:txBody>
          <a:bodyPr vert="eaVert"/>
          <a:lstStyle>
            <a:extLst/>
          </a:lstStyle>
          <a:p>
            <a:r>
              <a:rPr kumimoji="0" lang="en-US" dirty="0" smtClean="0"/>
              <a:t>Click to edit Master title style</a:t>
            </a:r>
            <a:endParaRPr kumimoji="0" lang="en-US" dirty="0"/>
          </a:p>
        </p:txBody>
      </p:sp>
      <p:sp>
        <p:nvSpPr>
          <p:cNvPr id="3" name="Vertical Text Placeholder 2"/>
          <p:cNvSpPr>
            <a:spLocks noGrp="1"/>
          </p:cNvSpPr>
          <p:nvPr>
            <p:ph type="body" orient="vert" idx="1"/>
          </p:nvPr>
        </p:nvSpPr>
        <p:spPr>
          <a:xfrm>
            <a:off x="1143000" y="274640"/>
            <a:ext cx="5562600" cy="6202360"/>
          </a:xfrm>
        </p:spPr>
        <p:txBody>
          <a:bodyPr vert="eaVert"/>
          <a:lstStyle>
            <a:extLs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extLst/>
          </a:lstStyle>
          <a:p>
            <a:fld id="{BD727BD3-5984-45AB-9BA9-EDDF69C55D2E}" type="datetime1">
              <a:rPr lang="en-US" smtClean="0">
                <a:solidFill>
                  <a:srgbClr val="C8C8B1">
                    <a:shade val="50000"/>
                    <a:satMod val="200000"/>
                  </a:srgbClr>
                </a:solidFill>
              </a:rPr>
              <a:pPr/>
              <a:t>6/29/2013</a:t>
            </a:fld>
            <a:endParaRPr lang="en-US">
              <a:solidFill>
                <a:srgbClr val="C8C8B1">
                  <a:shade val="50000"/>
                  <a:satMod val="200000"/>
                </a:srgbClr>
              </a:solidFill>
            </a:endParaRPr>
          </a:p>
        </p:txBody>
      </p:sp>
      <p:sp>
        <p:nvSpPr>
          <p:cNvPr id="5" name="Footer Placeholder 4"/>
          <p:cNvSpPr>
            <a:spLocks noGrp="1"/>
          </p:cNvSpPr>
          <p:nvPr>
            <p:ph type="ftr" sz="quarter" idx="11"/>
          </p:nvPr>
        </p:nvSpPr>
        <p:spPr/>
        <p:txBody>
          <a:bodyPr/>
          <a:lstStyle>
            <a:extLst/>
          </a:lstStyle>
          <a:p>
            <a:r>
              <a:rPr lang="en-US" smtClean="0">
                <a:solidFill>
                  <a:srgbClr val="C8C8B1">
                    <a:shade val="50000"/>
                    <a:satMod val="200000"/>
                  </a:srgbClr>
                </a:solidFill>
              </a:rPr>
              <a:t>Deep Learning and Its Applications in Signal Processing</a:t>
            </a:r>
            <a:endParaRPr lang="en-US">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extLst/>
          </a:lstStyle>
          <a:p>
            <a:fld id="{B6F15528-21DE-4FAA-801E-634DDDAF4B2B}" type="slidenum">
              <a:rPr lang="en-US" smtClean="0">
                <a:solidFill>
                  <a:srgbClr val="C8C8B1">
                    <a:shade val="50000"/>
                    <a:satMod val="200000"/>
                  </a:srgbClr>
                </a:solidFill>
              </a:rPr>
              <a:pPr/>
              <a:t>‹#›</a:t>
            </a:fld>
            <a:endParaRPr lang="en-US">
              <a:solidFill>
                <a:srgbClr val="C8C8B1">
                  <a:shade val="50000"/>
                  <a:satMod val="200000"/>
                </a:srgb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277740"/>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2"/>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02"/>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98668149"/>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4103126"/>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89518472"/>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52527502"/>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92218457"/>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064914489"/>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19109595"/>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656881671"/>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7279108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t>6/29/2013</a:t>
            </a:fld>
            <a:endParaRPr lang="en-US"/>
          </a:p>
        </p:txBody>
      </p:sp>
      <p:sp>
        <p:nvSpPr>
          <p:cNvPr id="6" name="Footer Placeholder 5"/>
          <p:cNvSpPr>
            <a:spLocks noGrp="1"/>
          </p:cNvSpPr>
          <p:nvPr>
            <p:ph type="ftr" sz="quarter" idx="11"/>
          </p:nvPr>
        </p:nvSpPr>
        <p:spPr/>
        <p:txBody>
          <a:bodyPr/>
          <a:lstStyle/>
          <a:p>
            <a:r>
              <a:rPr lang="en-US" smtClean="0"/>
              <a:t>Dong Yu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3516268004"/>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520665564"/>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23021936"/>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75960279"/>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1" y="6245226"/>
            <a:ext cx="2133600" cy="47625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6245226"/>
            <a:ext cx="2895600" cy="47625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245226"/>
            <a:ext cx="2133600" cy="476250"/>
          </a:xfrm>
        </p:spPr>
        <p:txBody>
          <a:bodyPr/>
          <a:lstStyle>
            <a:lvl1pPr>
              <a:defRPr/>
            </a:lvl1pPr>
          </a:lstStyle>
          <a:p>
            <a:fld id="{8555ED48-77FB-4FAC-9176-407B328D87F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364374484"/>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19"/>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19"/>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441516215"/>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575564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7333056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4" y="4406901"/>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4" y="2906714"/>
            <a:ext cx="7772400" cy="1500187"/>
          </a:xfrm>
        </p:spPr>
        <p:txBody>
          <a:bodyPr anchor="b"/>
          <a:lstStyle>
            <a:lvl1pPr marL="0" indent="0">
              <a:buNone/>
              <a:defRPr sz="2000">
                <a:solidFill>
                  <a:schemeClr val="tx1">
                    <a:tint val="75000"/>
                  </a:schemeClr>
                </a:solidFill>
              </a:defRPr>
            </a:lvl1pPr>
            <a:lvl2pPr marL="455965" indent="0">
              <a:buNone/>
              <a:defRPr sz="1800">
                <a:solidFill>
                  <a:schemeClr val="tx1">
                    <a:tint val="75000"/>
                  </a:schemeClr>
                </a:solidFill>
              </a:defRPr>
            </a:lvl2pPr>
            <a:lvl3pPr marL="911926" indent="0">
              <a:buNone/>
              <a:defRPr sz="1600">
                <a:solidFill>
                  <a:schemeClr val="tx1">
                    <a:tint val="75000"/>
                  </a:schemeClr>
                </a:solidFill>
              </a:defRPr>
            </a:lvl3pPr>
            <a:lvl4pPr marL="1367883" indent="0">
              <a:buNone/>
              <a:defRPr sz="1400">
                <a:solidFill>
                  <a:schemeClr val="tx1">
                    <a:tint val="75000"/>
                  </a:schemeClr>
                </a:solidFill>
              </a:defRPr>
            </a:lvl4pPr>
            <a:lvl5pPr marL="1823849" indent="0">
              <a:buNone/>
              <a:defRPr sz="1400">
                <a:solidFill>
                  <a:schemeClr val="tx1">
                    <a:tint val="75000"/>
                  </a:schemeClr>
                </a:solidFill>
              </a:defRPr>
            </a:lvl5pPr>
            <a:lvl6pPr marL="2279814" indent="0">
              <a:buNone/>
              <a:defRPr sz="1400">
                <a:solidFill>
                  <a:schemeClr val="tx1">
                    <a:tint val="75000"/>
                  </a:schemeClr>
                </a:solidFill>
              </a:defRPr>
            </a:lvl6pPr>
            <a:lvl7pPr marL="2735772" indent="0">
              <a:buNone/>
              <a:defRPr sz="1400">
                <a:solidFill>
                  <a:schemeClr val="tx1">
                    <a:tint val="75000"/>
                  </a:schemeClr>
                </a:solidFill>
              </a:defRPr>
            </a:lvl7pPr>
            <a:lvl8pPr marL="3191737" indent="0">
              <a:buNone/>
              <a:defRPr sz="1400">
                <a:solidFill>
                  <a:schemeClr val="tx1">
                    <a:tint val="75000"/>
                  </a:schemeClr>
                </a:solidFill>
              </a:defRPr>
            </a:lvl8pPr>
            <a:lvl9pPr marL="3647699"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71F7DF98-DB47-4897-BCFC-424834EF8939}"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2590800" y="2590800"/>
            <a:ext cx="6400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101322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19"/>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76AF063F-11FA-4749-877E-7D02A58568B7}"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8" name="Straight Connector 7"/>
          <p:cNvCxnSpPr/>
          <p:nvPr userDrawn="1"/>
        </p:nvCxnSpPr>
        <p:spPr>
          <a:xfrm>
            <a:off x="1371601" y="1143000"/>
            <a:ext cx="75438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459063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535113"/>
            <a:ext cx="4041775" cy="639762"/>
          </a:xfrm>
        </p:spPr>
        <p:txBody>
          <a:bodyPr anchor="b"/>
          <a:lstStyle>
            <a:lvl1pPr marL="0" indent="0">
              <a:buNone/>
              <a:defRPr sz="2400" b="1"/>
            </a:lvl1pPr>
            <a:lvl2pPr marL="455965" indent="0">
              <a:buNone/>
              <a:defRPr sz="2000" b="1"/>
            </a:lvl2pPr>
            <a:lvl3pPr marL="911926" indent="0">
              <a:buNone/>
              <a:defRPr sz="1800" b="1"/>
            </a:lvl3pPr>
            <a:lvl4pPr marL="1367883" indent="0">
              <a:buNone/>
              <a:defRPr sz="1600" b="1"/>
            </a:lvl4pPr>
            <a:lvl5pPr marL="1823849" indent="0">
              <a:buNone/>
              <a:defRPr sz="1600" b="1"/>
            </a:lvl5pPr>
            <a:lvl6pPr marL="2279814" indent="0">
              <a:buNone/>
              <a:defRPr sz="1600" b="1"/>
            </a:lvl6pPr>
            <a:lvl7pPr marL="2735772" indent="0">
              <a:buNone/>
              <a:defRPr sz="1600" b="1"/>
            </a:lvl7pPr>
            <a:lvl8pPr marL="3191737" indent="0">
              <a:buNone/>
              <a:defRPr sz="1600" b="1"/>
            </a:lvl8pPr>
            <a:lvl9pPr marL="3647699"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6"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B1006DA1-C2F3-4627-B8E9-959EDFF0C285}" type="datetime1">
              <a:rPr lang="en-US" smtClean="0">
                <a:solidFill>
                  <a:prstClr val="black">
                    <a:tint val="75000"/>
                  </a:prstClr>
                </a:solidFill>
              </a:rPr>
              <a:pPr/>
              <a:t>6/29/2013</a:t>
            </a:fld>
            <a:endParaRPr lang="en-US">
              <a:solidFill>
                <a:prstClr val="black">
                  <a:tint val="75000"/>
                </a:prstClr>
              </a:solidFill>
            </a:endParaRPr>
          </a:p>
        </p:txBody>
      </p:sp>
      <p:sp>
        <p:nvSpPr>
          <p:cNvPr id="8" name="Footer Placeholder 7"/>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9" name="Slide Number Placeholder 8"/>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1310019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t>6/29/2013</a:t>
            </a:fld>
            <a:endParaRPr lang="en-US"/>
          </a:p>
        </p:txBody>
      </p:sp>
      <p:sp>
        <p:nvSpPr>
          <p:cNvPr id="6" name="Footer Placeholder 5"/>
          <p:cNvSpPr>
            <a:spLocks noGrp="1"/>
          </p:cNvSpPr>
          <p:nvPr>
            <p:ph type="ftr" sz="quarter" idx="11"/>
          </p:nvPr>
        </p:nvSpPr>
        <p:spPr/>
        <p:txBody>
          <a:bodyPr/>
          <a:lstStyle/>
          <a:p>
            <a:r>
              <a:rPr lang="en-US" smtClean="0"/>
              <a:t>Dong Yu</a:t>
            </a:r>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extLst>
      <p:ext uri="{BB962C8B-B14F-4D97-AF65-F5344CB8AC3E}">
        <p14:creationId xmlns:p14="http://schemas.microsoft.com/office/powerpoint/2010/main" val="2559780863"/>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9869E09D-30D2-4CB7-957C-04B0406ADF85}" type="datetime1">
              <a:rPr lang="en-US" smtClean="0">
                <a:solidFill>
                  <a:prstClr val="black">
                    <a:tint val="75000"/>
                  </a:prstClr>
                </a:solidFill>
              </a:rPr>
              <a:pPr/>
              <a:t>6/29/2013</a:t>
            </a:fld>
            <a:endParaRPr lang="en-US">
              <a:solidFill>
                <a:prstClr val="black">
                  <a:tint val="75000"/>
                </a:prstClr>
              </a:solidFill>
            </a:endParaRPr>
          </a:p>
        </p:txBody>
      </p:sp>
      <p:sp>
        <p:nvSpPr>
          <p:cNvPr id="4" name="Footer Placeholder 3"/>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6" name="Straight Connector 5"/>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7032556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934BD9C-C822-4084-B794-438F5FE0E5DC}" type="datetime1">
              <a:rPr lang="en-US" smtClean="0">
                <a:solidFill>
                  <a:prstClr val="black">
                    <a:tint val="75000"/>
                  </a:prstClr>
                </a:solidFill>
              </a:rPr>
              <a:pPr/>
              <a:t>6/29/2013</a:t>
            </a:fld>
            <a:endParaRPr lang="en-US">
              <a:solidFill>
                <a:prstClr val="black">
                  <a:tint val="75000"/>
                </a:prstClr>
              </a:solidFill>
            </a:endParaRPr>
          </a:p>
        </p:txBody>
      </p:sp>
      <p:sp>
        <p:nvSpPr>
          <p:cNvPr id="3" name="Footer Placeholder 2"/>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239109249"/>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69"/>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2" y="1435119"/>
            <a:ext cx="3008313" cy="4691063"/>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44A7B873-6D8E-4103-85E8-87E0379EC40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755106299"/>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5965" indent="0">
              <a:buNone/>
              <a:defRPr sz="2800"/>
            </a:lvl2pPr>
            <a:lvl3pPr marL="911926" indent="0">
              <a:buNone/>
              <a:defRPr sz="2400"/>
            </a:lvl3pPr>
            <a:lvl4pPr marL="1367883" indent="0">
              <a:buNone/>
              <a:defRPr sz="2000"/>
            </a:lvl4pPr>
            <a:lvl5pPr marL="1823849" indent="0">
              <a:buNone/>
              <a:defRPr sz="2000"/>
            </a:lvl5pPr>
            <a:lvl6pPr marL="2279814" indent="0">
              <a:buNone/>
              <a:defRPr sz="2000"/>
            </a:lvl6pPr>
            <a:lvl7pPr marL="2735772" indent="0">
              <a:buNone/>
              <a:defRPr sz="2000"/>
            </a:lvl7pPr>
            <a:lvl8pPr marL="3191737" indent="0">
              <a:buNone/>
              <a:defRPr sz="2000"/>
            </a:lvl8pPr>
            <a:lvl9pPr marL="3647699"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5965" indent="0">
              <a:buNone/>
              <a:defRPr sz="1200"/>
            </a:lvl2pPr>
            <a:lvl3pPr marL="911926" indent="0">
              <a:buNone/>
              <a:defRPr sz="1000"/>
            </a:lvl3pPr>
            <a:lvl4pPr marL="1367883" indent="0">
              <a:buNone/>
              <a:defRPr sz="900"/>
            </a:lvl4pPr>
            <a:lvl5pPr marL="1823849" indent="0">
              <a:buNone/>
              <a:defRPr sz="900"/>
            </a:lvl5pPr>
            <a:lvl6pPr marL="2279814" indent="0">
              <a:buNone/>
              <a:defRPr sz="900"/>
            </a:lvl6pPr>
            <a:lvl7pPr marL="2735772" indent="0">
              <a:buNone/>
              <a:defRPr sz="900"/>
            </a:lvl7pPr>
            <a:lvl8pPr marL="3191737" indent="0">
              <a:buNone/>
              <a:defRPr sz="900"/>
            </a:lvl8pPr>
            <a:lvl9pPr marL="3647699"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692BF27-25E9-4801-97DB-85D33940A7F1}" type="datetime1">
              <a:rPr lang="en-US" smtClean="0">
                <a:solidFill>
                  <a:prstClr val="black">
                    <a:tint val="75000"/>
                  </a:prstClr>
                </a:solidFill>
              </a:rPr>
              <a:pPr/>
              <a:t>6/29/2013</a:t>
            </a:fld>
            <a:endParaRPr lang="en-US">
              <a:solidFill>
                <a:prstClr val="black">
                  <a:tint val="75000"/>
                </a:prstClr>
              </a:solidFill>
            </a:endParaRPr>
          </a:p>
        </p:txBody>
      </p:sp>
      <p:sp>
        <p:nvSpPr>
          <p:cNvPr id="6" name="Footer Placeholder 5"/>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7" name="Slide Number Placeholder 6"/>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2825310180"/>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483DC2CA-26A8-41D2-A612-611126FB0968}"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4676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3195361"/>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206F4210-2517-49B1-B39A-F45761F48C6C}"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6858000" y="304801"/>
            <a:ext cx="0" cy="586740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593339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type="objOnly">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Date Placeholder 2"/>
          <p:cNvSpPr>
            <a:spLocks noGrp="1"/>
          </p:cNvSpPr>
          <p:nvPr>
            <p:ph type="dt" sz="half" idx="10"/>
          </p:nvPr>
        </p:nvSpPr>
        <p:spPr>
          <a:xfrm>
            <a:off x="457201" y="6245226"/>
            <a:ext cx="2133600" cy="476250"/>
          </a:xfrm>
        </p:spPr>
        <p:txBody>
          <a:bodyPr/>
          <a:lstStyle>
            <a:lvl1pPr>
              <a:defRPr/>
            </a:lvl1pPr>
          </a:lstStyle>
          <a:p>
            <a:endParaRPr lang="en-US">
              <a:solidFill>
                <a:prstClr val="black">
                  <a:tint val="75000"/>
                </a:prstClr>
              </a:solidFill>
            </a:endParaRPr>
          </a:p>
        </p:txBody>
      </p:sp>
      <p:sp>
        <p:nvSpPr>
          <p:cNvPr id="4" name="Footer Placeholder 3"/>
          <p:cNvSpPr>
            <a:spLocks noGrp="1"/>
          </p:cNvSpPr>
          <p:nvPr>
            <p:ph type="ftr" sz="quarter" idx="11"/>
          </p:nvPr>
        </p:nvSpPr>
        <p:spPr>
          <a:xfrm>
            <a:off x="3124200" y="6245226"/>
            <a:ext cx="2895600" cy="476250"/>
          </a:xfrm>
        </p:spPr>
        <p:txBody>
          <a:bodyPr/>
          <a:lstStyle>
            <a:lvl1pPr>
              <a:defRPr/>
            </a:lvl1pPr>
          </a:lstStyle>
          <a:p>
            <a:endParaRPr lang="en-US">
              <a:solidFill>
                <a:prstClr val="black">
                  <a:tint val="75000"/>
                </a:prstClr>
              </a:solidFill>
            </a:endParaRPr>
          </a:p>
        </p:txBody>
      </p:sp>
      <p:sp>
        <p:nvSpPr>
          <p:cNvPr id="5" name="Slide Number Placeholder 4"/>
          <p:cNvSpPr>
            <a:spLocks noGrp="1"/>
          </p:cNvSpPr>
          <p:nvPr>
            <p:ph type="sldNum" sz="quarter" idx="12"/>
          </p:nvPr>
        </p:nvSpPr>
        <p:spPr>
          <a:xfrm>
            <a:off x="6553200" y="6245226"/>
            <a:ext cx="2133600" cy="476250"/>
          </a:xfrm>
        </p:spPr>
        <p:txBody>
          <a:bodyPr/>
          <a:lstStyle>
            <a:lvl1pPr>
              <a:defRPr/>
            </a:lvl1pPr>
          </a:lstStyle>
          <a:p>
            <a:fld id="{8555ED48-77FB-4FAC-9176-407B328D87FA}" type="slidenum">
              <a:rPr lang="en-US">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4165518948"/>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type="txAndMedia">
  <p:cSld name="Title, Text and Media Clip">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19"/>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Media Placeholder 3"/>
          <p:cNvSpPr>
            <a:spLocks noGrp="1"/>
          </p:cNvSpPr>
          <p:nvPr>
            <p:ph type="media" sz="half" idx="2"/>
          </p:nvPr>
        </p:nvSpPr>
        <p:spPr>
          <a:xfrm>
            <a:off x="4648200" y="1600219"/>
            <a:ext cx="4038600" cy="4525963"/>
          </a:xfrm>
        </p:spPr>
        <p:txBody>
          <a:bodyPr/>
          <a:lstStyle/>
          <a:p>
            <a:pPr lvl="0"/>
            <a:endParaRPr lang="en-US" noProof="0" smtClean="0"/>
          </a:p>
        </p:txBody>
      </p:sp>
      <p:sp>
        <p:nvSpPr>
          <p:cNvPr id="5" name="Rectangle 4"/>
          <p:cNvSpPr>
            <a:spLocks noGrp="1" noChangeArrowheads="1"/>
          </p:cNvSpPr>
          <p:nvPr>
            <p:ph type="dt" sz="half" idx="10"/>
          </p:nvPr>
        </p:nvSpPr>
        <p:spPr>
          <a:ln/>
        </p:spPr>
        <p:txBody>
          <a:bodyPr/>
          <a:lstStyle>
            <a:lvl1pPr>
              <a:defRPr/>
            </a:lvl1pPr>
          </a:lstStyle>
          <a:p>
            <a:pPr>
              <a:defRPr/>
            </a:pPr>
            <a:endParaRPr lang="en-US">
              <a:solidFill>
                <a:srgbClr val="000000"/>
              </a:solidFill>
            </a:endParaRPr>
          </a:p>
        </p:txBody>
      </p:sp>
      <p:sp>
        <p:nvSpPr>
          <p:cNvPr id="6" name="Rectangle 5"/>
          <p:cNvSpPr>
            <a:spLocks noGrp="1" noChangeArrowheads="1"/>
          </p:cNvSpPr>
          <p:nvPr>
            <p:ph type="ftr" sz="quarter" idx="11"/>
          </p:nvPr>
        </p:nvSpPr>
        <p:spPr>
          <a:ln/>
        </p:spPr>
        <p:txBody>
          <a:bodyPr/>
          <a:lstStyle>
            <a:lvl1pPr>
              <a:defRPr/>
            </a:lvl1pPr>
          </a:lstStyle>
          <a:p>
            <a:pPr>
              <a:defRPr/>
            </a:pPr>
            <a:endParaRPr lang="en-US">
              <a:solidFill>
                <a:srgbClr val="000000"/>
              </a:solidFill>
            </a:endParaRPr>
          </a:p>
        </p:txBody>
      </p:sp>
      <p:sp>
        <p:nvSpPr>
          <p:cNvPr id="7" name="Rectangle 6"/>
          <p:cNvSpPr>
            <a:spLocks noGrp="1" noChangeArrowheads="1"/>
          </p:cNvSpPr>
          <p:nvPr>
            <p:ph type="sldNum" sz="quarter" idx="12"/>
          </p:nvPr>
        </p:nvSpPr>
        <p:spPr>
          <a:ln/>
        </p:spPr>
        <p:txBody>
          <a:bodyPr/>
          <a:lstStyle>
            <a:lvl1pPr>
              <a:defRPr/>
            </a:lvl1pPr>
          </a:lstStyle>
          <a:p>
            <a:pPr>
              <a:defRPr/>
            </a:pPr>
            <a:fld id="{C2FE501C-7244-46D3-9678-6FD77CF16F21}" type="slidenum">
              <a:rPr lang="en-US">
                <a:solidFill>
                  <a:srgbClr val="000000"/>
                </a:solidFill>
              </a:rPr>
              <a:pPr>
                <a:defRPr/>
              </a:pPr>
              <a:t>‹#›</a:t>
            </a:fld>
            <a:endParaRPr lang="en-US">
              <a:solidFill>
                <a:srgbClr val="000000"/>
              </a:solidFill>
            </a:endParaRPr>
          </a:p>
        </p:txBody>
      </p:sp>
    </p:spTree>
    <p:extLst>
      <p:ext uri="{BB962C8B-B14F-4D97-AF65-F5344CB8AC3E}">
        <p14:creationId xmlns:p14="http://schemas.microsoft.com/office/powerpoint/2010/main" val="3224960354"/>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2"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5965" indent="0" algn="ctr">
              <a:buNone/>
              <a:defRPr>
                <a:solidFill>
                  <a:schemeClr val="tx1">
                    <a:tint val="75000"/>
                  </a:schemeClr>
                </a:solidFill>
              </a:defRPr>
            </a:lvl2pPr>
            <a:lvl3pPr marL="911926" indent="0" algn="ctr">
              <a:buNone/>
              <a:defRPr>
                <a:solidFill>
                  <a:schemeClr val="tx1">
                    <a:tint val="75000"/>
                  </a:schemeClr>
                </a:solidFill>
              </a:defRPr>
            </a:lvl3pPr>
            <a:lvl4pPr marL="1367883" indent="0" algn="ctr">
              <a:buNone/>
              <a:defRPr>
                <a:solidFill>
                  <a:schemeClr val="tx1">
                    <a:tint val="75000"/>
                  </a:schemeClr>
                </a:solidFill>
              </a:defRPr>
            </a:lvl4pPr>
            <a:lvl5pPr marL="1823849" indent="0" algn="ctr">
              <a:buNone/>
              <a:defRPr>
                <a:solidFill>
                  <a:schemeClr val="tx1">
                    <a:tint val="75000"/>
                  </a:schemeClr>
                </a:solidFill>
              </a:defRPr>
            </a:lvl5pPr>
            <a:lvl6pPr marL="2279814" indent="0" algn="ctr">
              <a:buNone/>
              <a:defRPr>
                <a:solidFill>
                  <a:schemeClr val="tx1">
                    <a:tint val="75000"/>
                  </a:schemeClr>
                </a:solidFill>
              </a:defRPr>
            </a:lvl6pPr>
            <a:lvl7pPr marL="2735772" indent="0" algn="ctr">
              <a:buNone/>
              <a:defRPr>
                <a:solidFill>
                  <a:schemeClr val="tx1">
                    <a:tint val="75000"/>
                  </a:schemeClr>
                </a:solidFill>
              </a:defRPr>
            </a:lvl7pPr>
            <a:lvl8pPr marL="3191737" indent="0" algn="ctr">
              <a:buNone/>
              <a:defRPr>
                <a:solidFill>
                  <a:schemeClr val="tx1">
                    <a:tint val="75000"/>
                  </a:schemeClr>
                </a:solidFill>
              </a:defRPr>
            </a:lvl8pPr>
            <a:lvl9pPr marL="3647699"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FDBC550F-E15B-4561-BFE1-0EF767AF2D87}"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cxnSp>
        <p:nvCxnSpPr>
          <p:cNvPr id="7" name="Straight Connector 6"/>
          <p:cNvCxnSpPr/>
          <p:nvPr userDrawn="1"/>
        </p:nvCxnSpPr>
        <p:spPr>
          <a:xfrm>
            <a:off x="1447800" y="35814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68441133"/>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A5EB00EF-E2B3-4B8B-9C5B-56B7DD668A59}" type="datetime1">
              <a:rPr lang="en-US" smtClean="0">
                <a:solidFill>
                  <a:prstClr val="black">
                    <a:tint val="75000"/>
                  </a:prstClr>
                </a:solidFill>
              </a:rPr>
              <a:pPr/>
              <a:t>6/29/2013</a:t>
            </a:fld>
            <a:endParaRPr lang="en-US" dirty="0">
              <a:solidFill>
                <a:prstClr val="black">
                  <a:tint val="75000"/>
                </a:prstClr>
              </a:solidFill>
            </a:endParaRPr>
          </a:p>
        </p:txBody>
      </p:sp>
      <p:sp>
        <p:nvSpPr>
          <p:cNvPr id="5" name="Footer Placeholder 4"/>
          <p:cNvSpPr>
            <a:spLocks noGrp="1"/>
          </p:cNvSpPr>
          <p:nvPr>
            <p:ph type="ftr" sz="quarter" idx="11"/>
          </p:nvPr>
        </p:nvSpPr>
        <p:spPr/>
        <p:txBody>
          <a:bodyPr/>
          <a:lstStyle/>
          <a:p>
            <a:r>
              <a:rPr lang="en-US" smtClean="0">
                <a:solidFill>
                  <a:prstClr val="black">
                    <a:tint val="75000"/>
                  </a:prstClr>
                </a:solidFill>
              </a:rPr>
              <a:t>Dong Yu</a:t>
            </a:r>
            <a:endParaRPr lang="en-US">
              <a:solidFill>
                <a:prstClr val="black">
                  <a:tint val="75000"/>
                </a:prst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a:t>
            </a:fld>
            <a:endParaRPr lang="en-US">
              <a:solidFill>
                <a:prstClr val="black">
                  <a:tint val="75000"/>
                </a:prstClr>
              </a:solidFill>
            </a:endParaRPr>
          </a:p>
        </p:txBody>
      </p:sp>
      <p:cxnSp>
        <p:nvCxnSpPr>
          <p:cNvPr id="7" name="Straight Connector 6"/>
          <p:cNvCxnSpPr/>
          <p:nvPr userDrawn="1"/>
        </p:nvCxnSpPr>
        <p:spPr>
          <a:xfrm>
            <a:off x="1447800" y="1143000"/>
            <a:ext cx="7391400" cy="0"/>
          </a:xfrm>
          <a:prstGeom prst="line">
            <a:avLst/>
          </a:prstGeom>
          <a:ln w="38100">
            <a:solidFill>
              <a:srgbClr val="ECD5C2"/>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9088782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hyperlink" Target="http://research.microsoft.com/c/1040" TargetMode="Externa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17.xml"/><Relationship Id="rId13" Type="http://schemas.openxmlformats.org/officeDocument/2006/relationships/hyperlink" Target="http://research.microsoft.com/c/1040" TargetMode="External"/><Relationship Id="rId3" Type="http://schemas.openxmlformats.org/officeDocument/2006/relationships/slideLayout" Target="../slideLayouts/slideLayout112.xml"/><Relationship Id="rId7" Type="http://schemas.openxmlformats.org/officeDocument/2006/relationships/slideLayout" Target="../slideLayouts/slideLayout116.xml"/><Relationship Id="rId12" Type="http://schemas.openxmlformats.org/officeDocument/2006/relationships/theme" Target="../theme/theme10.xml"/><Relationship Id="rId2" Type="http://schemas.openxmlformats.org/officeDocument/2006/relationships/slideLayout" Target="../slideLayouts/slideLayout111.xml"/><Relationship Id="rId1" Type="http://schemas.openxmlformats.org/officeDocument/2006/relationships/slideLayout" Target="../slideLayouts/slideLayout110.xml"/><Relationship Id="rId6" Type="http://schemas.openxmlformats.org/officeDocument/2006/relationships/slideLayout" Target="../slideLayouts/slideLayout115.xml"/><Relationship Id="rId11" Type="http://schemas.openxmlformats.org/officeDocument/2006/relationships/slideLayout" Target="../slideLayouts/slideLayout120.xml"/><Relationship Id="rId5" Type="http://schemas.openxmlformats.org/officeDocument/2006/relationships/slideLayout" Target="../slideLayouts/slideLayout114.xml"/><Relationship Id="rId10" Type="http://schemas.openxmlformats.org/officeDocument/2006/relationships/slideLayout" Target="../slideLayouts/slideLayout119.xml"/><Relationship Id="rId4" Type="http://schemas.openxmlformats.org/officeDocument/2006/relationships/slideLayout" Target="../slideLayouts/slideLayout113.xml"/><Relationship Id="rId9" Type="http://schemas.openxmlformats.org/officeDocument/2006/relationships/slideLayout" Target="../slideLayouts/slideLayout118.xml"/><Relationship Id="rId14" Type="http://schemas.openxmlformats.org/officeDocument/2006/relationships/image" Target="../media/image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28.xml"/><Relationship Id="rId13" Type="http://schemas.openxmlformats.org/officeDocument/2006/relationships/image" Target="NULL"/><Relationship Id="rId3" Type="http://schemas.openxmlformats.org/officeDocument/2006/relationships/slideLayout" Target="../slideLayouts/slideLayout123.xml"/><Relationship Id="rId7" Type="http://schemas.openxmlformats.org/officeDocument/2006/relationships/slideLayout" Target="../slideLayouts/slideLayout127.xml"/><Relationship Id="rId12" Type="http://schemas.openxmlformats.org/officeDocument/2006/relationships/image" Target="../media/image3.jpeg"/><Relationship Id="rId2" Type="http://schemas.openxmlformats.org/officeDocument/2006/relationships/slideLayout" Target="../slideLayouts/slideLayout122.xml"/><Relationship Id="rId1" Type="http://schemas.openxmlformats.org/officeDocument/2006/relationships/slideLayout" Target="../slideLayouts/slideLayout121.xml"/><Relationship Id="rId6" Type="http://schemas.openxmlformats.org/officeDocument/2006/relationships/slideLayout" Target="../slideLayouts/slideLayout126.xml"/><Relationship Id="rId11" Type="http://schemas.openxmlformats.org/officeDocument/2006/relationships/theme" Target="../theme/theme11.xml"/><Relationship Id="rId5" Type="http://schemas.openxmlformats.org/officeDocument/2006/relationships/slideLayout" Target="../slideLayouts/slideLayout125.xml"/><Relationship Id="rId10" Type="http://schemas.openxmlformats.org/officeDocument/2006/relationships/slideLayout" Target="../slideLayouts/slideLayout130.xml"/><Relationship Id="rId4" Type="http://schemas.openxmlformats.org/officeDocument/2006/relationships/slideLayout" Target="../slideLayouts/slideLayout124.xml"/><Relationship Id="rId9" Type="http://schemas.openxmlformats.org/officeDocument/2006/relationships/slideLayout" Target="../slideLayouts/slideLayout129.xml"/><Relationship Id="rId14" Type="http://schemas.openxmlformats.org/officeDocument/2006/relationships/image" Target="../media/image4.png"/></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38.xml"/><Relationship Id="rId13" Type="http://schemas.openxmlformats.org/officeDocument/2006/relationships/hyperlink" Target="http://research.microsoft.com/c/1040" TargetMode="External"/><Relationship Id="rId3" Type="http://schemas.openxmlformats.org/officeDocument/2006/relationships/slideLayout" Target="../slideLayouts/slideLayout133.xml"/><Relationship Id="rId7" Type="http://schemas.openxmlformats.org/officeDocument/2006/relationships/slideLayout" Target="../slideLayouts/slideLayout137.xml"/><Relationship Id="rId12" Type="http://schemas.openxmlformats.org/officeDocument/2006/relationships/theme" Target="../theme/theme12.xml"/><Relationship Id="rId2" Type="http://schemas.openxmlformats.org/officeDocument/2006/relationships/slideLayout" Target="../slideLayouts/slideLayout132.xml"/><Relationship Id="rId1" Type="http://schemas.openxmlformats.org/officeDocument/2006/relationships/slideLayout" Target="../slideLayouts/slideLayout131.xml"/><Relationship Id="rId6" Type="http://schemas.openxmlformats.org/officeDocument/2006/relationships/slideLayout" Target="../slideLayouts/slideLayout136.xml"/><Relationship Id="rId11" Type="http://schemas.openxmlformats.org/officeDocument/2006/relationships/slideLayout" Target="../slideLayouts/slideLayout141.xml"/><Relationship Id="rId5" Type="http://schemas.openxmlformats.org/officeDocument/2006/relationships/slideLayout" Target="../slideLayouts/slideLayout135.xml"/><Relationship Id="rId10" Type="http://schemas.openxmlformats.org/officeDocument/2006/relationships/slideLayout" Target="../slideLayouts/slideLayout140.xml"/><Relationship Id="rId4" Type="http://schemas.openxmlformats.org/officeDocument/2006/relationships/slideLayout" Target="../slideLayouts/slideLayout134.xml"/><Relationship Id="rId9" Type="http://schemas.openxmlformats.org/officeDocument/2006/relationships/slideLayout" Target="../slideLayouts/slideLayout139.xml"/><Relationship Id="rId14" Type="http://schemas.openxmlformats.org/officeDocument/2006/relationships/image" Target="../media/image1.png"/></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49.xml"/><Relationship Id="rId3" Type="http://schemas.openxmlformats.org/officeDocument/2006/relationships/slideLayout" Target="../slideLayouts/slideLayout144.xml"/><Relationship Id="rId7" Type="http://schemas.openxmlformats.org/officeDocument/2006/relationships/slideLayout" Target="../slideLayouts/slideLayout148.xml"/><Relationship Id="rId12" Type="http://schemas.openxmlformats.org/officeDocument/2006/relationships/theme" Target="../theme/theme13.xml"/><Relationship Id="rId2" Type="http://schemas.openxmlformats.org/officeDocument/2006/relationships/slideLayout" Target="../slideLayouts/slideLayout143.xml"/><Relationship Id="rId1" Type="http://schemas.openxmlformats.org/officeDocument/2006/relationships/slideLayout" Target="../slideLayouts/slideLayout142.xml"/><Relationship Id="rId6" Type="http://schemas.openxmlformats.org/officeDocument/2006/relationships/slideLayout" Target="../slideLayouts/slideLayout147.xml"/><Relationship Id="rId11" Type="http://schemas.openxmlformats.org/officeDocument/2006/relationships/slideLayout" Target="../slideLayouts/slideLayout152.xml"/><Relationship Id="rId5" Type="http://schemas.openxmlformats.org/officeDocument/2006/relationships/slideLayout" Target="../slideLayouts/slideLayout146.xml"/><Relationship Id="rId10" Type="http://schemas.openxmlformats.org/officeDocument/2006/relationships/slideLayout" Target="../slideLayouts/slideLayout151.xml"/><Relationship Id="rId4" Type="http://schemas.openxmlformats.org/officeDocument/2006/relationships/slideLayout" Target="../slideLayouts/slideLayout145.xml"/><Relationship Id="rId9" Type="http://schemas.openxmlformats.org/officeDocument/2006/relationships/slideLayout" Target="../slideLayouts/slideLayout150.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60.xml"/><Relationship Id="rId13" Type="http://schemas.openxmlformats.org/officeDocument/2006/relationships/slideLayout" Target="../slideLayouts/slideLayout165.xml"/><Relationship Id="rId18" Type="http://schemas.openxmlformats.org/officeDocument/2006/relationships/slideLayout" Target="../slideLayouts/slideLayout170.xml"/><Relationship Id="rId3" Type="http://schemas.openxmlformats.org/officeDocument/2006/relationships/slideLayout" Target="../slideLayouts/slideLayout155.xml"/><Relationship Id="rId21" Type="http://schemas.openxmlformats.org/officeDocument/2006/relationships/slideLayout" Target="../slideLayouts/slideLayout173.xml"/><Relationship Id="rId7" Type="http://schemas.openxmlformats.org/officeDocument/2006/relationships/slideLayout" Target="../slideLayouts/slideLayout159.xml"/><Relationship Id="rId12" Type="http://schemas.openxmlformats.org/officeDocument/2006/relationships/slideLayout" Target="../slideLayouts/slideLayout164.xml"/><Relationship Id="rId17" Type="http://schemas.openxmlformats.org/officeDocument/2006/relationships/slideLayout" Target="../slideLayouts/slideLayout169.xml"/><Relationship Id="rId2" Type="http://schemas.openxmlformats.org/officeDocument/2006/relationships/slideLayout" Target="../slideLayouts/slideLayout154.xml"/><Relationship Id="rId16" Type="http://schemas.openxmlformats.org/officeDocument/2006/relationships/slideLayout" Target="../slideLayouts/slideLayout168.xml"/><Relationship Id="rId20" Type="http://schemas.openxmlformats.org/officeDocument/2006/relationships/slideLayout" Target="../slideLayouts/slideLayout172.xml"/><Relationship Id="rId1" Type="http://schemas.openxmlformats.org/officeDocument/2006/relationships/slideLayout" Target="../slideLayouts/slideLayout153.xml"/><Relationship Id="rId6" Type="http://schemas.openxmlformats.org/officeDocument/2006/relationships/slideLayout" Target="../slideLayouts/slideLayout158.xml"/><Relationship Id="rId11" Type="http://schemas.openxmlformats.org/officeDocument/2006/relationships/slideLayout" Target="../slideLayouts/slideLayout163.xml"/><Relationship Id="rId5" Type="http://schemas.openxmlformats.org/officeDocument/2006/relationships/slideLayout" Target="../slideLayouts/slideLayout157.xml"/><Relationship Id="rId15" Type="http://schemas.openxmlformats.org/officeDocument/2006/relationships/slideLayout" Target="../slideLayouts/slideLayout167.xml"/><Relationship Id="rId10" Type="http://schemas.openxmlformats.org/officeDocument/2006/relationships/slideLayout" Target="../slideLayouts/slideLayout162.xml"/><Relationship Id="rId19" Type="http://schemas.openxmlformats.org/officeDocument/2006/relationships/slideLayout" Target="../slideLayouts/slideLayout171.xml"/><Relationship Id="rId4" Type="http://schemas.openxmlformats.org/officeDocument/2006/relationships/slideLayout" Target="../slideLayouts/slideLayout156.xml"/><Relationship Id="rId9" Type="http://schemas.openxmlformats.org/officeDocument/2006/relationships/slideLayout" Target="../slideLayouts/slideLayout161.xml"/><Relationship Id="rId14" Type="http://schemas.openxmlformats.org/officeDocument/2006/relationships/slideLayout" Target="../slideLayouts/slideLayout166.xml"/><Relationship Id="rId22" Type="http://schemas.openxmlformats.org/officeDocument/2006/relationships/theme" Target="../theme/theme14.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181.xml"/><Relationship Id="rId13" Type="http://schemas.openxmlformats.org/officeDocument/2006/relationships/hyperlink" Target="http://research.microsoft.com/c/1040" TargetMode="External"/><Relationship Id="rId3" Type="http://schemas.openxmlformats.org/officeDocument/2006/relationships/slideLayout" Target="../slideLayouts/slideLayout176.xml"/><Relationship Id="rId7" Type="http://schemas.openxmlformats.org/officeDocument/2006/relationships/slideLayout" Target="../slideLayouts/slideLayout180.xml"/><Relationship Id="rId12" Type="http://schemas.openxmlformats.org/officeDocument/2006/relationships/theme" Target="../theme/theme15.xml"/><Relationship Id="rId2" Type="http://schemas.openxmlformats.org/officeDocument/2006/relationships/slideLayout" Target="../slideLayouts/slideLayout175.xml"/><Relationship Id="rId1" Type="http://schemas.openxmlformats.org/officeDocument/2006/relationships/slideLayout" Target="../slideLayouts/slideLayout174.xml"/><Relationship Id="rId6" Type="http://schemas.openxmlformats.org/officeDocument/2006/relationships/slideLayout" Target="../slideLayouts/slideLayout179.xml"/><Relationship Id="rId11" Type="http://schemas.openxmlformats.org/officeDocument/2006/relationships/slideLayout" Target="../slideLayouts/slideLayout184.xml"/><Relationship Id="rId5" Type="http://schemas.openxmlformats.org/officeDocument/2006/relationships/slideLayout" Target="../slideLayouts/slideLayout178.xml"/><Relationship Id="rId10" Type="http://schemas.openxmlformats.org/officeDocument/2006/relationships/slideLayout" Target="../slideLayouts/slideLayout183.xml"/><Relationship Id="rId4" Type="http://schemas.openxmlformats.org/officeDocument/2006/relationships/slideLayout" Target="../slideLayouts/slideLayout177.xml"/><Relationship Id="rId9" Type="http://schemas.openxmlformats.org/officeDocument/2006/relationships/slideLayout" Target="../slideLayouts/slideLayout182.xml"/><Relationship Id="rId14" Type="http://schemas.openxmlformats.org/officeDocument/2006/relationships/image" Target="../media/image1.png"/></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192.xml"/><Relationship Id="rId3" Type="http://schemas.openxmlformats.org/officeDocument/2006/relationships/slideLayout" Target="../slideLayouts/slideLayout187.xml"/><Relationship Id="rId7" Type="http://schemas.openxmlformats.org/officeDocument/2006/relationships/slideLayout" Target="../slideLayouts/slideLayout191.xml"/><Relationship Id="rId12" Type="http://schemas.openxmlformats.org/officeDocument/2006/relationships/theme" Target="../theme/theme16.xml"/><Relationship Id="rId2" Type="http://schemas.openxmlformats.org/officeDocument/2006/relationships/slideLayout" Target="../slideLayouts/slideLayout186.xml"/><Relationship Id="rId1" Type="http://schemas.openxmlformats.org/officeDocument/2006/relationships/slideLayout" Target="../slideLayouts/slideLayout185.xml"/><Relationship Id="rId6" Type="http://schemas.openxmlformats.org/officeDocument/2006/relationships/slideLayout" Target="../slideLayouts/slideLayout190.xml"/><Relationship Id="rId11" Type="http://schemas.openxmlformats.org/officeDocument/2006/relationships/slideLayout" Target="../slideLayouts/slideLayout195.xml"/><Relationship Id="rId5" Type="http://schemas.openxmlformats.org/officeDocument/2006/relationships/slideLayout" Target="../slideLayouts/slideLayout189.xml"/><Relationship Id="rId10" Type="http://schemas.openxmlformats.org/officeDocument/2006/relationships/slideLayout" Target="../slideLayouts/slideLayout194.xml"/><Relationship Id="rId4" Type="http://schemas.openxmlformats.org/officeDocument/2006/relationships/slideLayout" Target="../slideLayouts/slideLayout188.xml"/><Relationship Id="rId9" Type="http://schemas.openxmlformats.org/officeDocument/2006/relationships/slideLayout" Target="../slideLayouts/slideLayout193.xml"/></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203.xml"/><Relationship Id="rId13" Type="http://schemas.openxmlformats.org/officeDocument/2006/relationships/hyperlink" Target="http://research.microsoft.com/c/1040" TargetMode="External"/><Relationship Id="rId3" Type="http://schemas.openxmlformats.org/officeDocument/2006/relationships/slideLayout" Target="../slideLayouts/slideLayout198.xml"/><Relationship Id="rId7" Type="http://schemas.openxmlformats.org/officeDocument/2006/relationships/slideLayout" Target="../slideLayouts/slideLayout202.xml"/><Relationship Id="rId12" Type="http://schemas.openxmlformats.org/officeDocument/2006/relationships/theme" Target="../theme/theme17.xml"/><Relationship Id="rId2" Type="http://schemas.openxmlformats.org/officeDocument/2006/relationships/slideLayout" Target="../slideLayouts/slideLayout197.xml"/><Relationship Id="rId1" Type="http://schemas.openxmlformats.org/officeDocument/2006/relationships/slideLayout" Target="../slideLayouts/slideLayout196.xml"/><Relationship Id="rId6" Type="http://schemas.openxmlformats.org/officeDocument/2006/relationships/slideLayout" Target="../slideLayouts/slideLayout201.xml"/><Relationship Id="rId11" Type="http://schemas.openxmlformats.org/officeDocument/2006/relationships/slideLayout" Target="../slideLayouts/slideLayout206.xml"/><Relationship Id="rId5" Type="http://schemas.openxmlformats.org/officeDocument/2006/relationships/slideLayout" Target="../slideLayouts/slideLayout200.xml"/><Relationship Id="rId10" Type="http://schemas.openxmlformats.org/officeDocument/2006/relationships/slideLayout" Target="../slideLayouts/slideLayout205.xml"/><Relationship Id="rId4" Type="http://schemas.openxmlformats.org/officeDocument/2006/relationships/slideLayout" Target="../slideLayouts/slideLayout199.xml"/><Relationship Id="rId9" Type="http://schemas.openxmlformats.org/officeDocument/2006/relationships/slideLayout" Target="../slideLayouts/slideLayout204.xml"/><Relationship Id="rId14" Type="http://schemas.openxmlformats.org/officeDocument/2006/relationships/image" Target="../media/image1.png"/></Relationships>
</file>

<file path=ppt/slideMasters/_rels/slideMaster18.xml.rels><?xml version="1.0" encoding="UTF-8" standalone="yes"?>
<Relationships xmlns="http://schemas.openxmlformats.org/package/2006/relationships"><Relationship Id="rId8" Type="http://schemas.openxmlformats.org/officeDocument/2006/relationships/slideLayout" Target="../slideLayouts/slideLayout214.xml"/><Relationship Id="rId3" Type="http://schemas.openxmlformats.org/officeDocument/2006/relationships/slideLayout" Target="../slideLayouts/slideLayout209.xml"/><Relationship Id="rId7" Type="http://schemas.openxmlformats.org/officeDocument/2006/relationships/slideLayout" Target="../slideLayouts/slideLayout213.xml"/><Relationship Id="rId12" Type="http://schemas.openxmlformats.org/officeDocument/2006/relationships/theme" Target="../theme/theme18.xml"/><Relationship Id="rId2" Type="http://schemas.openxmlformats.org/officeDocument/2006/relationships/slideLayout" Target="../slideLayouts/slideLayout208.xml"/><Relationship Id="rId1" Type="http://schemas.openxmlformats.org/officeDocument/2006/relationships/slideLayout" Target="../slideLayouts/slideLayout207.xml"/><Relationship Id="rId6" Type="http://schemas.openxmlformats.org/officeDocument/2006/relationships/slideLayout" Target="../slideLayouts/slideLayout212.xml"/><Relationship Id="rId11" Type="http://schemas.openxmlformats.org/officeDocument/2006/relationships/slideLayout" Target="../slideLayouts/slideLayout217.xml"/><Relationship Id="rId5" Type="http://schemas.openxmlformats.org/officeDocument/2006/relationships/slideLayout" Target="../slideLayouts/slideLayout211.xml"/><Relationship Id="rId10" Type="http://schemas.openxmlformats.org/officeDocument/2006/relationships/slideLayout" Target="../slideLayouts/slideLayout216.xml"/><Relationship Id="rId4" Type="http://schemas.openxmlformats.org/officeDocument/2006/relationships/slideLayout" Target="../slideLayouts/slideLayout210.xml"/><Relationship Id="rId9" Type="http://schemas.openxmlformats.org/officeDocument/2006/relationships/slideLayout" Target="../slideLayouts/slideLayout215.xml"/></Relationships>
</file>

<file path=ppt/slideMasters/_rels/slideMaster19.xml.rels><?xml version="1.0" encoding="UTF-8" standalone="yes"?>
<Relationships xmlns="http://schemas.openxmlformats.org/package/2006/relationships"><Relationship Id="rId8" Type="http://schemas.openxmlformats.org/officeDocument/2006/relationships/slideLayout" Target="../slideLayouts/slideLayout225.xml"/><Relationship Id="rId3" Type="http://schemas.openxmlformats.org/officeDocument/2006/relationships/slideLayout" Target="../slideLayouts/slideLayout220.xml"/><Relationship Id="rId7" Type="http://schemas.openxmlformats.org/officeDocument/2006/relationships/slideLayout" Target="../slideLayouts/slideLayout224.xml"/><Relationship Id="rId12" Type="http://schemas.openxmlformats.org/officeDocument/2006/relationships/theme" Target="../theme/theme19.xml"/><Relationship Id="rId2" Type="http://schemas.openxmlformats.org/officeDocument/2006/relationships/slideLayout" Target="../slideLayouts/slideLayout219.xml"/><Relationship Id="rId1" Type="http://schemas.openxmlformats.org/officeDocument/2006/relationships/slideLayout" Target="../slideLayouts/slideLayout218.xml"/><Relationship Id="rId6" Type="http://schemas.openxmlformats.org/officeDocument/2006/relationships/slideLayout" Target="../slideLayouts/slideLayout223.xml"/><Relationship Id="rId11" Type="http://schemas.openxmlformats.org/officeDocument/2006/relationships/slideLayout" Target="../slideLayouts/slideLayout228.xml"/><Relationship Id="rId5" Type="http://schemas.openxmlformats.org/officeDocument/2006/relationships/slideLayout" Target="../slideLayouts/slideLayout222.xml"/><Relationship Id="rId10" Type="http://schemas.openxmlformats.org/officeDocument/2006/relationships/slideLayout" Target="../slideLayouts/slideLayout227.xml"/><Relationship Id="rId4" Type="http://schemas.openxmlformats.org/officeDocument/2006/relationships/slideLayout" Target="../slideLayouts/slideLayout221.xml"/><Relationship Id="rId9" Type="http://schemas.openxmlformats.org/officeDocument/2006/relationships/slideLayout" Target="../slideLayouts/slideLayout226.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9.xml"/><Relationship Id="rId13" Type="http://schemas.openxmlformats.org/officeDocument/2006/relationships/theme" Target="../theme/theme2.xml"/><Relationship Id="rId3" Type="http://schemas.openxmlformats.org/officeDocument/2006/relationships/slideLayout" Target="../slideLayouts/slideLayout14.xml"/><Relationship Id="rId7" Type="http://schemas.openxmlformats.org/officeDocument/2006/relationships/slideLayout" Target="../slideLayouts/slideLayout18.xml"/><Relationship Id="rId12" Type="http://schemas.openxmlformats.org/officeDocument/2006/relationships/slideLayout" Target="../slideLayouts/slideLayout23.xml"/><Relationship Id="rId2" Type="http://schemas.openxmlformats.org/officeDocument/2006/relationships/slideLayout" Target="../slideLayouts/slideLayout13.xml"/><Relationship Id="rId1" Type="http://schemas.openxmlformats.org/officeDocument/2006/relationships/slideLayout" Target="../slideLayouts/slideLayout12.xml"/><Relationship Id="rId6" Type="http://schemas.openxmlformats.org/officeDocument/2006/relationships/slideLayout" Target="../slideLayouts/slideLayout17.xml"/><Relationship Id="rId11" Type="http://schemas.openxmlformats.org/officeDocument/2006/relationships/slideLayout" Target="../slideLayouts/slideLayout22.xml"/><Relationship Id="rId5" Type="http://schemas.openxmlformats.org/officeDocument/2006/relationships/slideLayout" Target="../slideLayouts/slideLayout16.xml"/><Relationship Id="rId15" Type="http://schemas.openxmlformats.org/officeDocument/2006/relationships/image" Target="../media/image1.png"/><Relationship Id="rId10" Type="http://schemas.openxmlformats.org/officeDocument/2006/relationships/slideLayout" Target="../slideLayouts/slideLayout21.xml"/><Relationship Id="rId4" Type="http://schemas.openxmlformats.org/officeDocument/2006/relationships/slideLayout" Target="../slideLayouts/slideLayout15.xml"/><Relationship Id="rId9" Type="http://schemas.openxmlformats.org/officeDocument/2006/relationships/slideLayout" Target="../slideLayouts/slideLayout20.xml"/><Relationship Id="rId14" Type="http://schemas.openxmlformats.org/officeDocument/2006/relationships/hyperlink" Target="http://research.microsoft.com/c/1040" TargetMode="External"/></Relationships>
</file>

<file path=ppt/slideMasters/_rels/slideMaster20.xml.rels><?xml version="1.0" encoding="UTF-8" standalone="yes"?>
<Relationships xmlns="http://schemas.openxmlformats.org/package/2006/relationships"><Relationship Id="rId8" Type="http://schemas.openxmlformats.org/officeDocument/2006/relationships/slideLayout" Target="../slideLayouts/slideLayout236.xml"/><Relationship Id="rId13" Type="http://schemas.openxmlformats.org/officeDocument/2006/relationships/slideLayout" Target="../slideLayouts/slideLayout241.xml"/><Relationship Id="rId3" Type="http://schemas.openxmlformats.org/officeDocument/2006/relationships/slideLayout" Target="../slideLayouts/slideLayout231.xml"/><Relationship Id="rId7" Type="http://schemas.openxmlformats.org/officeDocument/2006/relationships/slideLayout" Target="../slideLayouts/slideLayout235.xml"/><Relationship Id="rId12" Type="http://schemas.openxmlformats.org/officeDocument/2006/relationships/slideLayout" Target="../slideLayouts/slideLayout240.xml"/><Relationship Id="rId17" Type="http://schemas.openxmlformats.org/officeDocument/2006/relationships/image" Target="../media/image1.png"/><Relationship Id="rId2" Type="http://schemas.openxmlformats.org/officeDocument/2006/relationships/slideLayout" Target="../slideLayouts/slideLayout230.xml"/><Relationship Id="rId16" Type="http://schemas.openxmlformats.org/officeDocument/2006/relationships/hyperlink" Target="http://research.microsoft.com/c/1040" TargetMode="External"/><Relationship Id="rId1" Type="http://schemas.openxmlformats.org/officeDocument/2006/relationships/slideLayout" Target="../slideLayouts/slideLayout229.xml"/><Relationship Id="rId6" Type="http://schemas.openxmlformats.org/officeDocument/2006/relationships/slideLayout" Target="../slideLayouts/slideLayout234.xml"/><Relationship Id="rId11" Type="http://schemas.openxmlformats.org/officeDocument/2006/relationships/slideLayout" Target="../slideLayouts/slideLayout239.xml"/><Relationship Id="rId5" Type="http://schemas.openxmlformats.org/officeDocument/2006/relationships/slideLayout" Target="../slideLayouts/slideLayout233.xml"/><Relationship Id="rId15" Type="http://schemas.openxmlformats.org/officeDocument/2006/relationships/theme" Target="../theme/theme20.xml"/><Relationship Id="rId10" Type="http://schemas.openxmlformats.org/officeDocument/2006/relationships/slideLayout" Target="../slideLayouts/slideLayout238.xml"/><Relationship Id="rId4" Type="http://schemas.openxmlformats.org/officeDocument/2006/relationships/slideLayout" Target="../slideLayouts/slideLayout232.xml"/><Relationship Id="rId9" Type="http://schemas.openxmlformats.org/officeDocument/2006/relationships/slideLayout" Target="../slideLayouts/slideLayout237.xml"/><Relationship Id="rId14" Type="http://schemas.openxmlformats.org/officeDocument/2006/relationships/slideLayout" Target="../slideLayouts/slideLayout242.xml"/></Relationships>
</file>

<file path=ppt/slideMasters/_rels/slideMaster21.xml.rels><?xml version="1.0" encoding="UTF-8" standalone="yes"?>
<Relationships xmlns="http://schemas.openxmlformats.org/package/2006/relationships"><Relationship Id="rId8" Type="http://schemas.openxmlformats.org/officeDocument/2006/relationships/slideLayout" Target="../slideLayouts/slideLayout250.xml"/><Relationship Id="rId13" Type="http://schemas.openxmlformats.org/officeDocument/2006/relationships/image" Target="../media/image2.pdf"/><Relationship Id="rId3" Type="http://schemas.openxmlformats.org/officeDocument/2006/relationships/slideLayout" Target="../slideLayouts/slideLayout245.xml"/><Relationship Id="rId7" Type="http://schemas.openxmlformats.org/officeDocument/2006/relationships/slideLayout" Target="../slideLayouts/slideLayout249.xml"/><Relationship Id="rId12" Type="http://schemas.openxmlformats.org/officeDocument/2006/relationships/image" Target="../media/image3.jpeg"/><Relationship Id="rId2" Type="http://schemas.openxmlformats.org/officeDocument/2006/relationships/slideLayout" Target="../slideLayouts/slideLayout244.xml"/><Relationship Id="rId1" Type="http://schemas.openxmlformats.org/officeDocument/2006/relationships/slideLayout" Target="../slideLayouts/slideLayout243.xml"/><Relationship Id="rId6" Type="http://schemas.openxmlformats.org/officeDocument/2006/relationships/slideLayout" Target="../slideLayouts/slideLayout248.xml"/><Relationship Id="rId11" Type="http://schemas.openxmlformats.org/officeDocument/2006/relationships/theme" Target="../theme/theme21.xml"/><Relationship Id="rId5" Type="http://schemas.openxmlformats.org/officeDocument/2006/relationships/slideLayout" Target="../slideLayouts/slideLayout247.xml"/><Relationship Id="rId10" Type="http://schemas.openxmlformats.org/officeDocument/2006/relationships/slideLayout" Target="../slideLayouts/slideLayout252.xml"/><Relationship Id="rId4" Type="http://schemas.openxmlformats.org/officeDocument/2006/relationships/slideLayout" Target="../slideLayouts/slideLayout246.xml"/><Relationship Id="rId9" Type="http://schemas.openxmlformats.org/officeDocument/2006/relationships/slideLayout" Target="../slideLayouts/slideLayout251.xml"/><Relationship Id="rId1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1.xml"/><Relationship Id="rId13" Type="http://schemas.openxmlformats.org/officeDocument/2006/relationships/theme" Target="../theme/theme3.xml"/><Relationship Id="rId3" Type="http://schemas.openxmlformats.org/officeDocument/2006/relationships/slideLayout" Target="../slideLayouts/slideLayout26.xml"/><Relationship Id="rId7" Type="http://schemas.openxmlformats.org/officeDocument/2006/relationships/slideLayout" Target="../slideLayouts/slideLayout30.xml"/><Relationship Id="rId12" Type="http://schemas.openxmlformats.org/officeDocument/2006/relationships/slideLayout" Target="../slideLayouts/slideLayout35.xml"/><Relationship Id="rId2" Type="http://schemas.openxmlformats.org/officeDocument/2006/relationships/slideLayout" Target="../slideLayouts/slideLayout25.xml"/><Relationship Id="rId1" Type="http://schemas.openxmlformats.org/officeDocument/2006/relationships/slideLayout" Target="../slideLayouts/slideLayout24.xml"/><Relationship Id="rId6" Type="http://schemas.openxmlformats.org/officeDocument/2006/relationships/slideLayout" Target="../slideLayouts/slideLayout29.xml"/><Relationship Id="rId11" Type="http://schemas.openxmlformats.org/officeDocument/2006/relationships/slideLayout" Target="../slideLayouts/slideLayout34.xml"/><Relationship Id="rId5" Type="http://schemas.openxmlformats.org/officeDocument/2006/relationships/slideLayout" Target="../slideLayouts/slideLayout28.xml"/><Relationship Id="rId15" Type="http://schemas.openxmlformats.org/officeDocument/2006/relationships/image" Target="../media/image1.png"/><Relationship Id="rId10" Type="http://schemas.openxmlformats.org/officeDocument/2006/relationships/slideLayout" Target="../slideLayouts/slideLayout33.xml"/><Relationship Id="rId4" Type="http://schemas.openxmlformats.org/officeDocument/2006/relationships/slideLayout" Target="../slideLayouts/slideLayout27.xml"/><Relationship Id="rId9" Type="http://schemas.openxmlformats.org/officeDocument/2006/relationships/slideLayout" Target="../slideLayouts/slideLayout32.xml"/><Relationship Id="rId14" Type="http://schemas.openxmlformats.org/officeDocument/2006/relationships/hyperlink" Target="http://research.microsoft.com/c/1040" TargetMode="Externa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2" Type="http://schemas.openxmlformats.org/officeDocument/2006/relationships/slideLayout" Target="../slideLayouts/slideLayout37.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image" Target="../media/image1.png"/><Relationship Id="rId10" Type="http://schemas.openxmlformats.org/officeDocument/2006/relationships/slideLayout" Target="../slideLayouts/slideLayout45.xml"/><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hyperlink" Target="http://research.microsoft.com/c/1040" TargetMode="Externa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55.xml"/><Relationship Id="rId13" Type="http://schemas.openxmlformats.org/officeDocument/2006/relationships/theme" Target="../theme/theme5.xml"/><Relationship Id="rId3" Type="http://schemas.openxmlformats.org/officeDocument/2006/relationships/slideLayout" Target="../slideLayouts/slideLayout50.xml"/><Relationship Id="rId7" Type="http://schemas.openxmlformats.org/officeDocument/2006/relationships/slideLayout" Target="../slideLayouts/slideLayout54.xml"/><Relationship Id="rId12" Type="http://schemas.openxmlformats.org/officeDocument/2006/relationships/slideLayout" Target="../slideLayouts/slideLayout59.xml"/><Relationship Id="rId2" Type="http://schemas.openxmlformats.org/officeDocument/2006/relationships/slideLayout" Target="../slideLayouts/slideLayout49.xml"/><Relationship Id="rId1" Type="http://schemas.openxmlformats.org/officeDocument/2006/relationships/slideLayout" Target="../slideLayouts/slideLayout48.xml"/><Relationship Id="rId6" Type="http://schemas.openxmlformats.org/officeDocument/2006/relationships/slideLayout" Target="../slideLayouts/slideLayout53.xml"/><Relationship Id="rId11" Type="http://schemas.openxmlformats.org/officeDocument/2006/relationships/slideLayout" Target="../slideLayouts/slideLayout58.xml"/><Relationship Id="rId5" Type="http://schemas.openxmlformats.org/officeDocument/2006/relationships/slideLayout" Target="../slideLayouts/slideLayout52.xml"/><Relationship Id="rId15" Type="http://schemas.openxmlformats.org/officeDocument/2006/relationships/image" Target="../media/image1.png"/><Relationship Id="rId10" Type="http://schemas.openxmlformats.org/officeDocument/2006/relationships/slideLayout" Target="../slideLayouts/slideLayout57.xml"/><Relationship Id="rId4" Type="http://schemas.openxmlformats.org/officeDocument/2006/relationships/slideLayout" Target="../slideLayouts/slideLayout51.xml"/><Relationship Id="rId9" Type="http://schemas.openxmlformats.org/officeDocument/2006/relationships/slideLayout" Target="../slideLayouts/slideLayout56.xml"/><Relationship Id="rId14" Type="http://schemas.openxmlformats.org/officeDocument/2006/relationships/hyperlink" Target="http://research.microsoft.com/c/1040" TargetMode="Externa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67.xml"/><Relationship Id="rId13" Type="http://schemas.openxmlformats.org/officeDocument/2006/relationships/theme" Target="../theme/theme6.xml"/><Relationship Id="rId3" Type="http://schemas.openxmlformats.org/officeDocument/2006/relationships/slideLayout" Target="../slideLayouts/slideLayout62.xml"/><Relationship Id="rId7" Type="http://schemas.openxmlformats.org/officeDocument/2006/relationships/slideLayout" Target="../slideLayouts/slideLayout66.xml"/><Relationship Id="rId12" Type="http://schemas.openxmlformats.org/officeDocument/2006/relationships/slideLayout" Target="../slideLayouts/slideLayout71.xml"/><Relationship Id="rId2" Type="http://schemas.openxmlformats.org/officeDocument/2006/relationships/slideLayout" Target="../slideLayouts/slideLayout61.xml"/><Relationship Id="rId1" Type="http://schemas.openxmlformats.org/officeDocument/2006/relationships/slideLayout" Target="../slideLayouts/slideLayout60.xml"/><Relationship Id="rId6" Type="http://schemas.openxmlformats.org/officeDocument/2006/relationships/slideLayout" Target="../slideLayouts/slideLayout65.xml"/><Relationship Id="rId11" Type="http://schemas.openxmlformats.org/officeDocument/2006/relationships/slideLayout" Target="../slideLayouts/slideLayout70.xml"/><Relationship Id="rId5" Type="http://schemas.openxmlformats.org/officeDocument/2006/relationships/slideLayout" Target="../slideLayouts/slideLayout64.xml"/><Relationship Id="rId15" Type="http://schemas.openxmlformats.org/officeDocument/2006/relationships/image" Target="../media/image1.png"/><Relationship Id="rId10" Type="http://schemas.openxmlformats.org/officeDocument/2006/relationships/slideLayout" Target="../slideLayouts/slideLayout69.xml"/><Relationship Id="rId4" Type="http://schemas.openxmlformats.org/officeDocument/2006/relationships/slideLayout" Target="../slideLayouts/slideLayout63.xml"/><Relationship Id="rId9" Type="http://schemas.openxmlformats.org/officeDocument/2006/relationships/slideLayout" Target="../slideLayouts/slideLayout68.xml"/><Relationship Id="rId14" Type="http://schemas.openxmlformats.org/officeDocument/2006/relationships/hyperlink" Target="http://research.microsoft.com/c/1040" TargetMode="Externa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79.xml"/><Relationship Id="rId13" Type="http://schemas.openxmlformats.org/officeDocument/2006/relationships/slideLayout" Target="../slideLayouts/slideLayout84.xml"/><Relationship Id="rId3" Type="http://schemas.openxmlformats.org/officeDocument/2006/relationships/slideLayout" Target="../slideLayouts/slideLayout74.xml"/><Relationship Id="rId7" Type="http://schemas.openxmlformats.org/officeDocument/2006/relationships/slideLayout" Target="../slideLayouts/slideLayout78.xml"/><Relationship Id="rId12" Type="http://schemas.openxmlformats.org/officeDocument/2006/relationships/slideLayout" Target="../slideLayouts/slideLayout83.xml"/><Relationship Id="rId2" Type="http://schemas.openxmlformats.org/officeDocument/2006/relationships/slideLayout" Target="../slideLayouts/slideLayout73.xml"/><Relationship Id="rId16" Type="http://schemas.openxmlformats.org/officeDocument/2006/relationships/image" Target="../media/image1.png"/><Relationship Id="rId1" Type="http://schemas.openxmlformats.org/officeDocument/2006/relationships/slideLayout" Target="../slideLayouts/slideLayout72.xml"/><Relationship Id="rId6" Type="http://schemas.openxmlformats.org/officeDocument/2006/relationships/slideLayout" Target="../slideLayouts/slideLayout77.xml"/><Relationship Id="rId11" Type="http://schemas.openxmlformats.org/officeDocument/2006/relationships/slideLayout" Target="../slideLayouts/slideLayout82.xml"/><Relationship Id="rId5" Type="http://schemas.openxmlformats.org/officeDocument/2006/relationships/slideLayout" Target="../slideLayouts/slideLayout76.xml"/><Relationship Id="rId15" Type="http://schemas.openxmlformats.org/officeDocument/2006/relationships/hyperlink" Target="http://research.microsoft.com/c/1040" TargetMode="External"/><Relationship Id="rId10" Type="http://schemas.openxmlformats.org/officeDocument/2006/relationships/slideLayout" Target="../slideLayouts/slideLayout81.xml"/><Relationship Id="rId4" Type="http://schemas.openxmlformats.org/officeDocument/2006/relationships/slideLayout" Target="../slideLayouts/slideLayout75.xml"/><Relationship Id="rId9" Type="http://schemas.openxmlformats.org/officeDocument/2006/relationships/slideLayout" Target="../slideLayouts/slideLayout80.xml"/><Relationship Id="rId14" Type="http://schemas.openxmlformats.org/officeDocument/2006/relationships/theme" Target="../theme/theme7.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92.xml"/><Relationship Id="rId13" Type="http://schemas.openxmlformats.org/officeDocument/2006/relationships/slideLayout" Target="../slideLayouts/slideLayout97.xml"/><Relationship Id="rId3" Type="http://schemas.openxmlformats.org/officeDocument/2006/relationships/slideLayout" Target="../slideLayouts/slideLayout87.xml"/><Relationship Id="rId7" Type="http://schemas.openxmlformats.org/officeDocument/2006/relationships/slideLayout" Target="../slideLayouts/slideLayout91.xml"/><Relationship Id="rId12" Type="http://schemas.openxmlformats.org/officeDocument/2006/relationships/slideLayout" Target="../slideLayouts/slideLayout96.xml"/><Relationship Id="rId2" Type="http://schemas.openxmlformats.org/officeDocument/2006/relationships/slideLayout" Target="../slideLayouts/slideLayout86.xml"/><Relationship Id="rId16" Type="http://schemas.openxmlformats.org/officeDocument/2006/relationships/image" Target="../media/image1.png"/><Relationship Id="rId1" Type="http://schemas.openxmlformats.org/officeDocument/2006/relationships/slideLayout" Target="../slideLayouts/slideLayout85.xml"/><Relationship Id="rId6" Type="http://schemas.openxmlformats.org/officeDocument/2006/relationships/slideLayout" Target="../slideLayouts/slideLayout90.xml"/><Relationship Id="rId11" Type="http://schemas.openxmlformats.org/officeDocument/2006/relationships/slideLayout" Target="../slideLayouts/slideLayout95.xml"/><Relationship Id="rId5" Type="http://schemas.openxmlformats.org/officeDocument/2006/relationships/slideLayout" Target="../slideLayouts/slideLayout89.xml"/><Relationship Id="rId15" Type="http://schemas.openxmlformats.org/officeDocument/2006/relationships/hyperlink" Target="http://research.microsoft.com/c/1040" TargetMode="External"/><Relationship Id="rId10" Type="http://schemas.openxmlformats.org/officeDocument/2006/relationships/slideLayout" Target="../slideLayouts/slideLayout94.xml"/><Relationship Id="rId4" Type="http://schemas.openxmlformats.org/officeDocument/2006/relationships/slideLayout" Target="../slideLayouts/slideLayout88.xml"/><Relationship Id="rId9" Type="http://schemas.openxmlformats.org/officeDocument/2006/relationships/slideLayout" Target="../slideLayouts/slideLayout93.xml"/><Relationship Id="rId14" Type="http://schemas.openxmlformats.org/officeDocument/2006/relationships/theme" Target="../theme/theme8.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theme" Target="../theme/theme9.xml"/><Relationship Id="rId3" Type="http://schemas.openxmlformats.org/officeDocument/2006/relationships/slideLayout" Target="../slideLayouts/slideLayout100.xml"/><Relationship Id="rId7" Type="http://schemas.openxmlformats.org/officeDocument/2006/relationships/slideLayout" Target="../slideLayouts/slideLayout104.xml"/><Relationship Id="rId12" Type="http://schemas.openxmlformats.org/officeDocument/2006/relationships/slideLayout" Target="../slideLayouts/slideLayout109.xml"/><Relationship Id="rId2" Type="http://schemas.openxmlformats.org/officeDocument/2006/relationships/slideLayout" Target="../slideLayouts/slideLayout99.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image" Target="../media/image1.png"/><Relationship Id="rId10" Type="http://schemas.openxmlformats.org/officeDocument/2006/relationships/slideLayout" Target="../slideLayouts/slideLayout107.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hyperlink" Target="http://research.microsoft.com/c/1040" TargetMode="Externa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t>6/29/2013</a:t>
            </a:fld>
            <a:endParaRPr lang="en-US"/>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t>Dong Yu</a:t>
            </a:r>
            <a:endParaRPr lang="en-US" dirty="0"/>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pPr/>
              <a:t>‹#›</a:t>
            </a:fld>
            <a:endParaRPr lang="en-US" dirty="0"/>
          </a:p>
        </p:txBody>
      </p:sp>
      <p:pic>
        <p:nvPicPr>
          <p:cNvPr id="7" name="Picture 2" descr="Microsoft Research">
            <a:hlinkClick r:id="rId13"/>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7926879"/>
      </p:ext>
    </p:extLst>
  </p:cSld>
  <p:clrMap bg1="lt1" tx1="dk1" bg2="lt2" tx2="dk2" accent1="accent1" accent2="accent2" accent3="accent3" accent4="accent4" accent5="accent5" accent6="accent6" hlink="hlink" folHlink="folHlink"/>
  <p:sldLayoutIdLst>
    <p:sldLayoutId id="2147483769" r:id="rId1"/>
    <p:sldLayoutId id="2147483770" r:id="rId2"/>
    <p:sldLayoutId id="2147483771" r:id="rId3"/>
    <p:sldLayoutId id="2147483772" r:id="rId4"/>
    <p:sldLayoutId id="2147483773" r:id="rId5"/>
    <p:sldLayoutId id="2147483774" r:id="rId6"/>
    <p:sldLayoutId id="2147483775" r:id="rId7"/>
    <p:sldLayoutId id="2147483776" r:id="rId8"/>
    <p:sldLayoutId id="2147483777" r:id="rId9"/>
    <p:sldLayoutId id="2147483778" r:id="rId10"/>
    <p:sldLayoutId id="2147483779"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29317744"/>
      </p:ext>
    </p:extLst>
  </p:cSld>
  <p:clrMap bg1="lt1" tx1="dk1" bg2="lt2" tx2="dk2" accent1="accent1" accent2="accent2" accent3="accent3" accent4="accent4" accent5="accent5" accent6="accent6" hlink="hlink" folHlink="folHlink"/>
  <p:sldLayoutIdLst>
    <p:sldLayoutId id="2147483934" r:id="rId1"/>
    <p:sldLayoutId id="2147483935" r:id="rId2"/>
    <p:sldLayoutId id="2147483936" r:id="rId3"/>
    <p:sldLayoutId id="2147483937" r:id="rId4"/>
    <p:sldLayoutId id="2147483938" r:id="rId5"/>
    <p:sldLayoutId id="2147483939" r:id="rId6"/>
    <p:sldLayoutId id="2147483940" r:id="rId7"/>
    <p:sldLayoutId id="2147483941" r:id="rId8"/>
    <p:sldLayoutId id="2147483942" r:id="rId9"/>
    <p:sldLayoutId id="2147483943" r:id="rId10"/>
    <p:sldLayoutId id="2147483944"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p:nvPicPr>
        <p:blipFill>
          <a:blip r:embed="rId12"/>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2292463335"/>
      </p:ext>
    </p:extLst>
  </p:cSld>
  <p:clrMap bg1="dk1" tx1="lt1" bg2="dk2" tx2="lt2" accent1="accent1" accent2="accent2" accent3="accent3" accent4="accent4" accent5="accent5" accent6="accent6" hlink="hlink" folHlink="folHlink"/>
  <p:sldLayoutIdLst>
    <p:sldLayoutId id="2147483946" r:id="rId1"/>
    <p:sldLayoutId id="2147483947" r:id="rId2"/>
    <p:sldLayoutId id="2147483948" r:id="rId3"/>
    <p:sldLayoutId id="2147483949" r:id="rId4"/>
    <p:sldLayoutId id="2147483950" r:id="rId5"/>
    <p:sldLayoutId id="2147483951" r:id="rId6"/>
    <p:sldLayoutId id="2147483952" r:id="rId7"/>
    <p:sldLayoutId id="2147483953" r:id="rId8"/>
    <p:sldLayoutId id="2147483954" r:id="rId9"/>
    <p:sldLayoutId id="2147483955" r:id="rId10"/>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74499343"/>
      </p:ext>
    </p:extLst>
  </p:cSld>
  <p:clrMap bg1="lt1" tx1="dk1" bg2="lt2" tx2="dk2" accent1="accent1" accent2="accent2" accent3="accent3" accent4="accent4" accent5="accent5" accent6="accent6" hlink="hlink" folHlink="folHlink"/>
  <p:sldLayoutIdLst>
    <p:sldLayoutId id="2147483957" r:id="rId1"/>
    <p:sldLayoutId id="2147483958" r:id="rId2"/>
    <p:sldLayoutId id="2147483959" r:id="rId3"/>
    <p:sldLayoutId id="2147483960" r:id="rId4"/>
    <p:sldLayoutId id="2147483961" r:id="rId5"/>
    <p:sldLayoutId id="2147483962" r:id="rId6"/>
    <p:sldLayoutId id="2147483963" r:id="rId7"/>
    <p:sldLayoutId id="2147483964" r:id="rId8"/>
    <p:sldLayoutId id="2147483965" r:id="rId9"/>
    <p:sldLayoutId id="2147483966" r:id="rId10"/>
    <p:sldLayoutId id="2147483967"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17265A87-1415-4D1D-8BC1-5703BF5AA128}" type="datetimeFigureOut">
              <a:rPr lang="en-US" smtClean="0">
                <a:solidFill>
                  <a:prstClr val="black">
                    <a:tint val="75000"/>
                  </a:prstClr>
                </a:solidFill>
              </a:rPr>
              <a:pPr defTabSz="914400"/>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8007FD52-1193-4E8D-8387-6A5B73781654}"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270879880"/>
      </p:ext>
    </p:extLst>
  </p:cSld>
  <p:clrMap bg1="lt1" tx1="dk1" bg2="lt2" tx2="dk2" accent1="accent1" accent2="accent2" accent3="accent3" accent4="accent4" accent5="accent5" accent6="accent6" hlink="hlink" folHlink="folHlink"/>
  <p:sldLayoutIdLst>
    <p:sldLayoutId id="2147483969" r:id="rId1"/>
    <p:sldLayoutId id="2147483970" r:id="rId2"/>
    <p:sldLayoutId id="2147483971" r:id="rId3"/>
    <p:sldLayoutId id="2147483972" r:id="rId4"/>
    <p:sldLayoutId id="2147483973" r:id="rId5"/>
    <p:sldLayoutId id="2147483974" r:id="rId6"/>
    <p:sldLayoutId id="2147483975" r:id="rId7"/>
    <p:sldLayoutId id="2147483976" r:id="rId8"/>
    <p:sldLayoutId id="2147483977" r:id="rId9"/>
    <p:sldLayoutId id="2147483978" r:id="rId10"/>
    <p:sldLayoutId id="214748397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376" tIns="45688" rIns="91376" bIns="45688" rtlCol="0" anchor="ctr">
            <a:no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457200" y="1600201"/>
            <a:ext cx="8229600" cy="4525963"/>
          </a:xfrm>
          <a:prstGeom prst="rect">
            <a:avLst/>
          </a:prstGeom>
        </p:spPr>
        <p:txBody>
          <a:bodyPr vert="horz" lIns="91376" tIns="45688" rIns="91376" bIns="45688"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376" tIns="45688" rIns="91376" bIns="45688" rtlCol="0" anchor="ctr"/>
          <a:lstStyle>
            <a:lvl1pPr algn="r">
              <a:defRPr sz="1200">
                <a:solidFill>
                  <a:schemeClr val="tx1">
                    <a:tint val="75000"/>
                  </a:schemeClr>
                </a:solidFill>
              </a:defRPr>
            </a:lvl1pPr>
          </a:lstStyle>
          <a:p>
            <a:pPr defTabSz="456818"/>
            <a:fld id="{EEF83519-0986-6A4F-9867-35DB47F5FA02}" type="slidenum">
              <a:rPr lang="en-US" smtClean="0">
                <a:solidFill>
                  <a:srgbClr val="525051">
                    <a:tint val="75000"/>
                  </a:srgbClr>
                </a:solidFill>
              </a:rPr>
              <a:pPr defTabSz="456818"/>
              <a:t>‹#›</a:t>
            </a:fld>
            <a:endParaRPr lang="en-US" dirty="0">
              <a:solidFill>
                <a:srgbClr val="525051">
                  <a:tint val="75000"/>
                </a:srgbClr>
              </a:solidFill>
            </a:endParaRPr>
          </a:p>
        </p:txBody>
      </p:sp>
    </p:spTree>
    <p:extLst>
      <p:ext uri="{BB962C8B-B14F-4D97-AF65-F5344CB8AC3E}">
        <p14:creationId xmlns:p14="http://schemas.microsoft.com/office/powerpoint/2010/main" val="2301139086"/>
      </p:ext>
    </p:extLst>
  </p:cSld>
  <p:clrMap bg1="lt1" tx1="dk1" bg2="lt2" tx2="dk2" accent1="accent1" accent2="accent2" accent3="accent3" accent4="accent4" accent5="accent5" accent6="accent6" hlink="hlink" folHlink="folHlink"/>
  <p:sldLayoutIdLst>
    <p:sldLayoutId id="2147483981" r:id="rId1"/>
    <p:sldLayoutId id="2147483982" r:id="rId2"/>
    <p:sldLayoutId id="2147483983" r:id="rId3"/>
    <p:sldLayoutId id="2147483984" r:id="rId4"/>
    <p:sldLayoutId id="2147483985" r:id="rId5"/>
    <p:sldLayoutId id="2147483986" r:id="rId6"/>
    <p:sldLayoutId id="2147483987" r:id="rId7"/>
    <p:sldLayoutId id="2147483988" r:id="rId8"/>
    <p:sldLayoutId id="2147483989" r:id="rId9"/>
    <p:sldLayoutId id="2147483990" r:id="rId10"/>
    <p:sldLayoutId id="2147483991" r:id="rId11"/>
    <p:sldLayoutId id="2147483992" r:id="rId12"/>
    <p:sldLayoutId id="2147483993" r:id="rId13"/>
    <p:sldLayoutId id="2147483994" r:id="rId14"/>
    <p:sldLayoutId id="2147483995" r:id="rId15"/>
    <p:sldLayoutId id="2147483996" r:id="rId16"/>
    <p:sldLayoutId id="2147483997" r:id="rId17"/>
    <p:sldLayoutId id="2147483998" r:id="rId18"/>
    <p:sldLayoutId id="2147483999" r:id="rId19"/>
    <p:sldLayoutId id="2147484000" r:id="rId20"/>
    <p:sldLayoutId id="2147484001" r:id="rId21"/>
  </p:sldLayoutIdLst>
  <p:timing>
    <p:tnLst>
      <p:par>
        <p:cTn id="1" dur="indefinite" restart="never" nodeType="tmRoot"/>
      </p:par>
    </p:tnLst>
  </p:timing>
  <p:txStyles>
    <p:titleStyle>
      <a:lvl1pPr algn="l" defTabSz="456818" rtl="0" eaLnBrk="1" latinLnBrk="0" hangingPunct="1">
        <a:spcBef>
          <a:spcPct val="0"/>
        </a:spcBef>
        <a:buNone/>
        <a:defRPr sz="5400" b="0" i="0" kern="1200">
          <a:solidFill>
            <a:srgbClr val="FFFFFF"/>
          </a:solidFill>
          <a:latin typeface="Segoe Light"/>
          <a:ea typeface="+mj-ea"/>
          <a:cs typeface="Segoe Light"/>
        </a:defRPr>
      </a:lvl1pPr>
    </p:titleStyle>
    <p:bodyStyle>
      <a:lvl1pPr marL="342614" indent="-342614" algn="l" defTabSz="456818" rtl="0" eaLnBrk="1" latinLnBrk="0" hangingPunct="1">
        <a:spcBef>
          <a:spcPct val="20000"/>
        </a:spcBef>
        <a:buFont typeface="Arial"/>
        <a:buChar char="•"/>
        <a:defRPr sz="1800" b="0" i="0" kern="1200">
          <a:solidFill>
            <a:srgbClr val="FFFFFF"/>
          </a:solidFill>
          <a:latin typeface="Segoe"/>
          <a:ea typeface="+mn-ea"/>
          <a:cs typeface="Segoe"/>
        </a:defRPr>
      </a:lvl1pPr>
      <a:lvl2pPr marL="742373" indent="-285526" algn="l" defTabSz="456818" rtl="0" eaLnBrk="1" latinLnBrk="0" hangingPunct="1">
        <a:spcBef>
          <a:spcPct val="20000"/>
        </a:spcBef>
        <a:buFont typeface="Arial"/>
        <a:buChar char="–"/>
        <a:defRPr sz="1800" b="0" i="0" kern="1200">
          <a:solidFill>
            <a:srgbClr val="FFFFFF"/>
          </a:solidFill>
          <a:latin typeface="Segoe"/>
          <a:ea typeface="+mn-ea"/>
          <a:cs typeface="Segoe"/>
        </a:defRPr>
      </a:lvl2pPr>
      <a:lvl3pPr marL="1142089" indent="-228408" algn="l" defTabSz="456818" rtl="0" eaLnBrk="1" latinLnBrk="0" hangingPunct="1">
        <a:spcBef>
          <a:spcPct val="20000"/>
        </a:spcBef>
        <a:buFont typeface="Arial"/>
        <a:buChar char="•"/>
        <a:defRPr sz="1800" b="0" i="0" kern="1200">
          <a:solidFill>
            <a:srgbClr val="FFFFFF"/>
          </a:solidFill>
          <a:latin typeface="Segoe"/>
          <a:ea typeface="+mn-ea"/>
          <a:cs typeface="Segoe"/>
        </a:defRPr>
      </a:lvl3pPr>
      <a:lvl4pPr marL="1598920" indent="-228408" algn="l" defTabSz="456818" rtl="0" eaLnBrk="1" latinLnBrk="0" hangingPunct="1">
        <a:spcBef>
          <a:spcPct val="20000"/>
        </a:spcBef>
        <a:buFont typeface="Arial"/>
        <a:buChar char="–"/>
        <a:defRPr sz="1800" b="0" i="0" kern="1200">
          <a:solidFill>
            <a:srgbClr val="FFFFFF"/>
          </a:solidFill>
          <a:latin typeface="Segoe"/>
          <a:ea typeface="+mn-ea"/>
          <a:cs typeface="Segoe"/>
        </a:defRPr>
      </a:lvl4pPr>
      <a:lvl5pPr marL="2055767" indent="-228408" algn="l" defTabSz="456818" rtl="0" eaLnBrk="1" latinLnBrk="0" hangingPunct="1">
        <a:spcBef>
          <a:spcPct val="20000"/>
        </a:spcBef>
        <a:buFont typeface="Arial"/>
        <a:buChar char="»"/>
        <a:defRPr sz="1800" b="0" i="0" kern="1200">
          <a:solidFill>
            <a:srgbClr val="FFFFFF"/>
          </a:solidFill>
          <a:latin typeface="Segoe"/>
          <a:ea typeface="+mn-ea"/>
          <a:cs typeface="Segoe"/>
        </a:defRPr>
      </a:lvl5pPr>
      <a:lvl6pPr marL="2512584" indent="-228408" algn="l" defTabSz="456818" rtl="0" eaLnBrk="1" latinLnBrk="0" hangingPunct="1">
        <a:spcBef>
          <a:spcPct val="20000"/>
        </a:spcBef>
        <a:buFont typeface="Arial"/>
        <a:buChar char="•"/>
        <a:defRPr sz="2000" kern="1200">
          <a:solidFill>
            <a:schemeClr val="tx1"/>
          </a:solidFill>
          <a:latin typeface="+mn-lt"/>
          <a:ea typeface="+mn-ea"/>
          <a:cs typeface="+mn-cs"/>
        </a:defRPr>
      </a:lvl6pPr>
      <a:lvl7pPr marL="2969432" indent="-228408" algn="l" defTabSz="456818" rtl="0" eaLnBrk="1" latinLnBrk="0" hangingPunct="1">
        <a:spcBef>
          <a:spcPct val="20000"/>
        </a:spcBef>
        <a:buFont typeface="Arial"/>
        <a:buChar char="•"/>
        <a:defRPr sz="2000" kern="1200">
          <a:solidFill>
            <a:schemeClr val="tx1"/>
          </a:solidFill>
          <a:latin typeface="+mn-lt"/>
          <a:ea typeface="+mn-ea"/>
          <a:cs typeface="+mn-cs"/>
        </a:defRPr>
      </a:lvl7pPr>
      <a:lvl8pPr marL="3426264" indent="-228408" algn="l" defTabSz="456818" rtl="0" eaLnBrk="1" latinLnBrk="0" hangingPunct="1">
        <a:spcBef>
          <a:spcPct val="20000"/>
        </a:spcBef>
        <a:buFont typeface="Arial"/>
        <a:buChar char="•"/>
        <a:defRPr sz="2000" kern="1200">
          <a:solidFill>
            <a:schemeClr val="tx1"/>
          </a:solidFill>
          <a:latin typeface="+mn-lt"/>
          <a:ea typeface="+mn-ea"/>
          <a:cs typeface="+mn-cs"/>
        </a:defRPr>
      </a:lvl8pPr>
      <a:lvl9pPr marL="3883096" indent="-228408" algn="l" defTabSz="456818"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6818" rtl="0" eaLnBrk="1" latinLnBrk="0" hangingPunct="1">
        <a:defRPr sz="1800" kern="1200">
          <a:solidFill>
            <a:schemeClr val="tx1"/>
          </a:solidFill>
          <a:latin typeface="+mn-lt"/>
          <a:ea typeface="+mn-ea"/>
          <a:cs typeface="+mn-cs"/>
        </a:defRPr>
      </a:lvl1pPr>
      <a:lvl2pPr marL="456818" algn="l" defTabSz="456818" rtl="0" eaLnBrk="1" latinLnBrk="0" hangingPunct="1">
        <a:defRPr sz="1800" kern="1200">
          <a:solidFill>
            <a:schemeClr val="tx1"/>
          </a:solidFill>
          <a:latin typeface="+mn-lt"/>
          <a:ea typeface="+mn-ea"/>
          <a:cs typeface="+mn-cs"/>
        </a:defRPr>
      </a:lvl2pPr>
      <a:lvl3pPr marL="913680" algn="l" defTabSz="456818" rtl="0" eaLnBrk="1" latinLnBrk="0" hangingPunct="1">
        <a:defRPr sz="1800" kern="1200">
          <a:solidFill>
            <a:schemeClr val="tx1"/>
          </a:solidFill>
          <a:latin typeface="+mn-lt"/>
          <a:ea typeface="+mn-ea"/>
          <a:cs typeface="+mn-cs"/>
        </a:defRPr>
      </a:lvl3pPr>
      <a:lvl4pPr marL="1370512" algn="l" defTabSz="456818" rtl="0" eaLnBrk="1" latinLnBrk="0" hangingPunct="1">
        <a:defRPr sz="1800" kern="1200">
          <a:solidFill>
            <a:schemeClr val="tx1"/>
          </a:solidFill>
          <a:latin typeface="+mn-lt"/>
          <a:ea typeface="+mn-ea"/>
          <a:cs typeface="+mn-cs"/>
        </a:defRPr>
      </a:lvl4pPr>
      <a:lvl5pPr marL="1827359" algn="l" defTabSz="456818" rtl="0" eaLnBrk="1" latinLnBrk="0" hangingPunct="1">
        <a:defRPr sz="1800" kern="1200">
          <a:solidFill>
            <a:schemeClr val="tx1"/>
          </a:solidFill>
          <a:latin typeface="+mn-lt"/>
          <a:ea typeface="+mn-ea"/>
          <a:cs typeface="+mn-cs"/>
        </a:defRPr>
      </a:lvl5pPr>
      <a:lvl6pPr marL="2284176" algn="l" defTabSz="456818" rtl="0" eaLnBrk="1" latinLnBrk="0" hangingPunct="1">
        <a:defRPr sz="1800" kern="1200">
          <a:solidFill>
            <a:schemeClr val="tx1"/>
          </a:solidFill>
          <a:latin typeface="+mn-lt"/>
          <a:ea typeface="+mn-ea"/>
          <a:cs typeface="+mn-cs"/>
        </a:defRPr>
      </a:lvl6pPr>
      <a:lvl7pPr marL="2740994" algn="l" defTabSz="456818" rtl="0" eaLnBrk="1" latinLnBrk="0" hangingPunct="1">
        <a:defRPr sz="1800" kern="1200">
          <a:solidFill>
            <a:schemeClr val="tx1"/>
          </a:solidFill>
          <a:latin typeface="+mn-lt"/>
          <a:ea typeface="+mn-ea"/>
          <a:cs typeface="+mn-cs"/>
        </a:defRPr>
      </a:lvl7pPr>
      <a:lvl8pPr marL="3197840" algn="l" defTabSz="456818" rtl="0" eaLnBrk="1" latinLnBrk="0" hangingPunct="1">
        <a:defRPr sz="1800" kern="1200">
          <a:solidFill>
            <a:schemeClr val="tx1"/>
          </a:solidFill>
          <a:latin typeface="+mn-lt"/>
          <a:ea typeface="+mn-ea"/>
          <a:cs typeface="+mn-cs"/>
        </a:defRPr>
      </a:lvl8pPr>
      <a:lvl9pPr marL="3654674" algn="l" defTabSz="456818" rtl="0" eaLnBrk="1" latinLnBrk="0" hangingPunct="1">
        <a:defRPr sz="1800" kern="1200">
          <a:solidFill>
            <a:schemeClr val="tx1"/>
          </a:solidFill>
          <a:latin typeface="+mn-lt"/>
          <a:ea typeface="+mn-ea"/>
          <a:cs typeface="+mn-cs"/>
        </a:defRPr>
      </a:lvl9pPr>
    </p:otherStyle>
  </p:txStyles>
</p:sldMaster>
</file>

<file path=ppt/slideMasters/slideMaster15.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06441138"/>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a:fld id="{DBBFEED0-566E-4A0E-B6D7-73C79121F41C}" type="datetimeFigureOut">
              <a:rPr lang="en-US" smtClean="0">
                <a:solidFill>
                  <a:srgbClr val="04617B">
                    <a:shade val="90000"/>
                  </a:srgbClr>
                </a:solidFill>
              </a:rPr>
              <a:pPr defTabSz="914400"/>
              <a:t>6/29/2013</a:t>
            </a:fld>
            <a:endParaRPr lang="en-US">
              <a:solidFill>
                <a:srgbClr val="04617B">
                  <a:shade val="90000"/>
                </a:srgbClr>
              </a:solidFill>
            </a:endParaRPr>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pPr defTabSz="914400"/>
            <a:endParaRPr lang="en-US">
              <a:solidFill>
                <a:srgbClr val="04617B">
                  <a:shade val="90000"/>
                </a:srgbClr>
              </a:solidFill>
            </a:endParaRPr>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pPr defTabSz="914400"/>
            <a:fld id="{3DC702B6-ADB7-41F5-BB7A-E355843F0922}" type="slidenum">
              <a:rPr lang="en-US" smtClean="0">
                <a:solidFill>
                  <a:srgbClr val="04617B">
                    <a:shade val="90000"/>
                  </a:srgbClr>
                </a:solidFill>
              </a:rPr>
              <a:pPr defTabSz="914400"/>
              <a:t>‹#›</a:t>
            </a:fld>
            <a:endParaRPr lang="en-US">
              <a:solidFill>
                <a:srgbClr val="04617B">
                  <a:shade val="90000"/>
                </a:srgbClr>
              </a:solidFill>
            </a:endParaRPr>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pPr defTabSz="914400"/>
              <a:endParaRPr lang="en-US">
                <a:solidFill>
                  <a:prstClr val="black"/>
                </a:solidFill>
              </a:endParaRPr>
            </a:p>
          </p:txBody>
        </p:sp>
      </p:grpSp>
    </p:spTree>
    <p:extLst>
      <p:ext uri="{BB962C8B-B14F-4D97-AF65-F5344CB8AC3E}">
        <p14:creationId xmlns:p14="http://schemas.microsoft.com/office/powerpoint/2010/main" val="2762188197"/>
      </p:ext>
    </p:extLst>
  </p:cSld>
  <p:clrMap bg1="lt1" tx1="dk1" bg2="lt2" tx2="dk2" accent1="accent1" accent2="accent2" accent3="accent3" accent4="accent4" accent5="accent5" accent6="accent6" hlink="hlink" folHlink="folHlink"/>
  <p:sldLayoutIdLst>
    <p:sldLayoutId id="2147484015" r:id="rId1"/>
    <p:sldLayoutId id="2147484016" r:id="rId2"/>
    <p:sldLayoutId id="2147484017" r:id="rId3"/>
    <p:sldLayoutId id="2147484018" r:id="rId4"/>
    <p:sldLayoutId id="2147484019" r:id="rId5"/>
    <p:sldLayoutId id="2147484020" r:id="rId6"/>
    <p:sldLayoutId id="2147484021" r:id="rId7"/>
    <p:sldLayoutId id="2147484022" r:id="rId8"/>
    <p:sldLayoutId id="2147484023" r:id="rId9"/>
    <p:sldLayoutId id="2147484024" r:id="rId10"/>
    <p:sldLayoutId id="2147484025"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9"/>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21"/>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2"/>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2"/>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2"/>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3"/>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85736" y="66697"/>
            <a:ext cx="1362075" cy="3905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128326"/>
      </p:ext>
    </p:extLst>
  </p:cSld>
  <p:clrMap bg1="lt1" tx1="dk1" bg2="lt2" tx2="dk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1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4E0C1EAE-05C1-4EC9-B42A-F4B97C96A142}" type="datetimeFigureOut">
              <a:rPr lang="en-US" smtClean="0">
                <a:solidFill>
                  <a:prstClr val="black">
                    <a:tint val="75000"/>
                  </a:prstClr>
                </a:solidFill>
              </a:rPr>
              <a:pPr defTabSz="914400"/>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06D4588-0C81-40DD-BD22-00A39D84673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1601265757"/>
      </p:ext>
    </p:extLst>
  </p:cSld>
  <p:clrMap bg1="lt1" tx1="dk1" bg2="lt2" tx2="dk2" accent1="accent1" accent2="accent2" accent3="accent3" accent4="accent4" accent5="accent5" accent6="accent6" hlink="hlink" folHlink="folHlink"/>
  <p:sldLayoutIdLst>
    <p:sldLayoutId id="2147484039" r:id="rId1"/>
    <p:sldLayoutId id="2147484040" r:id="rId2"/>
    <p:sldLayoutId id="2147484041" r:id="rId3"/>
    <p:sldLayoutId id="2147484042" r:id="rId4"/>
    <p:sldLayoutId id="2147484043" r:id="rId5"/>
    <p:sldLayoutId id="2147484044" r:id="rId6"/>
    <p:sldLayoutId id="2147484045" r:id="rId7"/>
    <p:sldLayoutId id="2147484046" r:id="rId8"/>
    <p:sldLayoutId id="2147484047" r:id="rId9"/>
    <p:sldLayoutId id="2147484048" r:id="rId10"/>
    <p:sldLayoutId id="214748404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400"/>
            <a:fld id="{4E0C1EAE-05C1-4EC9-B42A-F4B97C96A142}" type="datetimeFigureOut">
              <a:rPr lang="en-US" smtClean="0">
                <a:solidFill>
                  <a:prstClr val="black">
                    <a:tint val="75000"/>
                  </a:prstClr>
                </a:solidFill>
              </a:rPr>
              <a:pPr defTabSz="914400"/>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400"/>
            <a:endParaRPr lang="en-US">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400"/>
            <a:fld id="{A06D4588-0C81-40DD-BD22-00A39D846733}" type="slidenum">
              <a:rPr lang="en-US" smtClean="0">
                <a:solidFill>
                  <a:prstClr val="black">
                    <a:tint val="75000"/>
                  </a:prstClr>
                </a:solidFill>
              </a:rPr>
              <a:pPr defTabSz="914400"/>
              <a:t>‹#›</a:t>
            </a:fld>
            <a:endParaRPr lang="en-US">
              <a:solidFill>
                <a:prstClr val="black">
                  <a:tint val="75000"/>
                </a:prstClr>
              </a:solidFill>
            </a:endParaRPr>
          </a:p>
        </p:txBody>
      </p:sp>
    </p:spTree>
    <p:extLst>
      <p:ext uri="{BB962C8B-B14F-4D97-AF65-F5344CB8AC3E}">
        <p14:creationId xmlns:p14="http://schemas.microsoft.com/office/powerpoint/2010/main" val="3904063578"/>
      </p:ext>
    </p:extLst>
  </p:cSld>
  <p:clrMap bg1="lt1" tx1="dk1" bg2="lt2" tx2="dk2" accent1="accent1" accent2="accent2" accent3="accent3" accent4="accent4" accent5="accent5" accent6="accent6" hlink="hlink" folHlink="folHlink"/>
  <p:sldLayoutIdLst>
    <p:sldLayoutId id="2147484051" r:id="rId1"/>
    <p:sldLayoutId id="2147484052" r:id="rId2"/>
    <p:sldLayoutId id="2147484053" r:id="rId3"/>
    <p:sldLayoutId id="2147484054" r:id="rId4"/>
    <p:sldLayoutId id="2147484055" r:id="rId5"/>
    <p:sldLayoutId id="2147484056" r:id="rId6"/>
    <p:sldLayoutId id="2147484057" r:id="rId7"/>
    <p:sldLayoutId id="2147484058" r:id="rId8"/>
    <p:sldLayoutId id="2147484059" r:id="rId9"/>
    <p:sldLayoutId id="2147484060" r:id="rId10"/>
    <p:sldLayoutId id="2147484061"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11" name="Donut 10"/>
          <p:cNvSpPr/>
          <p:nvPr/>
        </p:nvSpPr>
        <p:spPr>
          <a:xfrm rot="2315675">
            <a:off x="182900"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12" name="Rectangle 11"/>
          <p:cNvSpPr/>
          <p:nvPr/>
        </p:nvSpPr>
        <p:spPr>
          <a:xfrm>
            <a:off x="1012892"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193" tIns="45604" rIns="91193" bIns="45604"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193" tIns="45604" rIns="91193" bIns="45604">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20" y="6499567"/>
            <a:ext cx="1407911" cy="304800"/>
          </a:xfrm>
          <a:prstGeom prst="rect">
            <a:avLst/>
          </a:prstGeom>
        </p:spPr>
        <p:txBody>
          <a:bodyPr lIns="91193" tIns="45604" rIns="91193" bIns="45604" anchor="b"/>
          <a:lstStyle>
            <a:lvl1pPr algn="l" eaLnBrk="1" latinLnBrk="0" hangingPunct="1">
              <a:defRPr kumimoji="0" sz="1200">
                <a:solidFill>
                  <a:schemeClr val="bg2">
                    <a:shade val="50000"/>
                    <a:satMod val="200000"/>
                  </a:schemeClr>
                </a:solidFill>
              </a:defRPr>
            </a:lvl1pPr>
            <a:extLst/>
          </a:lstStyle>
          <a:p>
            <a:pPr defTabSz="911926"/>
            <a:fld id="{CC8D8581-B95F-461B-9101-86591ADEF100}" type="datetime1">
              <a:rPr lang="en-US" smtClean="0">
                <a:solidFill>
                  <a:srgbClr val="C8C8B1">
                    <a:shade val="50000"/>
                    <a:satMod val="200000"/>
                  </a:srgbClr>
                </a:solidFill>
              </a:rPr>
              <a:pPr defTabSz="911926"/>
              <a:t>6/29/2013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193" tIns="45604" rIns="91193" bIns="45604" anchor="b"/>
          <a:lstStyle>
            <a:lvl1pPr eaLnBrk="1" latinLnBrk="0" hangingPunct="1">
              <a:defRPr kumimoji="0" sz="1200">
                <a:solidFill>
                  <a:schemeClr val="bg2">
                    <a:shade val="50000"/>
                    <a:satMod val="200000"/>
                  </a:schemeClr>
                </a:solidFill>
                <a:effectLst/>
              </a:defRPr>
            </a:lvl1pPr>
            <a:extLst/>
          </a:lstStyle>
          <a:p>
            <a:pPr defTabSz="911926"/>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193" tIns="45604" rIns="91193" bIns="45604" anchor="b"/>
          <a:lstStyle>
            <a:lvl1pPr algn="ctr" eaLnBrk="1" latinLnBrk="0" hangingPunct="1">
              <a:defRPr kumimoji="0" sz="1200">
                <a:solidFill>
                  <a:schemeClr val="bg2">
                    <a:shade val="50000"/>
                    <a:satMod val="200000"/>
                  </a:schemeClr>
                </a:solidFill>
                <a:effectLst/>
              </a:defRPr>
            </a:lvl1pPr>
            <a:extLst/>
          </a:lstStyle>
          <a:p>
            <a:pPr defTabSz="911926"/>
            <a:fld id="{B6F15528-21DE-4FAA-801E-634DDDAF4B2B}" type="slidenum">
              <a:rPr lang="en-US" smtClean="0">
                <a:solidFill>
                  <a:srgbClr val="C8C8B1">
                    <a:shade val="50000"/>
                    <a:satMod val="200000"/>
                  </a:srgbClr>
                </a:solidFill>
              </a:rPr>
              <a:pPr defTabSz="911926"/>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193" tIns="45604" rIns="91193" bIns="45604" anchor="ctr"/>
          <a:lstStyle>
            <a:extLst/>
          </a:lstStyle>
          <a:p>
            <a:pPr algn="ctr" defTabSz="911926"/>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1545014"/>
      </p:ext>
    </p:extLst>
  </p:cSld>
  <p:clrMap bg1="lt1" tx1="dk1" bg2="lt2" tx2="dk2" accent1="accent1" accent2="accent2" accent3="accent3" accent4="accent4" accent5="accent5" accent6="accent6" hlink="hlink" folHlink="folHlink"/>
  <p:sldLayoutIdLst>
    <p:sldLayoutId id="2147483800" r:id="rId1"/>
    <p:sldLayoutId id="2147483801" r:id="rId2"/>
    <p:sldLayoutId id="2147483802" r:id="rId3"/>
    <p:sldLayoutId id="2147483803" r:id="rId4"/>
    <p:sldLayoutId id="2147483804" r:id="rId5"/>
    <p:sldLayoutId id="2147483805" r:id="rId6"/>
    <p:sldLayoutId id="2147483806" r:id="rId7"/>
    <p:sldLayoutId id="2147483807" r:id="rId8"/>
    <p:sldLayoutId id="2147483808" r:id="rId9"/>
    <p:sldLayoutId id="2147483809" r:id="rId10"/>
    <p:sldLayoutId id="2147483810" r:id="rId11"/>
    <p:sldLayoutId id="2147483811" r:id="rId12"/>
  </p:sldLayoutIdLst>
  <p:timing>
    <p:tnLst>
      <p:par>
        <p:cTn id="1" dur="indefinite" restart="never" nodeType="tmRoot"/>
      </p:par>
    </p:tnLst>
  </p:timing>
  <p:hf hdr="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4771" indent="-282696"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8348" indent="-237098"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4566" indent="-227975"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4305" indent="-173265"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4932" indent="-182386"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4675" indent="-182386"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4422" indent="-18238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5036" indent="-18238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4784" indent="-18238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5965" algn="l" rtl="0" eaLnBrk="1" latinLnBrk="0" hangingPunct="1">
        <a:defRPr kumimoji="0" kern="1200">
          <a:solidFill>
            <a:schemeClr val="tx1"/>
          </a:solidFill>
          <a:latin typeface="+mn-lt"/>
          <a:ea typeface="+mn-ea"/>
          <a:cs typeface="+mn-cs"/>
        </a:defRPr>
      </a:lvl2pPr>
      <a:lvl3pPr marL="911926" algn="l" rtl="0" eaLnBrk="1" latinLnBrk="0" hangingPunct="1">
        <a:defRPr kumimoji="0" kern="1200">
          <a:solidFill>
            <a:schemeClr val="tx1"/>
          </a:solidFill>
          <a:latin typeface="+mn-lt"/>
          <a:ea typeface="+mn-ea"/>
          <a:cs typeface="+mn-cs"/>
        </a:defRPr>
      </a:lvl3pPr>
      <a:lvl4pPr marL="1367883" algn="l" rtl="0" eaLnBrk="1" latinLnBrk="0" hangingPunct="1">
        <a:defRPr kumimoji="0" kern="1200">
          <a:solidFill>
            <a:schemeClr val="tx1"/>
          </a:solidFill>
          <a:latin typeface="+mn-lt"/>
          <a:ea typeface="+mn-ea"/>
          <a:cs typeface="+mn-cs"/>
        </a:defRPr>
      </a:lvl4pPr>
      <a:lvl5pPr marL="1823849" algn="l" rtl="0" eaLnBrk="1" latinLnBrk="0" hangingPunct="1">
        <a:defRPr kumimoji="0" kern="1200">
          <a:solidFill>
            <a:schemeClr val="tx1"/>
          </a:solidFill>
          <a:latin typeface="+mn-lt"/>
          <a:ea typeface="+mn-ea"/>
          <a:cs typeface="+mn-cs"/>
        </a:defRPr>
      </a:lvl5pPr>
      <a:lvl6pPr marL="2279814" algn="l" rtl="0" eaLnBrk="1" latinLnBrk="0" hangingPunct="1">
        <a:defRPr kumimoji="0" kern="1200">
          <a:solidFill>
            <a:schemeClr val="tx1"/>
          </a:solidFill>
          <a:latin typeface="+mn-lt"/>
          <a:ea typeface="+mn-ea"/>
          <a:cs typeface="+mn-cs"/>
        </a:defRPr>
      </a:lvl6pPr>
      <a:lvl7pPr marL="2735772" algn="l" rtl="0" eaLnBrk="1" latinLnBrk="0" hangingPunct="1">
        <a:defRPr kumimoji="0" kern="1200">
          <a:solidFill>
            <a:schemeClr val="tx1"/>
          </a:solidFill>
          <a:latin typeface="+mn-lt"/>
          <a:ea typeface="+mn-ea"/>
          <a:cs typeface="+mn-cs"/>
        </a:defRPr>
      </a:lvl7pPr>
      <a:lvl8pPr marL="3191737" algn="l" rtl="0" eaLnBrk="1" latinLnBrk="0" hangingPunct="1">
        <a:defRPr kumimoji="0" kern="1200">
          <a:solidFill>
            <a:schemeClr val="tx1"/>
          </a:solidFill>
          <a:latin typeface="+mn-lt"/>
          <a:ea typeface="+mn-ea"/>
          <a:cs typeface="+mn-cs"/>
        </a:defRPr>
      </a:lvl8pPr>
      <a:lvl9pPr marL="3647699" algn="l" rtl="0" eaLnBrk="1" latinLnBrk="0" hangingPunct="1">
        <a:defRPr kumimoji="0" kern="1200">
          <a:solidFill>
            <a:schemeClr val="tx1"/>
          </a:solidFill>
          <a:latin typeface="+mn-lt"/>
          <a:ea typeface="+mn-ea"/>
          <a:cs typeface="+mn-cs"/>
        </a:defRPr>
      </a:lvl9pPr>
      <a:extLst/>
    </p:otherStyle>
  </p:txStyles>
</p:sldMaster>
</file>

<file path=ppt/slideMasters/slideMaster20.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pPr defTabSz="914269"/>
            <a:fld id="{4F0034FA-95E1-4CE6-95A6-1D0E29FF724F}" type="datetime1">
              <a:rPr lang="en-US" smtClean="0">
                <a:solidFill>
                  <a:prstClr val="black">
                    <a:tint val="75000"/>
                  </a:prstClr>
                </a:solidFill>
              </a:rPr>
              <a:pPr defTabSz="914269"/>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pPr defTabSz="914269"/>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pPr defTabSz="914269"/>
            <a:fld id="{B6F15528-21DE-4FAA-801E-634DDDAF4B2B}" type="slidenum">
              <a:rPr lang="en-US" smtClean="0">
                <a:solidFill>
                  <a:prstClr val="black">
                    <a:tint val="75000"/>
                  </a:prstClr>
                </a:solidFill>
              </a:rPr>
              <a:pPr defTabSz="914269"/>
              <a:t>‹#›</a:t>
            </a:fld>
            <a:endParaRPr lang="en-US" dirty="0">
              <a:solidFill>
                <a:prstClr val="black">
                  <a:tint val="75000"/>
                </a:prstClr>
              </a:solidFill>
            </a:endParaRPr>
          </a:p>
        </p:txBody>
      </p:sp>
      <p:pic>
        <p:nvPicPr>
          <p:cNvPr id="7" name="Picture 2" descr="Microsoft Research">
            <a:hlinkClick r:id="rId16"/>
          </p:cNvPr>
          <p:cNvPicPr>
            <a:picLocks noChangeAspect="1" noChangeArrowheads="1"/>
          </p:cNvPicPr>
          <p:nvPr userDrawn="1"/>
        </p:nvPicPr>
        <p:blipFill>
          <a:blip r:embed="rId17">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5619381"/>
      </p:ext>
    </p:extLst>
  </p:cSld>
  <p:clrMap bg1="lt1" tx1="dk1" bg2="lt2" tx2="dk2" accent1="accent1" accent2="accent2" accent3="accent3" accent4="accent4" accent5="accent5" accent6="accent6" hlink="hlink" folHlink="folHlink"/>
  <p:sldLayoutIdLst>
    <p:sldLayoutId id="2147484063" r:id="rId1"/>
    <p:sldLayoutId id="2147484064" r:id="rId2"/>
    <p:sldLayoutId id="2147484065" r:id="rId3"/>
    <p:sldLayoutId id="2147484066" r:id="rId4"/>
    <p:sldLayoutId id="2147484067" r:id="rId5"/>
    <p:sldLayoutId id="2147484068" r:id="rId6"/>
    <p:sldLayoutId id="2147484069" r:id="rId7"/>
    <p:sldLayoutId id="2147484070" r:id="rId8"/>
    <p:sldLayoutId id="2147484071" r:id="rId9"/>
    <p:sldLayoutId id="2147484072" r:id="rId10"/>
    <p:sldLayoutId id="2147484073" r:id="rId11"/>
    <p:sldLayoutId id="2147484074" r:id="rId12"/>
    <p:sldLayoutId id="2147484075" r:id="rId13"/>
    <p:sldLayoutId id="2147484076" r:id="rId14"/>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pic>
        <p:nvPicPr>
          <p:cNvPr id="10" name="Picture 9" descr="PPTMasterSlide.jpg"/>
          <p:cNvPicPr>
            <a:picLocks noChangeAspect="1"/>
          </p:cNvPicPr>
          <p:nvPr userDrawn="1"/>
        </p:nvPicPr>
        <p:blipFill>
          <a:blip r:embed="rId12"/>
          <a:srcRect b="12052"/>
          <a:stretch>
            <a:fillRect/>
          </a:stretch>
        </p:blipFill>
        <p:spPr>
          <a:xfrm>
            <a:off x="0" y="0"/>
            <a:ext cx="9144000" cy="6858000"/>
          </a:xfrm>
          <a:prstGeom prst="rect">
            <a:avLst/>
          </a:prstGeom>
        </p:spPr>
      </p:pic>
      <p:sp>
        <p:nvSpPr>
          <p:cNvPr id="2" name="Title Placeholder 1"/>
          <p:cNvSpPr>
            <a:spLocks noGrp="1"/>
          </p:cNvSpPr>
          <p:nvPr>
            <p:ph type="title"/>
          </p:nvPr>
        </p:nvSpPr>
        <p:spPr>
          <a:xfrm>
            <a:off x="381000" y="230188"/>
            <a:ext cx="8382000" cy="581698"/>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1000" y="1412915"/>
            <a:ext cx="8382000" cy="2135969"/>
          </a:xfrm>
          <a:prstGeom prst="rect">
            <a:avLst/>
          </a:prstGeom>
        </p:spPr>
        <p:txBody>
          <a:bodyPr vert="horz"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pic>
        <p:nvPicPr>
          <p:cNvPr id="7" name="Picture 6"/>
          <p:cNvPicPr>
            <a:picLocks noChangeAspect="1"/>
          </p:cNvPicPr>
          <p:nvPr userDrawn="1"/>
        </p:nvPicPr>
        <mc:AlternateContent xmlns:mc="http://schemas.openxmlformats.org/markup-compatibility/2006">
          <mc:Choice xmlns:ma="http://schemas.microsoft.com/office/mac/drawingml/2008/main" xmlns:mv="urn:schemas-microsoft-com:mac:vml" xmlns="" Requires="ma">
            <p:blipFill>
              <a:blip r:embed="rId13"/>
              <a:stretch>
                <a:fillRect/>
              </a:stretch>
            </p:blipFill>
          </mc:Choice>
          <mc:Fallback>
            <p:blipFill>
              <a:blip r:embed="rId14"/>
              <a:stretch>
                <a:fillRect/>
              </a:stretch>
            </p:blipFill>
          </mc:Fallback>
        </mc:AlternateContent>
        <p:spPr>
          <a:xfrm>
            <a:off x="7772401" y="6255744"/>
            <a:ext cx="1143000" cy="424456"/>
          </a:xfrm>
          <a:prstGeom prst="rect">
            <a:avLst/>
          </a:prstGeom>
        </p:spPr>
      </p:pic>
    </p:spTree>
    <p:extLst>
      <p:ext uri="{BB962C8B-B14F-4D97-AF65-F5344CB8AC3E}">
        <p14:creationId xmlns:p14="http://schemas.microsoft.com/office/powerpoint/2010/main" val="801765356"/>
      </p:ext>
    </p:extLst>
  </p:cSld>
  <p:clrMap bg1="dk1" tx1="lt1" bg2="dk2" tx2="lt2" accent1="accent1" accent2="accent2" accent3="accent3" accent4="accent4" accent5="accent5" accent6="accent6" hlink="hlink" folHlink="folHlink"/>
  <p:sldLayoutIdLst>
    <p:sldLayoutId id="2147484078" r:id="rId1"/>
    <p:sldLayoutId id="2147484079" r:id="rId2"/>
    <p:sldLayoutId id="2147484080" r:id="rId3"/>
    <p:sldLayoutId id="2147484081" r:id="rId4"/>
    <p:sldLayoutId id="2147484082" r:id="rId5"/>
    <p:sldLayoutId id="2147484083" r:id="rId6"/>
    <p:sldLayoutId id="2147484084" r:id="rId7"/>
    <p:sldLayoutId id="2147484085" r:id="rId8"/>
    <p:sldLayoutId id="2147484086" r:id="rId9"/>
    <p:sldLayoutId id="2147484087" r:id="rId10"/>
  </p:sldLayoutIdLst>
  <p:transition>
    <p:fade/>
  </p:transition>
  <p:txStyles>
    <p:titleStyle>
      <a:lvl1pPr algn="l" defTabSz="913532" rtl="0" eaLnBrk="1" latinLnBrk="0" hangingPunct="1">
        <a:lnSpc>
          <a:spcPct val="90000"/>
        </a:lnSpc>
        <a:spcBef>
          <a:spcPct val="0"/>
        </a:spcBef>
        <a:buNone/>
        <a:defRPr lang="en-US" sz="4200" b="0" kern="1200" cap="none" spc="-150" dirty="0" smtClean="0">
          <a:ln w="3175">
            <a:noFill/>
          </a:ln>
          <a:solidFill>
            <a:srgbClr val="0D0D0D"/>
          </a:solidFill>
          <a:effectLst/>
          <a:latin typeface="Segoe" pitchFamily="34" charset="0"/>
          <a:ea typeface="+mn-ea"/>
          <a:cs typeface="Arial" charset="0"/>
        </a:defRPr>
      </a:lvl1pPr>
    </p:titleStyle>
    <p:bodyStyle>
      <a:lvl1pPr marL="459957" indent="-459957" algn="l" defTabSz="913532" rtl="0" eaLnBrk="1" latinLnBrk="0" hangingPunct="1">
        <a:lnSpc>
          <a:spcPct val="90000"/>
        </a:lnSpc>
        <a:spcBef>
          <a:spcPct val="20000"/>
        </a:spcBef>
        <a:buFont typeface="Arial"/>
        <a:buChar char="•"/>
        <a:defRPr sz="3200" kern="1200">
          <a:solidFill>
            <a:srgbClr val="0D0D0D"/>
          </a:solidFill>
          <a:latin typeface="+mn-lt"/>
          <a:ea typeface="+mn-ea"/>
          <a:cs typeface="+mn-cs"/>
        </a:defRPr>
      </a:lvl1pPr>
      <a:lvl2pPr marL="853299" indent="-393341" algn="l" defTabSz="913532" rtl="0" eaLnBrk="1" latinLnBrk="0" hangingPunct="1">
        <a:lnSpc>
          <a:spcPct val="90000"/>
        </a:lnSpc>
        <a:spcBef>
          <a:spcPct val="20000"/>
        </a:spcBef>
        <a:buFont typeface="Arial"/>
        <a:buChar char="•"/>
        <a:defRPr sz="2800" kern="1200">
          <a:solidFill>
            <a:srgbClr val="0D0D0D"/>
          </a:solidFill>
          <a:latin typeface="+mn-lt"/>
          <a:ea typeface="+mn-ea"/>
          <a:cs typeface="+mn-cs"/>
        </a:defRPr>
      </a:lvl2pPr>
      <a:lvl3pPr marL="1257744" indent="-404445"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3pPr>
      <a:lvl4pPr marL="1603507" indent="-345762"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4pPr>
      <a:lvl5pPr marL="1939752" indent="-336246" algn="l" defTabSz="913532" rtl="0" eaLnBrk="1" latinLnBrk="0" hangingPunct="1">
        <a:lnSpc>
          <a:spcPct val="90000"/>
        </a:lnSpc>
        <a:spcBef>
          <a:spcPct val="20000"/>
        </a:spcBef>
        <a:buFont typeface="Arial"/>
        <a:buChar char="•"/>
        <a:defRPr sz="2400" kern="1200">
          <a:solidFill>
            <a:srgbClr val="0D0D0D"/>
          </a:solidFill>
          <a:latin typeface="+mn-lt"/>
          <a:ea typeface="+mn-ea"/>
          <a:cs typeface="+mn-cs"/>
        </a:defRPr>
      </a:lvl5pPr>
      <a:lvl6pPr marL="2512218"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8985"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5751"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2517" indent="-228383" algn="l" defTabSz="91353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3532" rtl="0" eaLnBrk="1" latinLnBrk="0" hangingPunct="1">
        <a:defRPr sz="1800" kern="1200">
          <a:solidFill>
            <a:schemeClr val="tx1"/>
          </a:solidFill>
          <a:latin typeface="+mn-lt"/>
          <a:ea typeface="+mn-ea"/>
          <a:cs typeface="+mn-cs"/>
        </a:defRPr>
      </a:lvl1pPr>
      <a:lvl2pPr marL="456766" algn="l" defTabSz="913532" rtl="0" eaLnBrk="1" latinLnBrk="0" hangingPunct="1">
        <a:defRPr sz="1800" kern="1200">
          <a:solidFill>
            <a:schemeClr val="tx1"/>
          </a:solidFill>
          <a:latin typeface="+mn-lt"/>
          <a:ea typeface="+mn-ea"/>
          <a:cs typeface="+mn-cs"/>
        </a:defRPr>
      </a:lvl2pPr>
      <a:lvl3pPr marL="913532" algn="l" defTabSz="913532" rtl="0" eaLnBrk="1" latinLnBrk="0" hangingPunct="1">
        <a:defRPr sz="1800" kern="1200">
          <a:solidFill>
            <a:schemeClr val="tx1"/>
          </a:solidFill>
          <a:latin typeface="+mn-lt"/>
          <a:ea typeface="+mn-ea"/>
          <a:cs typeface="+mn-cs"/>
        </a:defRPr>
      </a:lvl3pPr>
      <a:lvl4pPr marL="1370302" algn="l" defTabSz="913532" rtl="0" eaLnBrk="1" latinLnBrk="0" hangingPunct="1">
        <a:defRPr sz="1800" kern="1200">
          <a:solidFill>
            <a:schemeClr val="tx1"/>
          </a:solidFill>
          <a:latin typeface="+mn-lt"/>
          <a:ea typeface="+mn-ea"/>
          <a:cs typeface="+mn-cs"/>
        </a:defRPr>
      </a:lvl4pPr>
      <a:lvl5pPr marL="1827068" algn="l" defTabSz="913532" rtl="0" eaLnBrk="1" latinLnBrk="0" hangingPunct="1">
        <a:defRPr sz="1800" kern="1200">
          <a:solidFill>
            <a:schemeClr val="tx1"/>
          </a:solidFill>
          <a:latin typeface="+mn-lt"/>
          <a:ea typeface="+mn-ea"/>
          <a:cs typeface="+mn-cs"/>
        </a:defRPr>
      </a:lvl5pPr>
      <a:lvl6pPr marL="2283834" algn="l" defTabSz="913532" rtl="0" eaLnBrk="1" latinLnBrk="0" hangingPunct="1">
        <a:defRPr sz="1800" kern="1200">
          <a:solidFill>
            <a:schemeClr val="tx1"/>
          </a:solidFill>
          <a:latin typeface="+mn-lt"/>
          <a:ea typeface="+mn-ea"/>
          <a:cs typeface="+mn-cs"/>
        </a:defRPr>
      </a:lvl6pPr>
      <a:lvl7pPr marL="2740601" algn="l" defTabSz="913532" rtl="0" eaLnBrk="1" latinLnBrk="0" hangingPunct="1">
        <a:defRPr sz="1800" kern="1200">
          <a:solidFill>
            <a:schemeClr val="tx1"/>
          </a:solidFill>
          <a:latin typeface="+mn-lt"/>
          <a:ea typeface="+mn-ea"/>
          <a:cs typeface="+mn-cs"/>
        </a:defRPr>
      </a:lvl7pPr>
      <a:lvl8pPr marL="3197368" algn="l" defTabSz="913532" rtl="0" eaLnBrk="1" latinLnBrk="0" hangingPunct="1">
        <a:defRPr sz="1800" kern="1200">
          <a:solidFill>
            <a:schemeClr val="tx1"/>
          </a:solidFill>
          <a:latin typeface="+mn-lt"/>
          <a:ea typeface="+mn-ea"/>
          <a:cs typeface="+mn-cs"/>
        </a:defRPr>
      </a:lvl8pPr>
      <a:lvl9pPr marL="3654134" algn="l" defTabSz="913532"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11" name="Donut 10"/>
          <p:cNvSpPr/>
          <p:nvPr/>
        </p:nvSpPr>
        <p:spPr>
          <a:xfrm rot="2315675">
            <a:off x="182893"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12" name="Rectangle 11"/>
          <p:cNvSpPr/>
          <p:nvPr/>
        </p:nvSpPr>
        <p:spPr>
          <a:xfrm>
            <a:off x="1012885"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284" tIns="45646" rIns="91284" bIns="45646"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284" tIns="45646" rIns="91284" bIns="45646">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13" y="6499567"/>
            <a:ext cx="1407911" cy="304800"/>
          </a:xfrm>
          <a:prstGeom prst="rect">
            <a:avLst/>
          </a:prstGeom>
        </p:spPr>
        <p:txBody>
          <a:bodyPr lIns="91284" tIns="45646" rIns="91284" bIns="45646" anchor="b"/>
          <a:lstStyle>
            <a:lvl1pPr algn="l" eaLnBrk="1" latinLnBrk="0" hangingPunct="1">
              <a:defRPr kumimoji="0" sz="1200">
                <a:solidFill>
                  <a:schemeClr val="bg2">
                    <a:shade val="50000"/>
                    <a:satMod val="200000"/>
                  </a:schemeClr>
                </a:solidFill>
              </a:defRPr>
            </a:lvl1pPr>
            <a:extLst/>
          </a:lstStyle>
          <a:p>
            <a:pPr defTabSz="912837"/>
            <a:fld id="{EF3973E1-5D30-4EFA-9E2C-419AC4F0FF80}" type="datetime1">
              <a:rPr lang="en-US" smtClean="0">
                <a:solidFill>
                  <a:srgbClr val="C8C8B1">
                    <a:shade val="50000"/>
                    <a:satMod val="200000"/>
                  </a:srgbClr>
                </a:solidFill>
              </a:rPr>
              <a:pPr defTabSz="912837"/>
              <a:t>6/29/2013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284" tIns="45646" rIns="91284" bIns="45646" anchor="b"/>
          <a:lstStyle>
            <a:lvl1pPr eaLnBrk="1" latinLnBrk="0" hangingPunct="1">
              <a:defRPr kumimoji="0" sz="1200">
                <a:solidFill>
                  <a:schemeClr val="bg2">
                    <a:shade val="50000"/>
                    <a:satMod val="200000"/>
                  </a:schemeClr>
                </a:solidFill>
                <a:effectLst/>
              </a:defRPr>
            </a:lvl1pPr>
            <a:extLst/>
          </a:lstStyle>
          <a:p>
            <a:pPr defTabSz="912837"/>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284" tIns="45646" rIns="91284" bIns="45646" anchor="b"/>
          <a:lstStyle>
            <a:lvl1pPr algn="ctr" eaLnBrk="1" latinLnBrk="0" hangingPunct="1">
              <a:defRPr kumimoji="0" sz="1200">
                <a:solidFill>
                  <a:schemeClr val="bg2">
                    <a:shade val="50000"/>
                    <a:satMod val="200000"/>
                  </a:schemeClr>
                </a:solidFill>
                <a:effectLst/>
              </a:defRPr>
            </a:lvl1pPr>
            <a:extLst/>
          </a:lstStyle>
          <a:p>
            <a:pPr defTabSz="912837"/>
            <a:fld id="{B6F15528-21DE-4FAA-801E-634DDDAF4B2B}" type="slidenum">
              <a:rPr lang="en-US" smtClean="0">
                <a:solidFill>
                  <a:srgbClr val="C8C8B1">
                    <a:shade val="50000"/>
                    <a:satMod val="200000"/>
                  </a:srgbClr>
                </a:solidFill>
              </a:rPr>
              <a:pPr defTabSz="912837"/>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284" tIns="45646" rIns="91284" bIns="45646" anchor="ctr"/>
          <a:lstStyle>
            <a:extLst/>
          </a:lstStyle>
          <a:p>
            <a:pPr algn="ctr" defTabSz="912837"/>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99212912"/>
      </p:ext>
    </p:extLst>
  </p:cSld>
  <p:clrMap bg1="lt1" tx1="dk1" bg2="lt2" tx2="dk2" accent1="accent1" accent2="accent2" accent3="accent3" accent4="accent4" accent5="accent5" accent6="accent6" hlink="hlink" folHlink="folHlink"/>
  <p:sldLayoutIdLst>
    <p:sldLayoutId id="2147483813" r:id="rId1"/>
    <p:sldLayoutId id="2147483814" r:id="rId2"/>
    <p:sldLayoutId id="2147483815" r:id="rId3"/>
    <p:sldLayoutId id="2147483816" r:id="rId4"/>
    <p:sldLayoutId id="2147483817" r:id="rId5"/>
    <p:sldLayoutId id="2147483818" r:id="rId6"/>
    <p:sldLayoutId id="2147483819" r:id="rId7"/>
    <p:sldLayoutId id="2147483820" r:id="rId8"/>
    <p:sldLayoutId id="2147483821" r:id="rId9"/>
    <p:sldLayoutId id="2147483822" r:id="rId10"/>
    <p:sldLayoutId id="2147483823" r:id="rId11"/>
    <p:sldLayoutId id="2147483824" r:id="rId12"/>
  </p:sldLayoutIdLst>
  <p:timing>
    <p:tnLst>
      <p:par>
        <p:cTn id="1" dur="indefinite" restart="never" nodeType="tmRoot"/>
      </p:par>
    </p:tnLst>
  </p:timing>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135" indent="-282979"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8985" indent="-237336"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5451" indent="-228205"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5400" indent="-173438"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6227" indent="-182568"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6179" indent="-182568"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6132" indent="-18256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6952" indent="-18256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6907" indent="-18256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6420" algn="l" rtl="0" eaLnBrk="1" latinLnBrk="0" hangingPunct="1">
        <a:defRPr kumimoji="0" kern="1200">
          <a:solidFill>
            <a:schemeClr val="tx1"/>
          </a:solidFill>
          <a:latin typeface="+mn-lt"/>
          <a:ea typeface="+mn-ea"/>
          <a:cs typeface="+mn-cs"/>
        </a:defRPr>
      </a:lvl2pPr>
      <a:lvl3pPr marL="912837" algn="l" rtl="0" eaLnBrk="1" latinLnBrk="0" hangingPunct="1">
        <a:defRPr kumimoji="0" kern="1200">
          <a:solidFill>
            <a:schemeClr val="tx1"/>
          </a:solidFill>
          <a:latin typeface="+mn-lt"/>
          <a:ea typeface="+mn-ea"/>
          <a:cs typeface="+mn-cs"/>
        </a:defRPr>
      </a:lvl3pPr>
      <a:lvl4pPr marL="1369251" algn="l" rtl="0" eaLnBrk="1" latinLnBrk="0" hangingPunct="1">
        <a:defRPr kumimoji="0" kern="1200">
          <a:solidFill>
            <a:schemeClr val="tx1"/>
          </a:solidFill>
          <a:latin typeface="+mn-lt"/>
          <a:ea typeface="+mn-ea"/>
          <a:cs typeface="+mn-cs"/>
        </a:defRPr>
      </a:lvl4pPr>
      <a:lvl5pPr marL="1825672" algn="l" rtl="0" eaLnBrk="1" latinLnBrk="0" hangingPunct="1">
        <a:defRPr kumimoji="0" kern="1200">
          <a:solidFill>
            <a:schemeClr val="tx1"/>
          </a:solidFill>
          <a:latin typeface="+mn-lt"/>
          <a:ea typeface="+mn-ea"/>
          <a:cs typeface="+mn-cs"/>
        </a:defRPr>
      </a:lvl5pPr>
      <a:lvl6pPr marL="2282090" algn="l" rtl="0" eaLnBrk="1" latinLnBrk="0" hangingPunct="1">
        <a:defRPr kumimoji="0" kern="1200">
          <a:solidFill>
            <a:schemeClr val="tx1"/>
          </a:solidFill>
          <a:latin typeface="+mn-lt"/>
          <a:ea typeface="+mn-ea"/>
          <a:cs typeface="+mn-cs"/>
        </a:defRPr>
      </a:lvl6pPr>
      <a:lvl7pPr marL="2738506" algn="l" rtl="0" eaLnBrk="1" latinLnBrk="0" hangingPunct="1">
        <a:defRPr kumimoji="0" kern="1200">
          <a:solidFill>
            <a:schemeClr val="tx1"/>
          </a:solidFill>
          <a:latin typeface="+mn-lt"/>
          <a:ea typeface="+mn-ea"/>
          <a:cs typeface="+mn-cs"/>
        </a:defRPr>
      </a:lvl7pPr>
      <a:lvl8pPr marL="3194925" algn="l" rtl="0" eaLnBrk="1" latinLnBrk="0" hangingPunct="1">
        <a:defRPr kumimoji="0" kern="1200">
          <a:solidFill>
            <a:schemeClr val="tx1"/>
          </a:solidFill>
          <a:latin typeface="+mn-lt"/>
          <a:ea typeface="+mn-ea"/>
          <a:cs typeface="+mn-cs"/>
        </a:defRPr>
      </a:lvl8pPr>
      <a:lvl9pPr marL="3651345" algn="l" rtl="0" eaLnBrk="1" latinLnBrk="0" hangingPunct="1">
        <a:defRPr kumimoji="0" kern="1200">
          <a:solidFill>
            <a:schemeClr val="tx1"/>
          </a:solidFill>
          <a:latin typeface="+mn-lt"/>
          <a:ea typeface="+mn-ea"/>
          <a:cs typeface="+mn-cs"/>
        </a:defRPr>
      </a:lvl9pPr>
      <a:extLst/>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11" name="Donut 10"/>
          <p:cNvSpPr/>
          <p:nvPr/>
        </p:nvSpPr>
        <p:spPr>
          <a:xfrm rot="2315675">
            <a:off x="182890"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12" name="Rectangle 11"/>
          <p:cNvSpPr/>
          <p:nvPr/>
        </p:nvSpPr>
        <p:spPr>
          <a:xfrm>
            <a:off x="1012882"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323" tIns="45664" rIns="91323" bIns="45664"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323" tIns="45664" rIns="91323" bIns="45664">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10" y="6499567"/>
            <a:ext cx="1407911" cy="304800"/>
          </a:xfrm>
          <a:prstGeom prst="rect">
            <a:avLst/>
          </a:prstGeom>
        </p:spPr>
        <p:txBody>
          <a:bodyPr lIns="91323" tIns="45664" rIns="91323" bIns="45664" anchor="b"/>
          <a:lstStyle>
            <a:lvl1pPr algn="l" eaLnBrk="1" latinLnBrk="0" hangingPunct="1">
              <a:defRPr kumimoji="0" sz="1200">
                <a:solidFill>
                  <a:schemeClr val="bg2">
                    <a:shade val="50000"/>
                    <a:satMod val="200000"/>
                  </a:schemeClr>
                </a:solidFill>
              </a:defRPr>
            </a:lvl1pPr>
            <a:extLst/>
          </a:lstStyle>
          <a:p>
            <a:pPr defTabSz="913228"/>
            <a:fld id="{EF3973E1-5D30-4EFA-9E2C-419AC4F0FF80}" type="datetime1">
              <a:rPr lang="en-US" smtClean="0">
                <a:solidFill>
                  <a:srgbClr val="C8C8B1">
                    <a:shade val="50000"/>
                    <a:satMod val="200000"/>
                  </a:srgbClr>
                </a:solidFill>
              </a:rPr>
              <a:pPr defTabSz="913228"/>
              <a:t>6/29/2013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323" tIns="45664" rIns="91323" bIns="45664" anchor="b"/>
          <a:lstStyle>
            <a:lvl1pPr eaLnBrk="1" latinLnBrk="0" hangingPunct="1">
              <a:defRPr kumimoji="0" sz="1200">
                <a:solidFill>
                  <a:schemeClr val="bg2">
                    <a:shade val="50000"/>
                    <a:satMod val="200000"/>
                  </a:schemeClr>
                </a:solidFill>
                <a:effectLst/>
              </a:defRPr>
            </a:lvl1pPr>
            <a:extLst/>
          </a:lstStyle>
          <a:p>
            <a:pPr defTabSz="913228"/>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323" tIns="45664" rIns="91323" bIns="45664" anchor="b"/>
          <a:lstStyle>
            <a:lvl1pPr algn="ctr" eaLnBrk="1" latinLnBrk="0" hangingPunct="1">
              <a:defRPr kumimoji="0" sz="1200">
                <a:solidFill>
                  <a:schemeClr val="bg2">
                    <a:shade val="50000"/>
                    <a:satMod val="200000"/>
                  </a:schemeClr>
                </a:solidFill>
                <a:effectLst/>
              </a:defRPr>
            </a:lvl1pPr>
            <a:extLst/>
          </a:lstStyle>
          <a:p>
            <a:pPr defTabSz="913228"/>
            <a:fld id="{B6F15528-21DE-4FAA-801E-634DDDAF4B2B}" type="slidenum">
              <a:rPr lang="en-US" smtClean="0">
                <a:solidFill>
                  <a:srgbClr val="C8C8B1">
                    <a:shade val="50000"/>
                    <a:satMod val="200000"/>
                  </a:srgbClr>
                </a:solidFill>
              </a:rPr>
              <a:pPr defTabSz="913228"/>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23" tIns="45664" rIns="91323" bIns="45664" anchor="ctr"/>
          <a:lstStyle>
            <a:extLst/>
          </a:lstStyle>
          <a:p>
            <a:pPr algn="ctr" defTabSz="913228"/>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6170849"/>
      </p:ext>
    </p:extLst>
  </p:cSld>
  <p:clrMap bg1="lt1" tx1="dk1" bg2="lt2" tx2="dk2" accent1="accent1" accent2="accent2" accent3="accent3" accent4="accent4" accent5="accent5" accent6="accent6" hlink="hlink" folHlink="folHlink"/>
  <p:sldLayoutIdLst>
    <p:sldLayoutId id="2147483826" r:id="rId1"/>
    <p:sldLayoutId id="2147483827" r:id="rId2"/>
    <p:sldLayoutId id="2147483828" r:id="rId3"/>
    <p:sldLayoutId id="2147483829" r:id="rId4"/>
    <p:sldLayoutId id="2147483830" r:id="rId5"/>
    <p:sldLayoutId id="2147483831" r:id="rId6"/>
    <p:sldLayoutId id="2147483832" r:id="rId7"/>
    <p:sldLayoutId id="2147483833" r:id="rId8"/>
    <p:sldLayoutId id="2147483834" r:id="rId9"/>
    <p:sldLayoutId id="2147483835" r:id="rId10"/>
    <p:sldLayoutId id="2147483836" r:id="rId11"/>
    <p:sldLayoutId id="2147483837" r:id="rId12"/>
  </p:sldLayoutIdLst>
  <p:timing>
    <p:tnLst>
      <p:par>
        <p:cTn id="1" dur="indefinite" restart="never" nodeType="tmRoot"/>
      </p:par>
    </p:tnLst>
  </p:timing>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291" indent="-283100"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9258" indent="-237438"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5831" indent="-228304"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5870" indent="-173512"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6782" indent="-182646"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6824" indent="-182646"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6867" indent="-18264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7774" indent="-18264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7817" indent="-182646"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6615" algn="l" rtl="0" eaLnBrk="1" latinLnBrk="0" hangingPunct="1">
        <a:defRPr kumimoji="0" kern="1200">
          <a:solidFill>
            <a:schemeClr val="tx1"/>
          </a:solidFill>
          <a:latin typeface="+mn-lt"/>
          <a:ea typeface="+mn-ea"/>
          <a:cs typeface="+mn-cs"/>
        </a:defRPr>
      </a:lvl2pPr>
      <a:lvl3pPr marL="913228" algn="l" rtl="0" eaLnBrk="1" latinLnBrk="0" hangingPunct="1">
        <a:defRPr kumimoji="0" kern="1200">
          <a:solidFill>
            <a:schemeClr val="tx1"/>
          </a:solidFill>
          <a:latin typeface="+mn-lt"/>
          <a:ea typeface="+mn-ea"/>
          <a:cs typeface="+mn-cs"/>
        </a:defRPr>
      </a:lvl3pPr>
      <a:lvl4pPr marL="1369838" algn="l" rtl="0" eaLnBrk="1" latinLnBrk="0" hangingPunct="1">
        <a:defRPr kumimoji="0" kern="1200">
          <a:solidFill>
            <a:schemeClr val="tx1"/>
          </a:solidFill>
          <a:latin typeface="+mn-lt"/>
          <a:ea typeface="+mn-ea"/>
          <a:cs typeface="+mn-cs"/>
        </a:defRPr>
      </a:lvl4pPr>
      <a:lvl5pPr marL="1826453" algn="l" rtl="0" eaLnBrk="1" latinLnBrk="0" hangingPunct="1">
        <a:defRPr kumimoji="0" kern="1200">
          <a:solidFill>
            <a:schemeClr val="tx1"/>
          </a:solidFill>
          <a:latin typeface="+mn-lt"/>
          <a:ea typeface="+mn-ea"/>
          <a:cs typeface="+mn-cs"/>
        </a:defRPr>
      </a:lvl5pPr>
      <a:lvl6pPr marL="2283066" algn="l" rtl="0" eaLnBrk="1" latinLnBrk="0" hangingPunct="1">
        <a:defRPr kumimoji="0" kern="1200">
          <a:solidFill>
            <a:schemeClr val="tx1"/>
          </a:solidFill>
          <a:latin typeface="+mn-lt"/>
          <a:ea typeface="+mn-ea"/>
          <a:cs typeface="+mn-cs"/>
        </a:defRPr>
      </a:lvl6pPr>
      <a:lvl7pPr marL="2739679" algn="l" rtl="0" eaLnBrk="1" latinLnBrk="0" hangingPunct="1">
        <a:defRPr kumimoji="0" kern="1200">
          <a:solidFill>
            <a:schemeClr val="tx1"/>
          </a:solidFill>
          <a:latin typeface="+mn-lt"/>
          <a:ea typeface="+mn-ea"/>
          <a:cs typeface="+mn-cs"/>
        </a:defRPr>
      </a:lvl7pPr>
      <a:lvl8pPr marL="3196293" algn="l" rtl="0" eaLnBrk="1" latinLnBrk="0" hangingPunct="1">
        <a:defRPr kumimoji="0" kern="1200">
          <a:solidFill>
            <a:schemeClr val="tx1"/>
          </a:solidFill>
          <a:latin typeface="+mn-lt"/>
          <a:ea typeface="+mn-ea"/>
          <a:cs typeface="+mn-cs"/>
        </a:defRPr>
      </a:lvl8pPr>
      <a:lvl9pPr marL="3652908" algn="l" rtl="0" eaLnBrk="1" latinLnBrk="0" hangingPunct="1">
        <a:defRPr kumimoji="0" kern="1200">
          <a:solidFill>
            <a:schemeClr val="tx1"/>
          </a:solidFill>
          <a:latin typeface="+mn-lt"/>
          <a:ea typeface="+mn-ea"/>
          <a:cs typeface="+mn-cs"/>
        </a:defRPr>
      </a:lvl9pPr>
      <a:extLst/>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11" name="Donut 10"/>
          <p:cNvSpPr/>
          <p:nvPr/>
        </p:nvSpPr>
        <p:spPr>
          <a:xfrm rot="2315675">
            <a:off x="182886"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12" name="Rectangle 11"/>
          <p:cNvSpPr/>
          <p:nvPr/>
        </p:nvSpPr>
        <p:spPr>
          <a:xfrm>
            <a:off x="1012878"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375" tIns="45688" rIns="91375" bIns="45688"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375" tIns="45688" rIns="91375" bIns="45688">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06" y="6499567"/>
            <a:ext cx="1407911" cy="304800"/>
          </a:xfrm>
          <a:prstGeom prst="rect">
            <a:avLst/>
          </a:prstGeom>
        </p:spPr>
        <p:txBody>
          <a:bodyPr lIns="91375" tIns="45688" rIns="91375" bIns="45688" anchor="b"/>
          <a:lstStyle>
            <a:lvl1pPr algn="l" eaLnBrk="1" latinLnBrk="0" hangingPunct="1">
              <a:defRPr kumimoji="0" sz="1200">
                <a:solidFill>
                  <a:schemeClr val="bg2">
                    <a:shade val="50000"/>
                    <a:satMod val="200000"/>
                  </a:schemeClr>
                </a:solidFill>
              </a:defRPr>
            </a:lvl1pPr>
            <a:extLst/>
          </a:lstStyle>
          <a:p>
            <a:pPr defTabSz="913748"/>
            <a:fld id="{EF3973E1-5D30-4EFA-9E2C-419AC4F0FF80}" type="datetime1">
              <a:rPr lang="en-US" smtClean="0">
                <a:solidFill>
                  <a:srgbClr val="C8C8B1">
                    <a:shade val="50000"/>
                    <a:satMod val="200000"/>
                  </a:srgbClr>
                </a:solidFill>
              </a:rPr>
              <a:pPr defTabSz="913748"/>
              <a:t>6/29/2013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375" tIns="45688" rIns="91375" bIns="45688" anchor="b"/>
          <a:lstStyle>
            <a:lvl1pPr eaLnBrk="1" latinLnBrk="0" hangingPunct="1">
              <a:defRPr kumimoji="0" sz="1200">
                <a:solidFill>
                  <a:schemeClr val="bg2">
                    <a:shade val="50000"/>
                    <a:satMod val="200000"/>
                  </a:schemeClr>
                </a:solidFill>
                <a:effectLst/>
              </a:defRPr>
            </a:lvl1pPr>
            <a:extLst/>
          </a:lstStyle>
          <a:p>
            <a:pPr defTabSz="913748"/>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375" tIns="45688" rIns="91375" bIns="45688" anchor="b"/>
          <a:lstStyle>
            <a:lvl1pPr algn="ctr" eaLnBrk="1" latinLnBrk="0" hangingPunct="1">
              <a:defRPr kumimoji="0" sz="1200">
                <a:solidFill>
                  <a:schemeClr val="bg2">
                    <a:shade val="50000"/>
                    <a:satMod val="200000"/>
                  </a:schemeClr>
                </a:solidFill>
                <a:effectLst/>
              </a:defRPr>
            </a:lvl1pPr>
            <a:extLst/>
          </a:lstStyle>
          <a:p>
            <a:pPr defTabSz="913748"/>
            <a:fld id="{B6F15528-21DE-4FAA-801E-634DDDAF4B2B}" type="slidenum">
              <a:rPr lang="en-US" smtClean="0">
                <a:solidFill>
                  <a:srgbClr val="C8C8B1">
                    <a:shade val="50000"/>
                    <a:satMod val="200000"/>
                  </a:srgbClr>
                </a:solidFill>
              </a:rPr>
              <a:pPr defTabSz="913748"/>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375" tIns="45688" rIns="91375" bIns="45688" anchor="ctr"/>
          <a:lstStyle>
            <a:extLst/>
          </a:lstStyle>
          <a:p>
            <a:pPr algn="ctr" defTabSz="913748"/>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92374257"/>
      </p:ext>
    </p:extLst>
  </p:cSld>
  <p:clrMap bg1="lt1" tx1="dk1" bg2="lt2" tx2="dk2" accent1="accent1" accent2="accent2" accent3="accent3" accent4="accent4" accent5="accent5" accent6="accent6" hlink="hlink" folHlink="folHlink"/>
  <p:sldLayoutIdLst>
    <p:sldLayoutId id="2147483839" r:id="rId1"/>
    <p:sldLayoutId id="2147483840" r:id="rId2"/>
    <p:sldLayoutId id="2147483841" r:id="rId3"/>
    <p:sldLayoutId id="2147483842" r:id="rId4"/>
    <p:sldLayoutId id="2147483843" r:id="rId5"/>
    <p:sldLayoutId id="2147483844" r:id="rId6"/>
    <p:sldLayoutId id="2147483845" r:id="rId7"/>
    <p:sldLayoutId id="2147483846" r:id="rId8"/>
    <p:sldLayoutId id="2147483847" r:id="rId9"/>
    <p:sldLayoutId id="2147483848" r:id="rId10"/>
    <p:sldLayoutId id="2147483849" r:id="rId11"/>
    <p:sldLayoutId id="2147483850" r:id="rId12"/>
  </p:sldLayoutIdLst>
  <p:timing>
    <p:tnLst>
      <p:par>
        <p:cTn id="1" dur="indefinite" restart="never" nodeType="tmRoot"/>
      </p:par>
    </p:tnLst>
  </p:timing>
  <p:hf hdr="0" dt="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499" indent="-283262"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9623" indent="-237574"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6336" indent="-228436"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6496" indent="-173611"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7522" indent="-182750"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7684" indent="-182750"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7847" indent="-18275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8870" indent="-18275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9033" indent="-182750"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6875" algn="l" rtl="0" eaLnBrk="1" latinLnBrk="0" hangingPunct="1">
        <a:defRPr kumimoji="0" kern="1200">
          <a:solidFill>
            <a:schemeClr val="tx1"/>
          </a:solidFill>
          <a:latin typeface="+mn-lt"/>
          <a:ea typeface="+mn-ea"/>
          <a:cs typeface="+mn-cs"/>
        </a:defRPr>
      </a:lvl2pPr>
      <a:lvl3pPr marL="913748" algn="l" rtl="0" eaLnBrk="1" latinLnBrk="0" hangingPunct="1">
        <a:defRPr kumimoji="0" kern="1200">
          <a:solidFill>
            <a:schemeClr val="tx1"/>
          </a:solidFill>
          <a:latin typeface="+mn-lt"/>
          <a:ea typeface="+mn-ea"/>
          <a:cs typeface="+mn-cs"/>
        </a:defRPr>
      </a:lvl3pPr>
      <a:lvl4pPr marL="1370621" algn="l" rtl="0" eaLnBrk="1" latinLnBrk="0" hangingPunct="1">
        <a:defRPr kumimoji="0" kern="1200">
          <a:solidFill>
            <a:schemeClr val="tx1"/>
          </a:solidFill>
          <a:latin typeface="+mn-lt"/>
          <a:ea typeface="+mn-ea"/>
          <a:cs typeface="+mn-cs"/>
        </a:defRPr>
      </a:lvl4pPr>
      <a:lvl5pPr marL="1827495" algn="l" rtl="0" eaLnBrk="1" latinLnBrk="0" hangingPunct="1">
        <a:defRPr kumimoji="0" kern="1200">
          <a:solidFill>
            <a:schemeClr val="tx1"/>
          </a:solidFill>
          <a:latin typeface="+mn-lt"/>
          <a:ea typeface="+mn-ea"/>
          <a:cs typeface="+mn-cs"/>
        </a:defRPr>
      </a:lvl5pPr>
      <a:lvl6pPr marL="2284370" algn="l" rtl="0" eaLnBrk="1" latinLnBrk="0" hangingPunct="1">
        <a:defRPr kumimoji="0" kern="1200">
          <a:solidFill>
            <a:schemeClr val="tx1"/>
          </a:solidFill>
          <a:latin typeface="+mn-lt"/>
          <a:ea typeface="+mn-ea"/>
          <a:cs typeface="+mn-cs"/>
        </a:defRPr>
      </a:lvl6pPr>
      <a:lvl7pPr marL="2741243" algn="l" rtl="0" eaLnBrk="1" latinLnBrk="0" hangingPunct="1">
        <a:defRPr kumimoji="0" kern="1200">
          <a:solidFill>
            <a:schemeClr val="tx1"/>
          </a:solidFill>
          <a:latin typeface="+mn-lt"/>
          <a:ea typeface="+mn-ea"/>
          <a:cs typeface="+mn-cs"/>
        </a:defRPr>
      </a:lvl7pPr>
      <a:lvl8pPr marL="3198118" algn="l" rtl="0" eaLnBrk="1" latinLnBrk="0" hangingPunct="1">
        <a:defRPr kumimoji="0" kern="1200">
          <a:solidFill>
            <a:schemeClr val="tx1"/>
          </a:solidFill>
          <a:latin typeface="+mn-lt"/>
          <a:ea typeface="+mn-ea"/>
          <a:cs typeface="+mn-cs"/>
        </a:defRPr>
      </a:lvl8pPr>
      <a:lvl9pPr marL="3654992" algn="l" rtl="0" eaLnBrk="1" latinLnBrk="0" hangingPunct="1">
        <a:defRPr kumimoji="0" kern="1200">
          <a:solidFill>
            <a:schemeClr val="tx1"/>
          </a:solidFill>
          <a:latin typeface="+mn-lt"/>
          <a:ea typeface="+mn-ea"/>
          <a:cs typeface="+mn-cs"/>
        </a:defRPr>
      </a:lvl9pPr>
      <a:extLst/>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7" name="Pie 6"/>
          <p:cNvSpPr/>
          <p:nvPr/>
        </p:nvSpPr>
        <p:spPr>
          <a:xfrm>
            <a:off x="-815927" y="-815922"/>
            <a:ext cx="1638887" cy="1638887"/>
          </a:xfrm>
          <a:prstGeom prst="pie">
            <a:avLst>
              <a:gd name="adj1" fmla="val 0"/>
              <a:gd name="adj2" fmla="val 5402120"/>
            </a:avLst>
          </a:prstGeom>
          <a:solidFill>
            <a:schemeClr val="bg2">
              <a:tint val="18000"/>
              <a:satMod val="220000"/>
              <a:alpha val="33000"/>
            </a:schemeClr>
          </a:solidFill>
          <a:ln w="3175" cap="rnd" cmpd="sng" algn="ctr">
            <a:solidFill>
              <a:schemeClr val="bg2">
                <a:shade val="70000"/>
                <a:satMod val="200000"/>
                <a:alpha val="100000"/>
              </a:schemeClr>
            </a:solidFill>
            <a:prstDash val="solid"/>
          </a:ln>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8" name="Oval 7"/>
          <p:cNvSpPr/>
          <p:nvPr/>
        </p:nvSpPr>
        <p:spPr>
          <a:xfrm>
            <a:off x="168816" y="21102"/>
            <a:ext cx="1702191" cy="1702191"/>
          </a:xfrm>
          <a:prstGeom prst="ellipse">
            <a:avLst/>
          </a:prstGeom>
          <a:noFill/>
          <a:ln w="27305" cap="rnd" cmpd="sng" algn="ctr">
            <a:solidFill>
              <a:schemeClr val="bg2">
                <a:tint val="45000"/>
                <a:satMod val="325000"/>
                <a:alpha val="100000"/>
              </a:schemeClr>
            </a:solidFill>
            <a:prstDash val="solid"/>
          </a:ln>
          <a:effectLst>
            <a:outerShdw blurRad="25400" dist="25400" dir="5400000" algn="tl" rotWithShape="0">
              <a:schemeClr val="bg2">
                <a:shade val="50000"/>
                <a:satMod val="150000"/>
                <a:alpha val="8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11" name="Donut 10"/>
          <p:cNvSpPr/>
          <p:nvPr/>
        </p:nvSpPr>
        <p:spPr>
          <a:xfrm rot="2315675">
            <a:off x="182883" y="1055077"/>
            <a:ext cx="1125717" cy="1102624"/>
          </a:xfrm>
          <a:prstGeom prst="donut">
            <a:avLst>
              <a:gd name="adj" fmla="val 11833"/>
            </a:avLst>
          </a:prstGeom>
          <a:gradFill rotWithShape="1">
            <a:gsLst>
              <a:gs pos="0">
                <a:schemeClr val="bg2">
                  <a:tint val="10000"/>
                  <a:shade val="99000"/>
                  <a:satMod val="355000"/>
                  <a:alpha val="70000"/>
                </a:schemeClr>
              </a:gs>
              <a:gs pos="70000">
                <a:schemeClr val="bg2">
                  <a:tint val="6000"/>
                  <a:shade val="100000"/>
                  <a:satMod val="400000"/>
                  <a:alpha val="55000"/>
                </a:schemeClr>
              </a:gs>
              <a:gs pos="100000">
                <a:schemeClr val="bg2">
                  <a:tint val="100000"/>
                  <a:shade val="75000"/>
                  <a:satMod val="370000"/>
                  <a:alpha val="60000"/>
                </a:schemeClr>
              </a:gs>
            </a:gsLst>
            <a:path path="circle">
              <a:fillToRect l="-407500" t="-50000" r="507500" b="150000"/>
            </a:path>
          </a:gradFill>
          <a:ln w="7350" cap="rnd" cmpd="sng" algn="ctr">
            <a:solidFill>
              <a:schemeClr val="bg2">
                <a:shade val="60000"/>
                <a:satMod val="220000"/>
                <a:alpha val="100000"/>
              </a:schemeClr>
            </a:solidFill>
            <a:prstDash val="solid"/>
          </a:ln>
          <a:effectLst>
            <a:outerShdw blurRad="12700" dist="15000" dir="4500000" algn="tl" rotWithShape="0">
              <a:schemeClr val="bg2">
                <a:shade val="10000"/>
                <a:satMod val="200000"/>
                <a:alpha val="3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12" name="Rectangle 11"/>
          <p:cNvSpPr/>
          <p:nvPr/>
        </p:nvSpPr>
        <p:spPr>
          <a:xfrm>
            <a:off x="1012875" y="-54"/>
            <a:ext cx="8131127" cy="6858054"/>
          </a:xfrm>
          <a:prstGeom prst="rect">
            <a:avLst/>
          </a:prstGeom>
          <a:solidFill>
            <a:schemeClr val="bg1"/>
          </a:solidFill>
          <a:ln w="25400" cap="rnd" cmpd="sng" algn="ctr">
            <a:noFill/>
            <a:prstDash val="solid"/>
          </a:ln>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sp>
        <p:nvSpPr>
          <p:cNvPr id="5" name="Title Placeholder 4"/>
          <p:cNvSpPr>
            <a:spLocks noGrp="1"/>
          </p:cNvSpPr>
          <p:nvPr>
            <p:ph type="title"/>
          </p:nvPr>
        </p:nvSpPr>
        <p:spPr>
          <a:xfrm>
            <a:off x="1435608" y="274638"/>
            <a:ext cx="7498080" cy="1143000"/>
          </a:xfrm>
          <a:prstGeom prst="rect">
            <a:avLst/>
          </a:prstGeom>
        </p:spPr>
        <p:txBody>
          <a:bodyPr lIns="91414" tIns="45706" rIns="91414" bIns="45706" anchor="ctr">
            <a:normAutofit/>
          </a:bodyPr>
          <a:lstStyle>
            <a:extLst/>
          </a:lstStyle>
          <a:p>
            <a:r>
              <a:rPr kumimoji="0" lang="en-US" smtClean="0"/>
              <a:t>Click to edit Master title style</a:t>
            </a:r>
            <a:endParaRPr kumimoji="0" lang="en-US"/>
          </a:p>
        </p:txBody>
      </p:sp>
      <p:sp>
        <p:nvSpPr>
          <p:cNvPr id="9" name="Text Placeholder 8"/>
          <p:cNvSpPr>
            <a:spLocks noGrp="1"/>
          </p:cNvSpPr>
          <p:nvPr>
            <p:ph type="body" idx="1"/>
          </p:nvPr>
        </p:nvSpPr>
        <p:spPr>
          <a:xfrm>
            <a:off x="1435608" y="1447800"/>
            <a:ext cx="7498080" cy="5029200"/>
          </a:xfrm>
          <a:prstGeom prst="rect">
            <a:avLst/>
          </a:prstGeom>
        </p:spPr>
        <p:txBody>
          <a:bodyPr lIns="91414" tIns="45706" rIns="91414" bIns="45706">
            <a:normAutofit/>
          </a:bodyPr>
          <a:lstStyle>
            <a:extLst/>
          </a:lstStyle>
          <a:p>
            <a:pPr lvl="0" eaLnBrk="1" latinLnBrk="0" hangingPunct="1"/>
            <a:r>
              <a:rPr kumimoji="0" lang="en-US" dirty="0" smtClean="0"/>
              <a:t>Click to edit Master text styles</a:t>
            </a:r>
          </a:p>
          <a:p>
            <a:pPr lvl="1" eaLnBrk="1" latinLnBrk="0" hangingPunct="1"/>
            <a:r>
              <a:rPr kumimoji="0" lang="en-US" dirty="0" smtClean="0"/>
              <a:t>Second level</a:t>
            </a:r>
          </a:p>
          <a:p>
            <a:pPr lvl="2" eaLnBrk="1" latinLnBrk="0" hangingPunct="1"/>
            <a:r>
              <a:rPr kumimoji="0" lang="en-US" dirty="0" smtClean="0"/>
              <a:t>Third level</a:t>
            </a:r>
          </a:p>
          <a:p>
            <a:pPr lvl="3" eaLnBrk="1" latinLnBrk="0" hangingPunct="1"/>
            <a:r>
              <a:rPr kumimoji="0" lang="en-US" dirty="0" smtClean="0"/>
              <a:t>Fourth level</a:t>
            </a:r>
          </a:p>
          <a:p>
            <a:pPr lvl="4" eaLnBrk="1" latinLnBrk="0" hangingPunct="1"/>
            <a:r>
              <a:rPr kumimoji="0" lang="en-US" dirty="0" smtClean="0"/>
              <a:t>Fifth level</a:t>
            </a:r>
            <a:endParaRPr kumimoji="0" lang="en-US" dirty="0"/>
          </a:p>
        </p:txBody>
      </p:sp>
      <p:sp>
        <p:nvSpPr>
          <p:cNvPr id="24" name="Date Placeholder 23"/>
          <p:cNvSpPr>
            <a:spLocks noGrp="1"/>
          </p:cNvSpPr>
          <p:nvPr>
            <p:ph type="dt" sz="half" idx="2"/>
          </p:nvPr>
        </p:nvSpPr>
        <p:spPr>
          <a:xfrm>
            <a:off x="1447803" y="6499567"/>
            <a:ext cx="1407911" cy="304800"/>
          </a:xfrm>
          <a:prstGeom prst="rect">
            <a:avLst/>
          </a:prstGeom>
        </p:spPr>
        <p:txBody>
          <a:bodyPr lIns="91414" tIns="45706" rIns="91414" bIns="45706" anchor="b"/>
          <a:lstStyle>
            <a:lvl1pPr algn="l" eaLnBrk="1" latinLnBrk="0" hangingPunct="1">
              <a:defRPr kumimoji="0" sz="1200">
                <a:solidFill>
                  <a:schemeClr val="bg2">
                    <a:shade val="50000"/>
                    <a:satMod val="200000"/>
                  </a:schemeClr>
                </a:solidFill>
              </a:defRPr>
            </a:lvl1pPr>
            <a:extLst/>
          </a:lstStyle>
          <a:p>
            <a:pPr defTabSz="914139"/>
            <a:fld id="{CC8D8581-B95F-461B-9101-86591ADEF100}" type="datetime1">
              <a:rPr lang="en-US" smtClean="0">
                <a:solidFill>
                  <a:srgbClr val="C8C8B1">
                    <a:shade val="50000"/>
                    <a:satMod val="200000"/>
                  </a:srgbClr>
                </a:solidFill>
              </a:rPr>
              <a:pPr defTabSz="914139"/>
              <a:t>6/29/2013</a:t>
            </a:fld>
            <a:endParaRPr lang="en-US">
              <a:solidFill>
                <a:srgbClr val="C8C8B1">
                  <a:shade val="50000"/>
                  <a:satMod val="200000"/>
                </a:srgbClr>
              </a:solidFill>
            </a:endParaRPr>
          </a:p>
        </p:txBody>
      </p:sp>
      <p:sp>
        <p:nvSpPr>
          <p:cNvPr id="10" name="Footer Placeholder 9"/>
          <p:cNvSpPr>
            <a:spLocks noGrp="1"/>
          </p:cNvSpPr>
          <p:nvPr>
            <p:ph type="ftr" sz="quarter" idx="3"/>
          </p:nvPr>
        </p:nvSpPr>
        <p:spPr>
          <a:xfrm>
            <a:off x="2855713" y="6477000"/>
            <a:ext cx="5754888" cy="304800"/>
          </a:xfrm>
          <a:prstGeom prst="rect">
            <a:avLst/>
          </a:prstGeom>
        </p:spPr>
        <p:txBody>
          <a:bodyPr lIns="91414" tIns="45706" rIns="91414" bIns="45706" anchor="b"/>
          <a:lstStyle>
            <a:lvl1pPr eaLnBrk="1" latinLnBrk="0" hangingPunct="1">
              <a:defRPr kumimoji="0" sz="1200">
                <a:solidFill>
                  <a:schemeClr val="bg2">
                    <a:shade val="50000"/>
                    <a:satMod val="200000"/>
                  </a:schemeClr>
                </a:solidFill>
                <a:effectLst/>
              </a:defRPr>
            </a:lvl1pPr>
            <a:extLst/>
          </a:lstStyle>
          <a:p>
            <a:pPr defTabSz="914139"/>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
        <p:nvSpPr>
          <p:cNvPr id="22" name="Slide Number Placeholder 21"/>
          <p:cNvSpPr>
            <a:spLocks noGrp="1"/>
          </p:cNvSpPr>
          <p:nvPr>
            <p:ph type="sldNum" sz="quarter" idx="4"/>
          </p:nvPr>
        </p:nvSpPr>
        <p:spPr>
          <a:xfrm>
            <a:off x="8613649" y="6477000"/>
            <a:ext cx="457200" cy="304800"/>
          </a:xfrm>
          <a:prstGeom prst="rect">
            <a:avLst/>
          </a:prstGeom>
        </p:spPr>
        <p:txBody>
          <a:bodyPr lIns="91414" tIns="45706" rIns="91414" bIns="45706" anchor="b"/>
          <a:lstStyle>
            <a:lvl1pPr algn="ctr" eaLnBrk="1" latinLnBrk="0" hangingPunct="1">
              <a:defRPr kumimoji="0" sz="1200">
                <a:solidFill>
                  <a:schemeClr val="bg2">
                    <a:shade val="50000"/>
                    <a:satMod val="200000"/>
                  </a:schemeClr>
                </a:solidFill>
                <a:effectLst/>
              </a:defRPr>
            </a:lvl1pPr>
            <a:extLst/>
          </a:lstStyle>
          <a:p>
            <a:pPr defTabSz="914139"/>
            <a:fld id="{B6F15528-21DE-4FAA-801E-634DDDAF4B2B}" type="slidenum">
              <a:rPr lang="en-US" smtClean="0">
                <a:solidFill>
                  <a:srgbClr val="C8C8B1">
                    <a:shade val="50000"/>
                    <a:satMod val="200000"/>
                  </a:srgbClr>
                </a:solidFill>
              </a:rPr>
              <a:pPr defTabSz="914139"/>
              <a:t>‹#›</a:t>
            </a:fld>
            <a:endParaRPr lang="en-US" dirty="0">
              <a:solidFill>
                <a:srgbClr val="C8C8B1">
                  <a:shade val="50000"/>
                  <a:satMod val="200000"/>
                </a:srgbClr>
              </a:solidFill>
            </a:endParaRPr>
          </a:p>
        </p:txBody>
      </p:sp>
      <p:sp>
        <p:nvSpPr>
          <p:cNvPr id="15" name="Rectangle 14"/>
          <p:cNvSpPr/>
          <p:nvPr/>
        </p:nvSpPr>
        <p:spPr bwMode="invGray">
          <a:xfrm>
            <a:off x="1014984" y="-54"/>
            <a:ext cx="73152" cy="6858054"/>
          </a:xfrm>
          <a:prstGeom prst="rect">
            <a:avLst/>
          </a:prstGeom>
          <a:solidFill>
            <a:schemeClr val="bg1"/>
          </a:solidFill>
          <a:ln w="25400" cap="rnd" cmpd="sng" algn="ctr">
            <a:noFill/>
            <a:prstDash val="solid"/>
          </a:ln>
          <a:effectLst>
            <a:outerShdw blurRad="38550" dist="38000" dir="10800000" algn="tl" rotWithShape="0">
              <a:schemeClr val="bg2">
                <a:shade val="20000"/>
                <a:satMod val="110000"/>
                <a:alpha val="25000"/>
              </a:schemeClr>
            </a:outerShdw>
          </a:effectLst>
        </p:spPr>
        <p:style>
          <a:lnRef idx="3">
            <a:schemeClr val="lt1"/>
          </a:lnRef>
          <a:fillRef idx="1">
            <a:schemeClr val="accent1"/>
          </a:fillRef>
          <a:effectRef idx="1">
            <a:schemeClr val="accent1"/>
          </a:effectRef>
          <a:fontRef idx="minor">
            <a:schemeClr val="lt1"/>
          </a:fontRef>
        </p:style>
        <p:txBody>
          <a:bodyPr lIns="91414" tIns="45706" rIns="91414" bIns="45706" anchor="ctr"/>
          <a:lstStyle>
            <a:extLst/>
          </a:lstStyle>
          <a:p>
            <a:pPr algn="ctr" defTabSz="914139"/>
            <a:endParaRPr lang="en-US">
              <a:solidFill>
                <a:srgbClr val="FFFFFF"/>
              </a:solidFill>
            </a:endParaRPr>
          </a:p>
        </p:txBody>
      </p:sp>
      <p:pic>
        <p:nvPicPr>
          <p:cNvPr id="13"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16861702"/>
      </p:ext>
    </p:extLst>
  </p:cSld>
  <p:clrMap bg1="lt1" tx1="dk1" bg2="lt2" tx2="dk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 id="2147483861" r:id="rId10"/>
    <p:sldLayoutId id="2147483862" r:id="rId11"/>
    <p:sldLayoutId id="2147483863" r:id="rId12"/>
  </p:sldLayoutIdLst>
  <p:timing>
    <p:tnLst>
      <p:par>
        <p:cTn id="1" dur="indefinite" restart="never" nodeType="tmRoot"/>
      </p:par>
    </p:tnLst>
  </p:timing>
  <p:hf hdr="0"/>
  <p:txStyles>
    <p:titleStyle>
      <a:lvl1pPr algn="l" rtl="0" eaLnBrk="1" latinLnBrk="0" hangingPunct="1">
        <a:spcBef>
          <a:spcPct val="0"/>
        </a:spcBef>
        <a:buNone/>
        <a:defRPr kumimoji="0" sz="4300" kern="1200">
          <a:solidFill>
            <a:schemeClr val="tx2">
              <a:satMod val="130000"/>
            </a:schemeClr>
          </a:solidFill>
          <a:effectLst>
            <a:outerShdw blurRad="50000" dist="30000" dir="5400000" algn="tl" rotWithShape="0">
              <a:srgbClr val="000000">
                <a:alpha val="30000"/>
              </a:srgbClr>
            </a:outerShdw>
          </a:effectLst>
          <a:latin typeface="+mj-lt"/>
          <a:ea typeface="+mj-ea"/>
          <a:cs typeface="+mj-cs"/>
        </a:defRPr>
      </a:lvl1pPr>
      <a:extLst/>
    </p:titleStyle>
    <p:bodyStyle>
      <a:lvl1pPr marL="365655" indent="-283383" algn="l" rtl="0" eaLnBrk="1" latinLnBrk="0" hangingPunct="1">
        <a:lnSpc>
          <a:spcPct val="100000"/>
        </a:lnSpc>
        <a:spcBef>
          <a:spcPts val="600"/>
        </a:spcBef>
        <a:buClr>
          <a:srgbClr val="0070C0"/>
        </a:buClr>
        <a:buSzPct val="80000"/>
        <a:buFont typeface="Wingdings 2"/>
        <a:buChar char=""/>
        <a:defRPr kumimoji="0" sz="3200" kern="1200">
          <a:solidFill>
            <a:schemeClr val="tx1"/>
          </a:solidFill>
          <a:latin typeface="+mn-lt"/>
          <a:ea typeface="+mn-ea"/>
          <a:cs typeface="+mn-cs"/>
        </a:defRPr>
      </a:lvl1pPr>
      <a:lvl2pPr marL="639897" indent="-237676" algn="l" rtl="0" eaLnBrk="1" latinLnBrk="0" hangingPunct="1">
        <a:lnSpc>
          <a:spcPct val="100000"/>
        </a:lnSpc>
        <a:spcBef>
          <a:spcPts val="550"/>
        </a:spcBef>
        <a:buClr>
          <a:srgbClr val="0070C0"/>
        </a:buClr>
        <a:buFont typeface="Verdana"/>
        <a:buChar char="◦"/>
        <a:defRPr kumimoji="0" sz="2800" kern="1200">
          <a:solidFill>
            <a:schemeClr val="tx1"/>
          </a:solidFill>
          <a:latin typeface="+mn-lt"/>
          <a:ea typeface="+mn-ea"/>
          <a:cs typeface="+mn-cs"/>
        </a:defRPr>
      </a:lvl2pPr>
      <a:lvl3pPr marL="886716" indent="-228534" algn="l" rtl="0" eaLnBrk="1" latinLnBrk="0" hangingPunct="1">
        <a:lnSpc>
          <a:spcPct val="100000"/>
        </a:lnSpc>
        <a:spcBef>
          <a:spcPct val="20000"/>
        </a:spcBef>
        <a:buClr>
          <a:schemeClr val="accent2"/>
        </a:buClr>
        <a:buFont typeface="Wingdings 2"/>
        <a:buChar char=""/>
        <a:defRPr kumimoji="0" sz="2400" kern="1200">
          <a:solidFill>
            <a:schemeClr val="tx1"/>
          </a:solidFill>
          <a:latin typeface="+mn-lt"/>
          <a:ea typeface="+mn-ea"/>
          <a:cs typeface="+mn-cs"/>
        </a:defRPr>
      </a:lvl3pPr>
      <a:lvl4pPr marL="1096966" indent="-173686" algn="l" rtl="0" eaLnBrk="1" latinLnBrk="0" hangingPunct="1">
        <a:lnSpc>
          <a:spcPct val="100000"/>
        </a:lnSpc>
        <a:spcBef>
          <a:spcPct val="20000"/>
        </a:spcBef>
        <a:buClr>
          <a:schemeClr val="accent3"/>
        </a:buClr>
        <a:buFont typeface="Wingdings 2"/>
        <a:buChar char=""/>
        <a:defRPr kumimoji="0" sz="2000" kern="1200">
          <a:solidFill>
            <a:schemeClr val="tx1"/>
          </a:solidFill>
          <a:latin typeface="+mn-lt"/>
          <a:ea typeface="+mn-ea"/>
          <a:cs typeface="+mn-cs"/>
        </a:defRPr>
      </a:lvl4pPr>
      <a:lvl5pPr marL="1298077" indent="-182828" algn="l" rtl="0" eaLnBrk="1" latinLnBrk="0" hangingPunct="1">
        <a:lnSpc>
          <a:spcPct val="100000"/>
        </a:lnSpc>
        <a:spcBef>
          <a:spcPct val="20000"/>
        </a:spcBef>
        <a:buClr>
          <a:schemeClr val="accent4"/>
        </a:buClr>
        <a:buFont typeface="Wingdings 2"/>
        <a:buChar char=""/>
        <a:defRPr kumimoji="0" sz="2000" kern="1200">
          <a:solidFill>
            <a:schemeClr val="tx1"/>
          </a:solidFill>
          <a:latin typeface="+mn-lt"/>
          <a:ea typeface="+mn-ea"/>
          <a:cs typeface="+mn-cs"/>
        </a:defRPr>
      </a:lvl5pPr>
      <a:lvl6pPr marL="1508329" indent="-182828" algn="l" rtl="0" eaLnBrk="1" latinLnBrk="0" hangingPunct="1">
        <a:lnSpc>
          <a:spcPct val="100000"/>
        </a:lnSpc>
        <a:spcBef>
          <a:spcPct val="20000"/>
        </a:spcBef>
        <a:buClr>
          <a:schemeClr val="accent5"/>
        </a:buClr>
        <a:buFont typeface="Wingdings 2"/>
        <a:buChar char=""/>
        <a:defRPr kumimoji="0" sz="2000" kern="1200">
          <a:solidFill>
            <a:schemeClr val="tx1"/>
          </a:solidFill>
          <a:latin typeface="+mn-lt"/>
          <a:ea typeface="+mn-ea"/>
          <a:cs typeface="+mn-cs"/>
        </a:defRPr>
      </a:lvl6pPr>
      <a:lvl7pPr marL="1718582" indent="-18282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7pPr>
      <a:lvl8pPr marL="1919692" indent="-18282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8pPr>
      <a:lvl9pPr marL="2129944" indent="-182828" algn="l" rtl="0" eaLnBrk="1" latinLnBrk="0" hangingPunct="1">
        <a:lnSpc>
          <a:spcPct val="100000"/>
        </a:lnSpc>
        <a:spcBef>
          <a:spcPct val="20000"/>
        </a:spcBef>
        <a:buClr>
          <a:schemeClr val="accent6"/>
        </a:buClr>
        <a:buFont typeface="Wingdings 2"/>
        <a:buChar char=""/>
        <a:defRPr kumimoji="0" sz="2000" kern="1200">
          <a:solidFill>
            <a:schemeClr val="tx1"/>
          </a:solidFill>
          <a:latin typeface="+mn-lt"/>
          <a:ea typeface="+mn-ea"/>
          <a:cs typeface="+mn-cs"/>
        </a:defRPr>
      </a:lvl9pPr>
      <a:extLst/>
    </p:bodyStyle>
    <p:otherStyle>
      <a:lvl1pPr marL="0" algn="l" rtl="0" eaLnBrk="1" latinLnBrk="0" hangingPunct="1">
        <a:defRPr kumimoji="0" kern="1200">
          <a:solidFill>
            <a:schemeClr val="tx1"/>
          </a:solidFill>
          <a:latin typeface="+mn-lt"/>
          <a:ea typeface="+mn-ea"/>
          <a:cs typeface="+mn-cs"/>
        </a:defRPr>
      </a:lvl1pPr>
      <a:lvl2pPr marL="457070" algn="l" rtl="0" eaLnBrk="1" latinLnBrk="0" hangingPunct="1">
        <a:defRPr kumimoji="0" kern="1200">
          <a:solidFill>
            <a:schemeClr val="tx1"/>
          </a:solidFill>
          <a:latin typeface="+mn-lt"/>
          <a:ea typeface="+mn-ea"/>
          <a:cs typeface="+mn-cs"/>
        </a:defRPr>
      </a:lvl2pPr>
      <a:lvl3pPr marL="914139" algn="l" rtl="0" eaLnBrk="1" latinLnBrk="0" hangingPunct="1">
        <a:defRPr kumimoji="0" kern="1200">
          <a:solidFill>
            <a:schemeClr val="tx1"/>
          </a:solidFill>
          <a:latin typeface="+mn-lt"/>
          <a:ea typeface="+mn-ea"/>
          <a:cs typeface="+mn-cs"/>
        </a:defRPr>
      </a:lvl3pPr>
      <a:lvl4pPr marL="1371208" algn="l" rtl="0" eaLnBrk="1" latinLnBrk="0" hangingPunct="1">
        <a:defRPr kumimoji="0" kern="1200">
          <a:solidFill>
            <a:schemeClr val="tx1"/>
          </a:solidFill>
          <a:latin typeface="+mn-lt"/>
          <a:ea typeface="+mn-ea"/>
          <a:cs typeface="+mn-cs"/>
        </a:defRPr>
      </a:lvl4pPr>
      <a:lvl5pPr marL="1828278" algn="l" rtl="0" eaLnBrk="1" latinLnBrk="0" hangingPunct="1">
        <a:defRPr kumimoji="0" kern="1200">
          <a:solidFill>
            <a:schemeClr val="tx1"/>
          </a:solidFill>
          <a:latin typeface="+mn-lt"/>
          <a:ea typeface="+mn-ea"/>
          <a:cs typeface="+mn-cs"/>
        </a:defRPr>
      </a:lvl5pPr>
      <a:lvl6pPr marL="2285348" algn="l" rtl="0" eaLnBrk="1" latinLnBrk="0" hangingPunct="1">
        <a:defRPr kumimoji="0" kern="1200">
          <a:solidFill>
            <a:schemeClr val="tx1"/>
          </a:solidFill>
          <a:latin typeface="+mn-lt"/>
          <a:ea typeface="+mn-ea"/>
          <a:cs typeface="+mn-cs"/>
        </a:defRPr>
      </a:lvl6pPr>
      <a:lvl7pPr marL="2742417" algn="l" rtl="0" eaLnBrk="1" latinLnBrk="0" hangingPunct="1">
        <a:defRPr kumimoji="0" kern="1200">
          <a:solidFill>
            <a:schemeClr val="tx1"/>
          </a:solidFill>
          <a:latin typeface="+mn-lt"/>
          <a:ea typeface="+mn-ea"/>
          <a:cs typeface="+mn-cs"/>
        </a:defRPr>
      </a:lvl7pPr>
      <a:lvl8pPr marL="3199487" algn="l" rtl="0" eaLnBrk="1" latinLnBrk="0" hangingPunct="1">
        <a:defRPr kumimoji="0" kern="1200">
          <a:solidFill>
            <a:schemeClr val="tx1"/>
          </a:solidFill>
          <a:latin typeface="+mn-lt"/>
          <a:ea typeface="+mn-ea"/>
          <a:cs typeface="+mn-cs"/>
        </a:defRPr>
      </a:lvl8pPr>
      <a:lvl9pPr marL="3656556" algn="l" rtl="0" eaLnBrk="1" latinLnBrk="0" hangingPunct="1">
        <a:defRPr kumimoji="0" kern="1200">
          <a:solidFill>
            <a:schemeClr val="tx1"/>
          </a:solidFill>
          <a:latin typeface="+mn-lt"/>
          <a:ea typeface="+mn-ea"/>
          <a:cs typeface="+mn-cs"/>
        </a:defRPr>
      </a:lvl9pPr>
      <a:extLst/>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5"/>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580335"/>
      </p:ext>
    </p:extLst>
  </p:cSld>
  <p:clrMap bg1="lt1" tx1="dk1" bg2="lt2" tx2="dk2" accent1="accent1" accent2="accent2" accent3="accent3" accent4="accent4" accent5="accent5" accent6="accent6" hlink="hlink" folHlink="folHlink"/>
  <p:sldLayoutIdLst>
    <p:sldLayoutId id="2147483865" r:id="rId1"/>
    <p:sldLayoutId id="2147483866" r:id="rId2"/>
    <p:sldLayoutId id="2147483867" r:id="rId3"/>
    <p:sldLayoutId id="2147483868" r:id="rId4"/>
    <p:sldLayoutId id="2147483869" r:id="rId5"/>
    <p:sldLayoutId id="2147483870" r:id="rId6"/>
    <p:sldLayoutId id="2147483871" r:id="rId7"/>
    <p:sldLayoutId id="2147483872" r:id="rId8"/>
    <p:sldLayoutId id="2147483873" r:id="rId9"/>
    <p:sldLayoutId id="2147483874" r:id="rId10"/>
    <p:sldLayoutId id="2147483875" r:id="rId11"/>
    <p:sldLayoutId id="2147483876" r:id="rId12"/>
    <p:sldLayoutId id="2147483877" r:id="rId13"/>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5"/>
          </p:cNvPr>
          <p:cNvPicPr>
            <a:picLocks noChangeAspect="1" noChangeArrowheads="1"/>
          </p:cNvPicPr>
          <p:nvPr userDrawn="1"/>
        </p:nvPicPr>
        <p:blipFill>
          <a:blip r:embed="rId16">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69704326"/>
      </p:ext>
    </p:extLst>
  </p:cSld>
  <p:clrMap bg1="lt1" tx1="dk1" bg2="lt2" tx2="dk2" accent1="accent1" accent2="accent2" accent3="accent3" accent4="accent4" accent5="accent5" accent6="accent6" hlink="hlink" folHlink="folHlink"/>
  <p:sldLayoutIdLst>
    <p:sldLayoutId id="2147483879" r:id="rId1"/>
    <p:sldLayoutId id="2147483880" r:id="rId2"/>
    <p:sldLayoutId id="2147483881" r:id="rId3"/>
    <p:sldLayoutId id="2147483882" r:id="rId4"/>
    <p:sldLayoutId id="2147483883" r:id="rId5"/>
    <p:sldLayoutId id="2147483884" r:id="rId6"/>
    <p:sldLayoutId id="2147483885" r:id="rId7"/>
    <p:sldLayoutId id="2147483886" r:id="rId8"/>
    <p:sldLayoutId id="2147483887" r:id="rId9"/>
    <p:sldLayoutId id="2147483888" r:id="rId10"/>
    <p:sldLayoutId id="2147483889" r:id="rId11"/>
    <p:sldLayoutId id="2147483890" r:id="rId12"/>
    <p:sldLayoutId id="2147483891" r:id="rId13"/>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193" tIns="45604" rIns="91193" bIns="45604"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19"/>
            <a:ext cx="8229600" cy="4525963"/>
          </a:xfrm>
          <a:prstGeom prst="rect">
            <a:avLst/>
          </a:prstGeom>
        </p:spPr>
        <p:txBody>
          <a:bodyPr vert="horz" lIns="91193" tIns="45604" rIns="91193" bIns="45604"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1" y="6356351"/>
            <a:ext cx="2133600" cy="365125"/>
          </a:xfrm>
          <a:prstGeom prst="rect">
            <a:avLst/>
          </a:prstGeom>
        </p:spPr>
        <p:txBody>
          <a:bodyPr vert="horz" lIns="91193" tIns="45604" rIns="91193" bIns="45604" rtlCol="0" anchor="ctr"/>
          <a:lstStyle>
            <a:lvl1pPr algn="l">
              <a:defRPr sz="1200">
                <a:solidFill>
                  <a:schemeClr val="tx1">
                    <a:tint val="75000"/>
                  </a:schemeClr>
                </a:solidFill>
              </a:defRPr>
            </a:lvl1pPr>
          </a:lstStyle>
          <a:p>
            <a:fld id="{4F0034FA-95E1-4CE6-95A6-1D0E29FF724F}" type="datetime1">
              <a:rPr lang="en-US" smtClean="0">
                <a:solidFill>
                  <a:prstClr val="black">
                    <a:tint val="75000"/>
                  </a:prstClr>
                </a:solidFill>
              </a:rPr>
              <a:pPr/>
              <a:t>6/29/2013</a:t>
            </a:fld>
            <a:endParaRPr lang="en-US">
              <a:solidFill>
                <a:prstClr val="black">
                  <a:tint val="75000"/>
                </a:prstClr>
              </a:solidFill>
            </a:endParaRPr>
          </a:p>
        </p:txBody>
      </p:sp>
      <p:sp>
        <p:nvSpPr>
          <p:cNvPr id="5" name="Footer Placeholder 4"/>
          <p:cNvSpPr>
            <a:spLocks noGrp="1"/>
          </p:cNvSpPr>
          <p:nvPr>
            <p:ph type="ftr" sz="quarter" idx="3"/>
          </p:nvPr>
        </p:nvSpPr>
        <p:spPr>
          <a:xfrm>
            <a:off x="3124200" y="6356351"/>
            <a:ext cx="2895600" cy="365125"/>
          </a:xfrm>
          <a:prstGeom prst="rect">
            <a:avLst/>
          </a:prstGeom>
        </p:spPr>
        <p:txBody>
          <a:bodyPr vert="horz" lIns="91193" tIns="45604" rIns="91193" bIns="45604" rtlCol="0" anchor="ctr"/>
          <a:lstStyle>
            <a:lvl1pPr algn="ctr">
              <a:defRPr sz="1200">
                <a:solidFill>
                  <a:schemeClr val="tx1">
                    <a:tint val="75000"/>
                  </a:schemeClr>
                </a:solidFill>
              </a:defRPr>
            </a:lvl1pPr>
          </a:lstStyle>
          <a:p>
            <a:r>
              <a:rPr lang="en-US" smtClean="0">
                <a:solidFill>
                  <a:prstClr val="black">
                    <a:tint val="75000"/>
                  </a:prstClr>
                </a:solidFill>
              </a:rPr>
              <a:t>Dong Yu</a:t>
            </a:r>
            <a:endParaRPr lang="en-US" dirty="0">
              <a:solidFill>
                <a:prstClr val="black">
                  <a:tint val="75000"/>
                </a:prstClr>
              </a:solidFill>
            </a:endParaRPr>
          </a:p>
        </p:txBody>
      </p:sp>
      <p:sp>
        <p:nvSpPr>
          <p:cNvPr id="6" name="Slide Number Placeholder 5"/>
          <p:cNvSpPr>
            <a:spLocks noGrp="1"/>
          </p:cNvSpPr>
          <p:nvPr>
            <p:ph type="sldNum" sz="quarter" idx="4"/>
          </p:nvPr>
        </p:nvSpPr>
        <p:spPr>
          <a:xfrm>
            <a:off x="6553200" y="6356351"/>
            <a:ext cx="2133600" cy="365125"/>
          </a:xfrm>
          <a:prstGeom prst="rect">
            <a:avLst/>
          </a:prstGeom>
        </p:spPr>
        <p:txBody>
          <a:bodyPr vert="horz" lIns="91193" tIns="45604" rIns="91193" bIns="45604" rtlCol="0" anchor="ctr"/>
          <a:lstStyle>
            <a:lvl1pPr algn="r">
              <a:defRPr sz="1200">
                <a:solidFill>
                  <a:schemeClr val="tx1">
                    <a:tint val="75000"/>
                  </a:schemeClr>
                </a:solidFill>
              </a:defRPr>
            </a:lvl1pPr>
          </a:lstStyle>
          <a:p>
            <a:fld id="{B6F15528-21DE-4FAA-801E-634DDDAF4B2B}" type="slidenum">
              <a:rPr lang="en-US" smtClean="0">
                <a:solidFill>
                  <a:prstClr val="black">
                    <a:tint val="75000"/>
                  </a:prstClr>
                </a:solidFill>
              </a:rPr>
              <a:pPr/>
              <a:t>‹#›</a:t>
            </a:fld>
            <a:endParaRPr lang="en-US" dirty="0">
              <a:solidFill>
                <a:prstClr val="black">
                  <a:tint val="75000"/>
                </a:prstClr>
              </a:solidFill>
            </a:endParaRPr>
          </a:p>
        </p:txBody>
      </p:sp>
      <p:pic>
        <p:nvPicPr>
          <p:cNvPr id="7" name="Picture 2" descr="Microsoft Research">
            <a:hlinkClick r:id="rId14"/>
          </p:cNvPr>
          <p:cNvPicPr>
            <a:picLocks noChangeAspect="1" noChangeArrowheads="1"/>
          </p:cNvPicPr>
          <p:nvPr userDrawn="1"/>
        </p:nvPicPr>
        <p:blipFill>
          <a:blip r:embed="rId15">
            <a:extLst>
              <a:ext uri="{28A0092B-C50C-407E-A947-70E740481C1C}">
                <a14:useLocalDpi xmlns:a14="http://schemas.microsoft.com/office/drawing/2010/main" val="0"/>
              </a:ext>
            </a:extLst>
          </a:blip>
          <a:srcRect/>
          <a:stretch>
            <a:fillRect/>
          </a:stretch>
        </p:blipFill>
        <p:spPr bwMode="auto">
          <a:xfrm>
            <a:off x="85726" y="66674"/>
            <a:ext cx="1362075" cy="390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00873490"/>
      </p:ext>
    </p:extLst>
  </p:cSld>
  <p:clrMap bg1="lt1" tx1="dk1" bg2="lt2" tx2="dk2" accent1="accent1" accent2="accent2" accent3="accent3" accent4="accent4" accent5="accent5" accent6="accent6" hlink="hlink" folHlink="folHlink"/>
  <p:sldLayoutIdLst>
    <p:sldLayoutId id="2147483893" r:id="rId1"/>
    <p:sldLayoutId id="2147483894" r:id="rId2"/>
    <p:sldLayoutId id="2147483895" r:id="rId3"/>
    <p:sldLayoutId id="2147483896" r:id="rId4"/>
    <p:sldLayoutId id="2147483897" r:id="rId5"/>
    <p:sldLayoutId id="2147483898" r:id="rId6"/>
    <p:sldLayoutId id="2147483899" r:id="rId7"/>
    <p:sldLayoutId id="2147483900" r:id="rId8"/>
    <p:sldLayoutId id="2147483901" r:id="rId9"/>
    <p:sldLayoutId id="2147483902" r:id="rId10"/>
    <p:sldLayoutId id="2147483903" r:id="rId11"/>
    <p:sldLayoutId id="2147483904" r:id="rId12"/>
  </p:sldLayoutIdLst>
  <p:hf hdr="0" ftr="0" dt="0"/>
  <p:txStyles>
    <p:titleStyle>
      <a:lvl1pPr algn="ctr" defTabSz="911926" rtl="0" eaLnBrk="1" latinLnBrk="0" hangingPunct="1">
        <a:spcBef>
          <a:spcPct val="0"/>
        </a:spcBef>
        <a:buNone/>
        <a:defRPr sz="4400" kern="1200">
          <a:solidFill>
            <a:schemeClr val="tx1"/>
          </a:solidFill>
          <a:latin typeface="+mj-lt"/>
          <a:ea typeface="+mj-ea"/>
          <a:cs typeface="+mj-cs"/>
        </a:defRPr>
      </a:lvl1pPr>
    </p:titleStyle>
    <p:body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1926" rtl="0" eaLnBrk="1" latinLnBrk="0" hangingPunct="1">
        <a:defRPr sz="1800" kern="1200">
          <a:solidFill>
            <a:schemeClr val="tx1"/>
          </a:solidFill>
          <a:latin typeface="+mn-lt"/>
          <a:ea typeface="+mn-ea"/>
          <a:cs typeface="+mn-cs"/>
        </a:defRPr>
      </a:lvl1pPr>
      <a:lvl2pPr marL="455965" algn="l" defTabSz="911926" rtl="0" eaLnBrk="1" latinLnBrk="0" hangingPunct="1">
        <a:defRPr sz="1800" kern="1200">
          <a:solidFill>
            <a:schemeClr val="tx1"/>
          </a:solidFill>
          <a:latin typeface="+mn-lt"/>
          <a:ea typeface="+mn-ea"/>
          <a:cs typeface="+mn-cs"/>
        </a:defRPr>
      </a:lvl2pPr>
      <a:lvl3pPr marL="911926" algn="l" defTabSz="911926" rtl="0" eaLnBrk="1" latinLnBrk="0" hangingPunct="1">
        <a:defRPr sz="1800" kern="1200">
          <a:solidFill>
            <a:schemeClr val="tx1"/>
          </a:solidFill>
          <a:latin typeface="+mn-lt"/>
          <a:ea typeface="+mn-ea"/>
          <a:cs typeface="+mn-cs"/>
        </a:defRPr>
      </a:lvl3pPr>
      <a:lvl4pPr marL="1367883" algn="l" defTabSz="911926" rtl="0" eaLnBrk="1" latinLnBrk="0" hangingPunct="1">
        <a:defRPr sz="1800" kern="1200">
          <a:solidFill>
            <a:schemeClr val="tx1"/>
          </a:solidFill>
          <a:latin typeface="+mn-lt"/>
          <a:ea typeface="+mn-ea"/>
          <a:cs typeface="+mn-cs"/>
        </a:defRPr>
      </a:lvl4pPr>
      <a:lvl5pPr marL="1823849" algn="l" defTabSz="911926" rtl="0" eaLnBrk="1" latinLnBrk="0" hangingPunct="1">
        <a:defRPr sz="1800" kern="1200">
          <a:solidFill>
            <a:schemeClr val="tx1"/>
          </a:solidFill>
          <a:latin typeface="+mn-lt"/>
          <a:ea typeface="+mn-ea"/>
          <a:cs typeface="+mn-cs"/>
        </a:defRPr>
      </a:lvl5pPr>
      <a:lvl6pPr marL="2279814" algn="l" defTabSz="911926" rtl="0" eaLnBrk="1" latinLnBrk="0" hangingPunct="1">
        <a:defRPr sz="1800" kern="1200">
          <a:solidFill>
            <a:schemeClr val="tx1"/>
          </a:solidFill>
          <a:latin typeface="+mn-lt"/>
          <a:ea typeface="+mn-ea"/>
          <a:cs typeface="+mn-cs"/>
        </a:defRPr>
      </a:lvl6pPr>
      <a:lvl7pPr marL="2735772" algn="l" defTabSz="911926" rtl="0" eaLnBrk="1" latinLnBrk="0" hangingPunct="1">
        <a:defRPr sz="1800" kern="1200">
          <a:solidFill>
            <a:schemeClr val="tx1"/>
          </a:solidFill>
          <a:latin typeface="+mn-lt"/>
          <a:ea typeface="+mn-ea"/>
          <a:cs typeface="+mn-cs"/>
        </a:defRPr>
      </a:lvl7pPr>
      <a:lvl8pPr marL="3191737" algn="l" defTabSz="911926" rtl="0" eaLnBrk="1" latinLnBrk="0" hangingPunct="1">
        <a:defRPr sz="1800" kern="1200">
          <a:solidFill>
            <a:schemeClr val="tx1"/>
          </a:solidFill>
          <a:latin typeface="+mn-lt"/>
          <a:ea typeface="+mn-ea"/>
          <a:cs typeface="+mn-cs"/>
        </a:defRPr>
      </a:lvl8pPr>
      <a:lvl9pPr marL="3647699" algn="l" defTabSz="911926"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1.xml"/><Relationship Id="rId1" Type="http://schemas.openxmlformats.org/officeDocument/2006/relationships/slideLayout" Target="../slideLayouts/slideLayout213.xml"/><Relationship Id="rId5" Type="http://schemas.openxmlformats.org/officeDocument/2006/relationships/image" Target="../media/image25.jpeg"/><Relationship Id="rId4" Type="http://schemas.openxmlformats.org/officeDocument/2006/relationships/image" Target="../media/image24.jpg"/></Relationships>
</file>

<file path=ppt/slides/_rels/slide100.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111.xml"/></Relationships>
</file>

<file path=ppt/slides/_rels/slide101.xml.rels><?xml version="1.0" encoding="UTF-8" standalone="yes"?>
<Relationships xmlns="http://schemas.openxmlformats.org/package/2006/relationships"><Relationship Id="rId3" Type="http://schemas.openxmlformats.org/officeDocument/2006/relationships/image" Target="../media/image136.png"/><Relationship Id="rId7" Type="http://schemas.openxmlformats.org/officeDocument/2006/relationships/image" Target="../media/image140.png"/><Relationship Id="rId2" Type="http://schemas.openxmlformats.org/officeDocument/2006/relationships/notesSlide" Target="../notesSlides/notesSlide21.xml"/><Relationship Id="rId1" Type="http://schemas.openxmlformats.org/officeDocument/2006/relationships/slideLayout" Target="../slideLayouts/slideLayout111.xml"/><Relationship Id="rId6" Type="http://schemas.openxmlformats.org/officeDocument/2006/relationships/image" Target="../media/image139.png"/><Relationship Id="rId5" Type="http://schemas.openxmlformats.org/officeDocument/2006/relationships/image" Target="../media/image138.png"/><Relationship Id="rId4" Type="http://schemas.openxmlformats.org/officeDocument/2006/relationships/image" Target="../media/image137.png"/></Relationships>
</file>

<file path=ppt/slides/_rels/slide102.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emf"/><Relationship Id="rId1" Type="http://schemas.openxmlformats.org/officeDocument/2006/relationships/slideLayout" Target="../slideLayouts/slideLayout111.xml"/><Relationship Id="rId4" Type="http://schemas.openxmlformats.org/officeDocument/2006/relationships/image" Target="../media/image135.emf"/></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04.xml.rels><?xml version="1.0" encoding="UTF-8" standalone="yes"?>
<Relationships xmlns="http://schemas.openxmlformats.org/package/2006/relationships"><Relationship Id="rId8" Type="http://schemas.openxmlformats.org/officeDocument/2006/relationships/image" Target="../media/image129.jpeg"/><Relationship Id="rId3" Type="http://schemas.openxmlformats.org/officeDocument/2006/relationships/hyperlink" Target="http://www.icassp2013.com/Papers/ViewPapers.asp?PaperNum=4864" TargetMode="External"/><Relationship Id="rId7" Type="http://schemas.openxmlformats.org/officeDocument/2006/relationships/image" Target="../media/image18.png"/><Relationship Id="rId2" Type="http://schemas.openxmlformats.org/officeDocument/2006/relationships/hyperlink" Target="http://www.icassp2013.com/Papers/ViewPapers.asp?PaperNum=4734" TargetMode="External"/><Relationship Id="rId1" Type="http://schemas.openxmlformats.org/officeDocument/2006/relationships/slideLayout" Target="../slideLayouts/slideLayout129.xml"/><Relationship Id="rId6" Type="http://schemas.openxmlformats.org/officeDocument/2006/relationships/hyperlink" Target="http://www.icassp2013.com/Papers/ViewPapers.asp?PaperNum=4979" TargetMode="External"/><Relationship Id="rId11" Type="http://schemas.openxmlformats.org/officeDocument/2006/relationships/image" Target="../media/image20.jpg"/><Relationship Id="rId5" Type="http://schemas.openxmlformats.org/officeDocument/2006/relationships/hyperlink" Target="http://www.icassp2013.com/Papers/ViewPapers.asp?PaperNum=5011" TargetMode="External"/><Relationship Id="rId10" Type="http://schemas.openxmlformats.org/officeDocument/2006/relationships/image" Target="../media/image143.jpg"/><Relationship Id="rId4" Type="http://schemas.openxmlformats.org/officeDocument/2006/relationships/hyperlink" Target="http://www.icassp2013.com/Papers/ViewPapers.asp?PaperNum=3667" TargetMode="External"/><Relationship Id="rId9" Type="http://schemas.openxmlformats.org/officeDocument/2006/relationships/image" Target="../media/image130.gif"/></Relationships>
</file>

<file path=ppt/slides/_rels/slide105.xml.rels><?xml version="1.0" encoding="UTF-8" standalone="yes"?>
<Relationships xmlns="http://schemas.openxmlformats.org/package/2006/relationships"><Relationship Id="rId2" Type="http://schemas.openxmlformats.org/officeDocument/2006/relationships/image" Target="../media/image144.wmf"/><Relationship Id="rId1" Type="http://schemas.openxmlformats.org/officeDocument/2006/relationships/slideLayout" Target="../slideLayouts/slideLayout129.xml"/></Relationships>
</file>

<file path=ppt/slides/_rels/slide106.xml.rels><?xml version="1.0" encoding="UTF-8" standalone="yes"?>
<Relationships xmlns="http://schemas.openxmlformats.org/package/2006/relationships"><Relationship Id="rId2" Type="http://schemas.openxmlformats.org/officeDocument/2006/relationships/image" Target="../media/image145.wmf"/><Relationship Id="rId1" Type="http://schemas.openxmlformats.org/officeDocument/2006/relationships/slideLayout" Target="../slideLayouts/slideLayout129.xml"/></Relationships>
</file>

<file path=ppt/slides/_rels/slide107.xml.rels><?xml version="1.0" encoding="UTF-8" standalone="yes"?>
<Relationships xmlns="http://schemas.openxmlformats.org/package/2006/relationships"><Relationship Id="rId2" Type="http://schemas.openxmlformats.org/officeDocument/2006/relationships/image" Target="../media/image146.wmf"/><Relationship Id="rId1" Type="http://schemas.openxmlformats.org/officeDocument/2006/relationships/slideLayout" Target="../slideLayouts/slideLayout129.xml"/></Relationships>
</file>

<file path=ppt/slides/_rels/slide108.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129.xml"/></Relationships>
</file>

<file path=ppt/slides/_rels/slide109.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129.xml"/></Relationships>
</file>

<file path=ppt/slides/_rels/slide11.xml.rels><?xml version="1.0" encoding="UTF-8" standalone="yes"?>
<Relationships xmlns="http://schemas.openxmlformats.org/package/2006/relationships"><Relationship Id="rId8" Type="http://schemas.openxmlformats.org/officeDocument/2006/relationships/hyperlink" Target="http://ufldl.stanford.edu/wiki/index.php/UFLDL_Tutorial" TargetMode="External"/><Relationship Id="rId3" Type="http://schemas.openxmlformats.org/officeDocument/2006/relationships/hyperlink" Target="http://deeplearning.net/reading-list/" TargetMode="External"/><Relationship Id="rId7" Type="http://schemas.openxmlformats.org/officeDocument/2006/relationships/hyperlink" Target="http://deeplearning.net/tutorial/"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hyperlink" Target="http://www.cs.toronto.edu/~hinton/" TargetMode="External"/><Relationship Id="rId5" Type="http://schemas.openxmlformats.org/officeDocument/2006/relationships/hyperlink" Target="http://ufldl.stanford.edu/wiki/index.php/UFLDL_Recommended_Readings" TargetMode="External"/><Relationship Id="rId4" Type="http://schemas.openxmlformats.org/officeDocument/2006/relationships/hyperlink" Target="http://deeplearning.net/deep-learning-research-groups-and-labs/" TargetMode="External"/></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129.xml"/></Relationships>
</file>

<file path=ppt/slides/_rels/slide111.xml.rels><?xml version="1.0" encoding="UTF-8" standalone="yes"?>
<Relationships xmlns="http://schemas.openxmlformats.org/package/2006/relationships"><Relationship Id="rId2" Type="http://schemas.openxmlformats.org/officeDocument/2006/relationships/image" Target="../media/image150.png"/><Relationship Id="rId1" Type="http://schemas.openxmlformats.org/officeDocument/2006/relationships/slideLayout" Target="../slideLayouts/slideLayout129.xml"/></Relationships>
</file>

<file path=ppt/slides/_rels/slide112.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129.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114.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29.jpeg"/><Relationship Id="rId1" Type="http://schemas.openxmlformats.org/officeDocument/2006/relationships/slideLayout" Target="../slideLayouts/slideLayout131.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17.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notesSlide" Target="../notesSlides/notesSlide22.xml"/><Relationship Id="rId1" Type="http://schemas.openxmlformats.org/officeDocument/2006/relationships/slideLayout" Target="../slideLayouts/slideLayout137.xml"/><Relationship Id="rId4" Type="http://schemas.openxmlformats.org/officeDocument/2006/relationships/image" Target="../media/image24.jpg"/></Relationships>
</file>

<file path=ppt/slides/_rels/slide118.xml.rels><?xml version="1.0" encoding="UTF-8" standalone="yes"?>
<Relationships xmlns="http://schemas.openxmlformats.org/package/2006/relationships"><Relationship Id="rId3" Type="http://schemas.openxmlformats.org/officeDocument/2006/relationships/image" Target="../media/image153.gif"/><Relationship Id="rId2" Type="http://schemas.openxmlformats.org/officeDocument/2006/relationships/notesSlide" Target="../notesSlides/notesSlide23.xml"/><Relationship Id="rId1" Type="http://schemas.openxmlformats.org/officeDocument/2006/relationships/slideLayout" Target="../slideLayouts/slideLayout137.xml"/><Relationship Id="rId5" Type="http://schemas.openxmlformats.org/officeDocument/2006/relationships/image" Target="../media/image155.gif"/><Relationship Id="rId4" Type="http://schemas.openxmlformats.org/officeDocument/2006/relationships/image" Target="../media/image154.gif"/></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2.xml.rels><?xml version="1.0" encoding="UTF-8" standalone="yes"?>
<Relationships xmlns="http://schemas.openxmlformats.org/package/2006/relationships"><Relationship Id="rId8" Type="http://schemas.openxmlformats.org/officeDocument/2006/relationships/hyperlink" Target="http://research.google.com/" TargetMode="External"/><Relationship Id="rId13" Type="http://schemas.openxmlformats.org/officeDocument/2006/relationships/hyperlink" Target="http://ronan.collobert.com/" TargetMode="External"/><Relationship Id="rId18" Type="http://schemas.openxmlformats.org/officeDocument/2006/relationships/hyperlink" Target="http://web.eecs.umich.edu/~honglak/" TargetMode="External"/><Relationship Id="rId26" Type="http://schemas.openxmlformats.org/officeDocument/2006/relationships/hyperlink" Target="http://researcher.watson.ibm.com/researcher/view.php?person=us-bedk" TargetMode="External"/><Relationship Id="rId3" Type="http://schemas.openxmlformats.org/officeDocument/2006/relationships/hyperlink" Target="http://www.iro.umontreal.ca/rubrique.php3?id_rubrique=27" TargetMode="External"/><Relationship Id="rId21" Type="http://schemas.openxmlformats.org/officeDocument/2006/relationships/hyperlink" Target="http://users.ics.aalto.fi/juha/" TargetMode="External"/><Relationship Id="rId7" Type="http://schemas.openxmlformats.org/officeDocument/2006/relationships/hyperlink" Target="http://www.cs.ubc.ca/~nando/index.php" TargetMode="External"/><Relationship Id="rId12" Type="http://schemas.openxmlformats.org/officeDocument/2006/relationships/hyperlink" Target="http://homes.cs.washington.edu/~pedrod/" TargetMode="External"/><Relationship Id="rId17" Type="http://schemas.openxmlformats.org/officeDocument/2006/relationships/hyperlink" Target="http://www.uoguelph.ca/~gwtaylor/" TargetMode="External"/><Relationship Id="rId25" Type="http://schemas.openxmlformats.org/officeDocument/2006/relationships/hyperlink" Target="http://mil.engr.utk.edu/nmil/member/2" TargetMode="External"/><Relationship Id="rId2" Type="http://schemas.openxmlformats.org/officeDocument/2006/relationships/hyperlink" Target="http://learning.cs.toronto.edu/index.shtml?section=home" TargetMode="External"/><Relationship Id="rId16" Type="http://schemas.openxmlformats.org/officeDocument/2006/relationships/hyperlink" Target="http://www.dmi.usherb.ca/~larocheh/index_en.html" TargetMode="External"/><Relationship Id="rId20" Type="http://schemas.openxmlformats.org/officeDocument/2006/relationships/hyperlink" Target="http://www.dbs.ifi.lmu.de/~yu_k/" TargetMode="External"/><Relationship Id="rId1" Type="http://schemas.openxmlformats.org/officeDocument/2006/relationships/slideLayout" Target="../slideLayouts/slideLayout224.xml"/><Relationship Id="rId6" Type="http://schemas.openxmlformats.org/officeDocument/2006/relationships/hyperlink" Target="http://www.robotics.stanford.edu/~ang/group.html" TargetMode="External"/><Relationship Id="rId11" Type="http://schemas.openxmlformats.org/officeDocument/2006/relationships/hyperlink" Target="http://deeplearning.net/deep-learning-research-groups-and-labs/redwood.berkeley.edu/bruno" TargetMode="External"/><Relationship Id="rId24" Type="http://schemas.openxmlformats.org/officeDocument/2006/relationships/hyperlink" Target="http://reslab.elis.ugent.be/benjamin" TargetMode="External"/><Relationship Id="rId5" Type="http://schemas.openxmlformats.org/officeDocument/2006/relationships/hyperlink" Target="http://cs.nyu.edu/~fergus/pmwiki/pmwiki.php" TargetMode="External"/><Relationship Id="rId15" Type="http://schemas.openxmlformats.org/officeDocument/2006/relationships/hyperlink" Target="http://www.hiit.fi/neuro" TargetMode="External"/><Relationship Id="rId23" Type="http://schemas.openxmlformats.org/officeDocument/2006/relationships/hyperlink" Target="http://www.igb.uci.edu/~pfbaldi/" TargetMode="External"/><Relationship Id="rId28" Type="http://schemas.openxmlformats.org/officeDocument/2006/relationships/hyperlink" Target="http://www.gatsby.ucl.ac.uk/" TargetMode="External"/><Relationship Id="rId10" Type="http://schemas.openxmlformats.org/officeDocument/2006/relationships/hyperlink" Target="http://www.idsia.ch/" TargetMode="External"/><Relationship Id="rId19" Type="http://schemas.openxmlformats.org/officeDocument/2006/relationships/hyperlink" Target="http://www.ml.tu-berlin.de/menue/machine_learning/" TargetMode="External"/><Relationship Id="rId4" Type="http://schemas.openxmlformats.org/officeDocument/2006/relationships/hyperlink" Target="http://yann.lecun.com/ex/index.html" TargetMode="External"/><Relationship Id="rId9" Type="http://schemas.openxmlformats.org/officeDocument/2006/relationships/hyperlink" Target="http://research.microsoft.com/en-us/people/deng/" TargetMode="External"/><Relationship Id="rId14" Type="http://schemas.openxmlformats.org/officeDocument/2006/relationships/hyperlink" Target="http://faculty.ucmerced.edu/mcarreira-perpinan/" TargetMode="External"/><Relationship Id="rId22" Type="http://schemas.openxmlformats.org/officeDocument/2006/relationships/hyperlink" Target="http://www.ics.uci.edu/~welling/" TargetMode="External"/><Relationship Id="rId27" Type="http://schemas.openxmlformats.org/officeDocument/2006/relationships/hyperlink" Target="http://www.ais.uni-bonn.de/deep_learning/" TargetMode="Externa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21.xml.rels><?xml version="1.0" encoding="UTF-8" standalone="yes"?>
<Relationships xmlns="http://schemas.openxmlformats.org/package/2006/relationships"><Relationship Id="rId3" Type="http://schemas.openxmlformats.org/officeDocument/2006/relationships/image" Target="../media/image157.emf"/><Relationship Id="rId2" Type="http://schemas.openxmlformats.org/officeDocument/2006/relationships/image" Target="../media/image156.emf"/><Relationship Id="rId1" Type="http://schemas.openxmlformats.org/officeDocument/2006/relationships/slideLayout" Target="../slideLayouts/slideLayout132.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23.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132.xml"/></Relationships>
</file>

<file path=ppt/slides/_rels/slide124.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132.xml"/></Relationships>
</file>

<file path=ppt/slides/_rels/slide125.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4.xml"/><Relationship Id="rId1" Type="http://schemas.openxmlformats.org/officeDocument/2006/relationships/slideLayout" Target="../slideLayouts/slideLayout13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28.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7.png"/><Relationship Id="rId1" Type="http://schemas.openxmlformats.org/officeDocument/2006/relationships/slideLayout" Target="../slideLayouts/slideLayout132.xml"/></Relationships>
</file>

<file path=ppt/slides/_rels/slide129.xml.rels><?xml version="1.0" encoding="UTF-8" standalone="yes"?>
<Relationships xmlns="http://schemas.openxmlformats.org/package/2006/relationships"><Relationship Id="rId2" Type="http://schemas.openxmlformats.org/officeDocument/2006/relationships/image" Target="../media/image162.emf"/><Relationship Id="rId1" Type="http://schemas.openxmlformats.org/officeDocument/2006/relationships/slideLayout" Target="../slideLayouts/slideLayout13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31.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132.xml"/></Relationships>
</file>

<file path=ppt/slides/_rels/slide132.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32.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142.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132.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37.xml.rels><?xml version="1.0" encoding="UTF-8" standalone="yes"?>
<Relationships xmlns="http://schemas.openxmlformats.org/package/2006/relationships"><Relationship Id="rId1" Type="http://schemas.openxmlformats.org/officeDocument/2006/relationships/slideLayout" Target="../slideLayouts/slideLayout174.xml"/></Relationships>
</file>

<file path=ppt/slides/_rels/slide138.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75.xml"/></Relationships>
</file>

<file path=ppt/slides/_rels/slide139.xml.rels><?xml version="1.0" encoding="UTF-8" standalone="yes"?>
<Relationships xmlns="http://schemas.openxmlformats.org/package/2006/relationships"><Relationship Id="rId2" Type="http://schemas.openxmlformats.org/officeDocument/2006/relationships/image" Target="../media/image164.jpeg"/><Relationship Id="rId1" Type="http://schemas.openxmlformats.org/officeDocument/2006/relationships/slideLayout" Target="../slideLayouts/slideLayout17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41.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175.xml"/></Relationships>
</file>

<file path=ppt/slides/_rels/slide14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6.png"/><Relationship Id="rId1" Type="http://schemas.openxmlformats.org/officeDocument/2006/relationships/slideLayout" Target="../slideLayouts/slideLayout180.xml"/><Relationship Id="rId5" Type="http://schemas.openxmlformats.org/officeDocument/2006/relationships/image" Target="../media/image168.png"/><Relationship Id="rId4" Type="http://schemas.openxmlformats.org/officeDocument/2006/relationships/image" Target="../media/image167.jpeg"/></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44.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45.xml.rels><?xml version="1.0" encoding="UTF-8" standalone="yes"?>
<Relationships xmlns="http://schemas.openxmlformats.org/package/2006/relationships"><Relationship Id="rId2" Type="http://schemas.openxmlformats.org/officeDocument/2006/relationships/image" Target="../media/image169.png"/><Relationship Id="rId1" Type="http://schemas.openxmlformats.org/officeDocument/2006/relationships/slideLayout" Target="../slideLayouts/slideLayout175.xml"/></Relationships>
</file>

<file path=ppt/slides/_rels/slide146.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175.xml"/></Relationships>
</file>

<file path=ppt/slides/_rels/slide147.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175.xml"/></Relationships>
</file>

<file path=ppt/slides/_rels/slide148.xml.rels><?xml version="1.0" encoding="UTF-8" standalone="yes"?>
<Relationships xmlns="http://schemas.openxmlformats.org/package/2006/relationships"><Relationship Id="rId2" Type="http://schemas.openxmlformats.org/officeDocument/2006/relationships/image" Target="../media/image172.png"/><Relationship Id="rId1" Type="http://schemas.openxmlformats.org/officeDocument/2006/relationships/slideLayout" Target="../slideLayouts/slideLayout175.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175.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159.xml"/></Relationships>
</file>

<file path=ppt/slides/_rels/slide1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6.png"/><Relationship Id="rId1" Type="http://schemas.openxmlformats.org/officeDocument/2006/relationships/slideLayout" Target="../slideLayouts/slideLayout191.xml"/><Relationship Id="rId4" Type="http://schemas.openxmlformats.org/officeDocument/2006/relationships/image" Target="../media/image167.jpeg"/></Relationships>
</file>

<file path=ppt/slides/_rels/slide1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6.png"/><Relationship Id="rId1" Type="http://schemas.openxmlformats.org/officeDocument/2006/relationships/slideLayout" Target="../slideLayouts/slideLayout191.xml"/><Relationship Id="rId4" Type="http://schemas.openxmlformats.org/officeDocument/2006/relationships/image" Target="../media/image167.jpeg"/></Relationships>
</file>

<file path=ppt/slides/_rels/slide15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73.png"/><Relationship Id="rId1" Type="http://schemas.openxmlformats.org/officeDocument/2006/relationships/slideLayout" Target="../slideLayouts/slideLayout191.xml"/><Relationship Id="rId4" Type="http://schemas.openxmlformats.org/officeDocument/2006/relationships/image" Target="../media/image167.jpeg"/></Relationships>
</file>

<file path=ppt/slides/_rels/slide15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66.png"/><Relationship Id="rId1" Type="http://schemas.openxmlformats.org/officeDocument/2006/relationships/slideLayout" Target="../slideLayouts/slideLayout191.xml"/><Relationship Id="rId4" Type="http://schemas.openxmlformats.org/officeDocument/2006/relationships/image" Target="../media/image167.jpe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196.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59.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xml.rels><?xml version="1.0" encoding="UTF-8" standalone="yes"?>
<Relationships xmlns="http://schemas.openxmlformats.org/package/2006/relationships"><Relationship Id="rId3" Type="http://schemas.openxmlformats.org/officeDocument/2006/relationships/hyperlink" Target="http://en.wikipedia.org/w/index.php?title=Learning_representation&amp;action=edit&amp;redlink=1" TargetMode="External"/><Relationship Id="rId2" Type="http://schemas.openxmlformats.org/officeDocument/2006/relationships/hyperlink" Target="http://en.wikipedia.org/wiki/Machine_learning" TargetMode="External"/><Relationship Id="rId1" Type="http://schemas.openxmlformats.org/officeDocument/2006/relationships/slideLayout" Target="../slideLayouts/slideLayout213.xml"/><Relationship Id="rId5" Type="http://schemas.openxmlformats.org/officeDocument/2006/relationships/hyperlink" Target="https://github.com/lisa-lab/DeepLearningTutorials" TargetMode="External"/><Relationship Id="rId4" Type="http://schemas.openxmlformats.org/officeDocument/2006/relationships/hyperlink" Target="http://en.wikipedia.org/wiki/Deep_learning" TargetMode="External"/></Relationships>
</file>

<file path=ppt/slides/_rels/slide160.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197.xml"/></Relationships>
</file>

<file path=ppt/slides/_rels/slide161.xml.rels><?xml version="1.0" encoding="UTF-8" standalone="yes"?>
<Relationships xmlns="http://schemas.openxmlformats.org/package/2006/relationships"><Relationship Id="rId2" Type="http://schemas.openxmlformats.org/officeDocument/2006/relationships/image" Target="../media/image174.emf"/><Relationship Id="rId1" Type="http://schemas.openxmlformats.org/officeDocument/2006/relationships/slideLayout" Target="../slideLayouts/slideLayout197.xml"/></Relationships>
</file>

<file path=ppt/slides/_rels/slide162.xml.rels><?xml version="1.0" encoding="UTF-8" standalone="yes"?>
<Relationships xmlns="http://schemas.openxmlformats.org/package/2006/relationships"><Relationship Id="rId3" Type="http://schemas.openxmlformats.org/officeDocument/2006/relationships/image" Target="../media/image950.png"/><Relationship Id="rId2" Type="http://schemas.openxmlformats.org/officeDocument/2006/relationships/image" Target="../media/image940.png"/><Relationship Id="rId1" Type="http://schemas.openxmlformats.org/officeDocument/2006/relationships/slideLayout" Target="../slideLayouts/slideLayout197.xml"/><Relationship Id="rId6" Type="http://schemas.openxmlformats.org/officeDocument/2006/relationships/image" Target="../media/image980.png"/><Relationship Id="rId5" Type="http://schemas.openxmlformats.org/officeDocument/2006/relationships/image" Target="../media/image970.png"/><Relationship Id="rId4" Type="http://schemas.openxmlformats.org/officeDocument/2006/relationships/image" Target="../media/image960.png"/></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4.xml.rels><?xml version="1.0" encoding="UTF-8" standalone="yes"?>
<Relationships xmlns="http://schemas.openxmlformats.org/package/2006/relationships"><Relationship Id="rId2" Type="http://schemas.openxmlformats.org/officeDocument/2006/relationships/image" Target="../media/image990.png"/><Relationship Id="rId1" Type="http://schemas.openxmlformats.org/officeDocument/2006/relationships/slideLayout" Target="../slideLayouts/slideLayout197.xml"/></Relationships>
</file>

<file path=ppt/slides/_rels/slide165.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6.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197.xml"/></Relationships>
</file>

<file path=ppt/slides/_rels/slide167.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97.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197.xml"/></Relationships>
</file>

<file path=ppt/slides/_rels/slide16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197.xml"/><Relationship Id="rId4" Type="http://schemas.openxmlformats.org/officeDocument/2006/relationships/image" Target="../media/image177.png"/></Relationships>
</file>

<file path=ppt/slides/_rels/slide1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19.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1.xml.rels><?xml version="1.0" encoding="UTF-8" standalone="yes"?>
<Relationships xmlns="http://schemas.openxmlformats.org/package/2006/relationships"><Relationship Id="rId3" Type="http://schemas.openxmlformats.org/officeDocument/2006/relationships/hyperlink" Target="http://www.iro.umontreal.ca/~lisa/pointeurs/BengioDucharmeVincentJauvin_jmlr.pdf" TargetMode="External"/><Relationship Id="rId2" Type="http://schemas.openxmlformats.org/officeDocument/2006/relationships/hyperlink" Target="http://arxiv.org/find/cs/1/au:+Courville_A/0/1/0/all/0/1" TargetMode="External"/><Relationship Id="rId1" Type="http://schemas.openxmlformats.org/officeDocument/2006/relationships/slideLayout" Target="../slideLayouts/slideLayout2.xml"/><Relationship Id="rId4" Type="http://schemas.openxmlformats.org/officeDocument/2006/relationships/hyperlink" Target="http://dl.acm.org/citation.cfm?id=2078186" TargetMode="External"/></Relationships>
</file>

<file path=ppt/slides/_rels/slide172.xml.rels><?xml version="1.0" encoding="UTF-8" standalone="yes"?>
<Relationships xmlns="http://schemas.openxmlformats.org/package/2006/relationships"><Relationship Id="rId8" Type="http://schemas.openxmlformats.org/officeDocument/2006/relationships/hyperlink" Target="http://nips.cc/Conferences/2009/Program/speaker-info.php?ID=2965" TargetMode="External"/><Relationship Id="rId13" Type="http://schemas.openxmlformats.org/officeDocument/2006/relationships/hyperlink" Target="http://research.microsoft.com/apps/pubs/default.aspx?id=75852" TargetMode="External"/><Relationship Id="rId3" Type="http://schemas.openxmlformats.org/officeDocument/2006/relationships/hyperlink" Target="http://www.cs.toronto.edu/~ranzato/publications/DistBeliefNIPS2012_withAppendix.pdf" TargetMode="External"/><Relationship Id="rId7" Type="http://schemas.openxmlformats.org/officeDocument/2006/relationships/hyperlink" Target="http://research.microsoft.com/apps/pubs/default.aspx?id=135405" TargetMode="External"/><Relationship Id="rId12" Type="http://schemas.openxmlformats.org/officeDocument/2006/relationships/hyperlink" Target="http://research.microsoft.com/apps/pubs/default.aspx?id=78820" TargetMode="External"/><Relationship Id="rId2" Type="http://schemas.openxmlformats.org/officeDocument/2006/relationships/hyperlink" Target="http://research.microsoft.com/apps/pubs/default.aspx?id=144412" TargetMode="External"/><Relationship Id="rId1" Type="http://schemas.openxmlformats.org/officeDocument/2006/relationships/slideLayout" Target="../slideLayouts/slideLayout2.xml"/><Relationship Id="rId6" Type="http://schemas.openxmlformats.org/officeDocument/2006/relationships/hyperlink" Target="http://research.microsoft.com/apps/pubs/default.aspx?id=155609" TargetMode="External"/><Relationship Id="rId11" Type="http://schemas.openxmlformats.org/officeDocument/2006/relationships/hyperlink" Target="http://research.microsoft.com/apps/pubs/default.aspx?id=74476" TargetMode="External"/><Relationship Id="rId5" Type="http://schemas.openxmlformats.org/officeDocument/2006/relationships/hyperlink" Target="http://research.microsoft.com/apps/pubs/default.aspx?id=173301" TargetMode="External"/><Relationship Id="rId10" Type="http://schemas.openxmlformats.org/officeDocument/2006/relationships/hyperlink" Target="http://research.microsoft.com/apps/pubs/default.aspx?id=78305" TargetMode="External"/><Relationship Id="rId4" Type="http://schemas.openxmlformats.org/officeDocument/2006/relationships/hyperlink" Target="http://research.microsoft.com/apps/pubs/default.aspx?id=172597" TargetMode="External"/><Relationship Id="rId9" Type="http://schemas.openxmlformats.org/officeDocument/2006/relationships/hyperlink" Target="http://nips.cc/Conferences/2009/Program/speaker-info.php?ID=2901" TargetMode="External"/></Relationships>
</file>

<file path=ppt/slides/_rels/slide173.xml.rels><?xml version="1.0" encoding="UTF-8" standalone="yes"?>
<Relationships xmlns="http://schemas.openxmlformats.org/package/2006/relationships"><Relationship Id="rId3" Type="http://schemas.openxmlformats.org/officeDocument/2006/relationships/hyperlink" Target="http://research.microsoft.com/apps/pubs/default.aspx?id=78249" TargetMode="External"/><Relationship Id="rId2" Type="http://schemas.openxmlformats.org/officeDocument/2006/relationships/hyperlink" Target="http://research.microsoft.com/apps/pubs/default.aspx?id=58990" TargetMode="External"/><Relationship Id="rId1" Type="http://schemas.openxmlformats.org/officeDocument/2006/relationships/slideLayout" Target="../slideLayouts/slideLayout7.xml"/><Relationship Id="rId6" Type="http://schemas.openxmlformats.org/officeDocument/2006/relationships/hyperlink" Target="http://research.microsoft.com/apps/pubs/default.aspx?id=78747" TargetMode="External"/><Relationship Id="rId5" Type="http://schemas.openxmlformats.org/officeDocument/2006/relationships/hyperlink" Target="http://research.microsoft.com/apps/pubs/default.aspx?id=78746" TargetMode="External"/><Relationship Id="rId4" Type="http://schemas.openxmlformats.org/officeDocument/2006/relationships/hyperlink" Target="http://research.microsoft.com/apps/pubs/default.aspx?id=78745" TargetMode="External"/></Relationships>
</file>

<file path=ppt/slides/_rels/slide174.xml.rels><?xml version="1.0" encoding="UTF-8" standalone="yes"?>
<Relationships xmlns="http://schemas.openxmlformats.org/package/2006/relationships"><Relationship Id="rId3" Type="http://schemas.openxmlformats.org/officeDocument/2006/relationships/hyperlink" Target="http://research.microsoft.com/apps/pubs/default.aspx?id=171498" TargetMode="External"/><Relationship Id="rId2" Type="http://schemas.openxmlformats.org/officeDocument/2006/relationships/hyperlink" Target="http://ieeexplore.ieee.org/search/srchabstract.jsp?tp=&amp;arnumber=4909058&amp;openedRefinements=*&amp;filter=AND(NOT(4283010803))&amp;searchField=Search+All&amp;queryText=Fosler" TargetMode="External"/><Relationship Id="rId1" Type="http://schemas.openxmlformats.org/officeDocument/2006/relationships/slideLayout" Target="../slideLayouts/slideLayout7.xml"/></Relationships>
</file>

<file path=ppt/slides/_rels/slide175.xml.rels><?xml version="1.0" encoding="UTF-8" standalone="yes"?>
<Relationships xmlns="http://schemas.openxmlformats.org/package/2006/relationships"><Relationship Id="rId3" Type="http://schemas.openxmlformats.org/officeDocument/2006/relationships/hyperlink" Target="http://yann.lecun.com/exdb/publis/pdf/koray-nips-10.pdf" TargetMode="External"/><Relationship Id="rId2" Type="http://schemas.openxmlformats.org/officeDocument/2006/relationships/hyperlink" Target="http://www.socher.org/uploads/Main/HuangSocherManning_ACL2012.pdf" TargetMode="External"/><Relationship Id="rId1" Type="http://schemas.openxmlformats.org/officeDocument/2006/relationships/slideLayout" Target="../slideLayouts/slideLayout7.xml"/></Relationships>
</file>

<file path=ppt/slides/_rels/slide176.xml.rels><?xml version="1.0" encoding="UTF-8" standalone="yes"?>
<Relationships xmlns="http://schemas.openxmlformats.org/package/2006/relationships"><Relationship Id="rId3" Type="http://schemas.openxmlformats.org/officeDocument/2006/relationships/hyperlink" Target="http://www.cs.toronto.edu/~kriz/imgnet-paper-2012.pdf" TargetMode="External"/><Relationship Id="rId2" Type="http://schemas.openxmlformats.org/officeDocument/2006/relationships/hyperlink" Target="http://ieeexplore.ieee.org/search/srchabstract.jsp?tp=&amp;arnumber=4960445&amp;openedRefinements=*&amp;filter=AND(NOT(4283010803))&amp;searchField=Search+All&amp;queryText=Kingsbury+2009" TargetMode="External"/><Relationship Id="rId1" Type="http://schemas.openxmlformats.org/officeDocument/2006/relationships/slideLayout" Target="../slideLayouts/slideLayout7.xml"/><Relationship Id="rId5" Type="http://schemas.openxmlformats.org/officeDocument/2006/relationships/hyperlink" Target="http://scholar.google.com/citations?view_op=view_citation&amp;hl=en&amp;user=WLN3QrAAAAAJ&amp;citation_for_view=WLN3QrAAAAAJ:u5HHmVD_uO8C" TargetMode="External"/><Relationship Id="rId4" Type="http://schemas.openxmlformats.org/officeDocument/2006/relationships/hyperlink" Target="http://www.cs.toronto.edu/~ranzato/publications/le_icml2012.pdf" TargetMode="External"/></Relationships>
</file>

<file path=ppt/slides/_rels/slide177.xml.rels><?xml version="1.0" encoding="UTF-8" standalone="yes"?>
<Relationships xmlns="http://schemas.openxmlformats.org/package/2006/relationships"><Relationship Id="rId3" Type="http://schemas.openxmlformats.org/officeDocument/2006/relationships/hyperlink" Target="http://www.fit.vutbr.cz/~imikolov/rnnlm/thesis.pdf" TargetMode="External"/><Relationship Id="rId2" Type="http://schemas.openxmlformats.org/officeDocument/2006/relationships/hyperlink" Target="http://www.nytimes.com/2012/11/24/science/scientists-see-advances-in-deep-learning-a-part-of-artificial-intelligence.html" TargetMode="External"/><Relationship Id="rId1" Type="http://schemas.openxmlformats.org/officeDocument/2006/relationships/slideLayout" Target="../slideLayouts/slideLayout7.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9.xml.rels><?xml version="1.0" encoding="UTF-8" standalone="yes"?>
<Relationships xmlns="http://schemas.openxmlformats.org/package/2006/relationships"><Relationship Id="rId3" Type="http://schemas.openxmlformats.org/officeDocument/2006/relationships/hyperlink" Target="http://www.cs.toronto.edu/~ranzato/publications/ranzato-nips07.pdf" TargetMode="External"/><Relationship Id="rId2" Type="http://schemas.openxmlformats.org/officeDocument/2006/relationships/hyperlink" Target="http://cbcl.mit.edu/projects/cbcl/publications/ps/poggio-chapter-book-4-07.pdf" TargetMode="External"/><Relationship Id="rId1" Type="http://schemas.openxmlformats.org/officeDocument/2006/relationships/slideLayout" Target="../slideLayouts/slideLayout7.xml"/><Relationship Id="rId4" Type="http://schemas.openxmlformats.org/officeDocument/2006/relationships/hyperlink" Target="https://sites.google.com/site/tsainath/tsainath_tsap2010_submission_2column_final.pdf?attredirects=0" TargetMode="External"/></Relationships>
</file>

<file path=ppt/slides/_rels/slide18.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180.xml.rels><?xml version="1.0" encoding="UTF-8" standalone="yes"?>
<Relationships xmlns="http://schemas.openxmlformats.org/package/2006/relationships"><Relationship Id="rId8" Type="http://schemas.openxmlformats.org/officeDocument/2006/relationships/hyperlink" Target="http://nlp.stanford.edu/~manning/" TargetMode="External"/><Relationship Id="rId3" Type="http://schemas.openxmlformats.org/officeDocument/2006/relationships/hyperlink" Target="http://www.informatik.uni-trier.de/~ley/db/indices/a-tree/r/Ramabhadran:Bhuvana.html" TargetMode="External"/><Relationship Id="rId7" Type="http://schemas.openxmlformats.org/officeDocument/2006/relationships/hyperlink" Target="http://hips.seas.harvard.edu/content/practical-bayesian-optimization-machine-learning-algorithms-0" TargetMode="External"/><Relationship Id="rId2" Type="http://schemas.openxmlformats.org/officeDocument/2006/relationships/hyperlink" Target="http://www.informatik.uni-trier.de/~ley/db/indices/a-tree/s/Sarikaya:Ruhi.html" TargetMode="External"/><Relationship Id="rId1" Type="http://schemas.openxmlformats.org/officeDocument/2006/relationships/slideLayout" Target="../slideLayouts/slideLayout7.xml"/><Relationship Id="rId6" Type="http://schemas.openxmlformats.org/officeDocument/2006/relationships/hyperlink" Target="http://research.microsoft.com/apps/pubs/default.aspx?id=177448" TargetMode="External"/><Relationship Id="rId5" Type="http://schemas.openxmlformats.org/officeDocument/2006/relationships/hyperlink" Target="http://research.microsoft.com/apps/pubs/?id=153169" TargetMode="External"/><Relationship Id="rId4" Type="http://schemas.openxmlformats.org/officeDocument/2006/relationships/hyperlink" Target="http://research.microsoft.com/apps/pubs/?id=157341" TargetMode="External"/></Relationships>
</file>

<file path=ppt/slides/_rels/slide181.xml.rels><?xml version="1.0" encoding="UTF-8" standalone="yes"?>
<Relationships xmlns="http://schemas.openxmlformats.org/package/2006/relationships"><Relationship Id="rId3" Type="http://schemas.openxmlformats.org/officeDocument/2006/relationships/hyperlink" Target="http://research.microsoft.com/apps/pubs/default.aspx?id=141580" TargetMode="External"/><Relationship Id="rId2" Type="http://schemas.openxmlformats.org/officeDocument/2006/relationships/hyperlink" Target="http://research.microsoft.com/apps/pubs/default.aspx?id=175603" TargetMode="External"/><Relationship Id="rId1" Type="http://schemas.openxmlformats.org/officeDocument/2006/relationships/slideLayout" Target="../slideLayouts/slideLayout7.xml"/><Relationship Id="rId4" Type="http://schemas.openxmlformats.org/officeDocument/2006/relationships/hyperlink" Target="http://research.microsoft.com/apps/pubs/default.aspx?id=177443" TargetMode="External"/></Relationships>
</file>

<file path=ppt/slides/_rels/slide182.xml.rels><?xml version="1.0" encoding="UTF-8" standalone="yes"?>
<Relationships xmlns="http://schemas.openxmlformats.org/package/2006/relationships"><Relationship Id="rId3" Type="http://schemas.openxmlformats.org/officeDocument/2006/relationships/hyperlink" Target="http://research.microsoft.com/apps/pubs/default.aspx?id=81200" TargetMode="External"/><Relationship Id="rId2" Type="http://schemas.openxmlformats.org/officeDocument/2006/relationships/hyperlink" Target="http://research.microsoft.com/apps/pubs/default.aspx?id=81512" TargetMode="External"/><Relationship Id="rId1" Type="http://schemas.openxmlformats.org/officeDocument/2006/relationships/slideLayout" Target="../slideLayouts/slideLayout7.xml"/><Relationship Id="rId5" Type="http://schemas.openxmlformats.org/officeDocument/2006/relationships/hyperlink" Target="http://ieeexplore.ieee.org/xpls/abs_all.jsp?arnumber=6012516" TargetMode="External"/><Relationship Id="rId4" Type="http://schemas.openxmlformats.org/officeDocument/2006/relationships/hyperlink" Target="http://dx.doi.org/10.1007/978-3-642-02478-8_5" TargetMode="External"/></Relationships>
</file>

<file path=ppt/slides/_rels/slide183.xml.rels><?xml version="1.0" encoding="UTF-8" standalone="yes"?>
<Relationships xmlns="http://schemas.openxmlformats.org/package/2006/relationships"><Relationship Id="rId8" Type="http://schemas.openxmlformats.org/officeDocument/2006/relationships/hyperlink" Target="http://research.microsoft.com/apps/pubs/default.aspx?id=188864" TargetMode="External"/><Relationship Id="rId13" Type="http://schemas.openxmlformats.org/officeDocument/2006/relationships/hyperlink" Target="http://research.microsoft.com/apps/pubs/default.aspx?id=189005" TargetMode="External"/><Relationship Id="rId3" Type="http://schemas.openxmlformats.org/officeDocument/2006/relationships/hyperlink" Target="http://research.microsoft.com/apps/pubs/default.aspx?id=194276" TargetMode="External"/><Relationship Id="rId7" Type="http://schemas.openxmlformats.org/officeDocument/2006/relationships/hyperlink" Target="http://research.microsoft.com/apps/pubs/default.aspx?id=188863" TargetMode="External"/><Relationship Id="rId12" Type="http://schemas.openxmlformats.org/officeDocument/2006/relationships/hyperlink" Target="http://research.microsoft.com/apps/pubs/default.aspx?id=188866" TargetMode="External"/><Relationship Id="rId17" Type="http://schemas.openxmlformats.org/officeDocument/2006/relationships/hyperlink" Target="http://research.microsoft.com/apps/pubs/default.aspx?id=179540" TargetMode="External"/><Relationship Id="rId2" Type="http://schemas.openxmlformats.org/officeDocument/2006/relationships/hyperlink" Target="http://research.microsoft.com/apps/pubs/default.aspx?id=193771" TargetMode="External"/><Relationship Id="rId16" Type="http://schemas.openxmlformats.org/officeDocument/2006/relationships/hyperlink" Target="http://research.microsoft.com/apps/pubs/default.aspx?id=194347" TargetMode="External"/><Relationship Id="rId1" Type="http://schemas.openxmlformats.org/officeDocument/2006/relationships/slideLayout" Target="../slideLayouts/slideLayout7.xml"/><Relationship Id="rId6" Type="http://schemas.openxmlformats.org/officeDocument/2006/relationships/hyperlink" Target="http://research.microsoft.com/apps/pubs/default.aspx?id=189004" TargetMode="External"/><Relationship Id="rId11" Type="http://schemas.openxmlformats.org/officeDocument/2006/relationships/hyperlink" Target="http://research.microsoft.com/apps/pubs/default.aspx?id=189250" TargetMode="External"/><Relationship Id="rId5" Type="http://schemas.openxmlformats.org/officeDocument/2006/relationships/hyperlink" Target="http://research.microsoft.com/apps/pubs/default.aspx?id=193768" TargetMode="External"/><Relationship Id="rId15" Type="http://schemas.openxmlformats.org/officeDocument/2006/relationships/hyperlink" Target="http://research.microsoft.com/apps/pubs/default.aspx?id=189006" TargetMode="External"/><Relationship Id="rId10" Type="http://schemas.openxmlformats.org/officeDocument/2006/relationships/hyperlink" Target="http://research.microsoft.com/apps/pubs/default.aspx?id=188867" TargetMode="External"/><Relationship Id="rId4" Type="http://schemas.openxmlformats.org/officeDocument/2006/relationships/hyperlink" Target="http://research.microsoft.com/apps/pubs/default.aspx?id=194275" TargetMode="External"/><Relationship Id="rId9" Type="http://schemas.openxmlformats.org/officeDocument/2006/relationships/hyperlink" Target="http://research.microsoft.com/apps/pubs/default.aspx?id=188865" TargetMode="External"/><Relationship Id="rId14" Type="http://schemas.openxmlformats.org/officeDocument/2006/relationships/hyperlink" Target="http://research.microsoft.com/apps/pubs/default.aspx?id=189007"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9.wmf"/><Relationship Id="rId2" Type="http://schemas.openxmlformats.org/officeDocument/2006/relationships/image" Target="../media/image28.wmf"/><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12.emf"/></Relationships>
</file>

<file path=ppt/slides/_rels/slide30.xml.rels><?xml version="1.0" encoding="UTF-8" standalone="yes"?>
<Relationships xmlns="http://schemas.openxmlformats.org/package/2006/relationships"><Relationship Id="rId2" Type="http://schemas.openxmlformats.org/officeDocument/2006/relationships/hyperlink" Target="mailto:geoffrey.hinton@gmail.com" TargetMode="Externa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3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30.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30.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30.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41.xml"/></Relationships>
</file>

<file path=ppt/slides/_rels/slide3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30.xml"/></Relationships>
</file>

<file path=ppt/slides/_rels/slide4.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30.xml"/></Relationships>
</file>

<file path=ppt/slides/_rels/slide41.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30.xml"/></Relationships>
</file>

<file path=ppt/slides/_rels/slide42.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11.xml"/><Relationship Id="rId7" Type="http://schemas.openxmlformats.org/officeDocument/2006/relationships/image" Target="../media/image34.wmf"/><Relationship Id="rId2" Type="http://schemas.openxmlformats.org/officeDocument/2006/relationships/slideLayout" Target="../slideLayouts/slideLayout242.xml"/><Relationship Id="rId1" Type="http://schemas.openxmlformats.org/officeDocument/2006/relationships/vmlDrawing" Target="../drawings/vmlDrawing2.vml"/><Relationship Id="rId6" Type="http://schemas.openxmlformats.org/officeDocument/2006/relationships/oleObject" Target="../embeddings/oleObject3.bin"/><Relationship Id="rId5" Type="http://schemas.openxmlformats.org/officeDocument/2006/relationships/image" Target="../media/image33.wmf"/><Relationship Id="rId4" Type="http://schemas.openxmlformats.org/officeDocument/2006/relationships/oleObject" Target="../embeddings/oleObject2.bin"/><Relationship Id="rId9" Type="http://schemas.openxmlformats.org/officeDocument/2006/relationships/image" Target="../media/image35.wmf"/></Relationships>
</file>

<file path=ppt/slides/_rels/slide4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30.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30.xml"/></Relationships>
</file>

<file path=ppt/slides/_rels/slide46.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61.png"/><Relationship Id="rId3" Type="http://schemas.openxmlformats.org/officeDocument/2006/relationships/image" Target="../media/image38.png"/><Relationship Id="rId21" Type="http://schemas.openxmlformats.org/officeDocument/2006/relationships/image" Target="../media/image56.png"/><Relationship Id="rId7" Type="http://schemas.openxmlformats.org/officeDocument/2006/relationships/image" Target="../media/image42.png"/><Relationship Id="rId12" Type="http://schemas.openxmlformats.org/officeDocument/2006/relationships/image" Target="../media/image47.png"/><Relationship Id="rId17" Type="http://schemas.openxmlformats.org/officeDocument/2006/relationships/image" Target="../media/image52.png"/><Relationship Id="rId25" Type="http://schemas.openxmlformats.org/officeDocument/2006/relationships/image" Target="../media/image60.png"/><Relationship Id="rId33" Type="http://schemas.openxmlformats.org/officeDocument/2006/relationships/image" Target="../media/image68.png"/><Relationship Id="rId2" Type="http://schemas.openxmlformats.org/officeDocument/2006/relationships/image" Target="../media/image37.png"/><Relationship Id="rId16" Type="http://schemas.openxmlformats.org/officeDocument/2006/relationships/image" Target="../media/image51.png"/><Relationship Id="rId20" Type="http://schemas.openxmlformats.org/officeDocument/2006/relationships/image" Target="../media/image55.png"/><Relationship Id="rId29" Type="http://schemas.openxmlformats.org/officeDocument/2006/relationships/image" Target="../media/image64.png"/><Relationship Id="rId1" Type="http://schemas.openxmlformats.org/officeDocument/2006/relationships/slideLayout" Target="../slideLayouts/slideLayout230.xml"/><Relationship Id="rId6" Type="http://schemas.openxmlformats.org/officeDocument/2006/relationships/image" Target="../media/image41.png"/><Relationship Id="rId11" Type="http://schemas.openxmlformats.org/officeDocument/2006/relationships/image" Target="../media/image46.png"/><Relationship Id="rId24" Type="http://schemas.openxmlformats.org/officeDocument/2006/relationships/image" Target="../media/image59.png"/><Relationship Id="rId32" Type="http://schemas.openxmlformats.org/officeDocument/2006/relationships/image" Target="../media/image67.png"/><Relationship Id="rId5" Type="http://schemas.openxmlformats.org/officeDocument/2006/relationships/image" Target="../media/image40.png"/><Relationship Id="rId15" Type="http://schemas.openxmlformats.org/officeDocument/2006/relationships/image" Target="../media/image50.png"/><Relationship Id="rId23" Type="http://schemas.openxmlformats.org/officeDocument/2006/relationships/image" Target="../media/image58.png"/><Relationship Id="rId28" Type="http://schemas.openxmlformats.org/officeDocument/2006/relationships/image" Target="../media/image63.png"/><Relationship Id="rId10" Type="http://schemas.openxmlformats.org/officeDocument/2006/relationships/image" Target="../media/image45.png"/><Relationship Id="rId19" Type="http://schemas.openxmlformats.org/officeDocument/2006/relationships/image" Target="../media/image54.png"/><Relationship Id="rId31" Type="http://schemas.openxmlformats.org/officeDocument/2006/relationships/image" Target="../media/image66.png"/><Relationship Id="rId4" Type="http://schemas.openxmlformats.org/officeDocument/2006/relationships/image" Target="../media/image39.png"/><Relationship Id="rId9" Type="http://schemas.openxmlformats.org/officeDocument/2006/relationships/image" Target="../media/image44.png"/><Relationship Id="rId14" Type="http://schemas.openxmlformats.org/officeDocument/2006/relationships/image" Target="../media/image49.png"/><Relationship Id="rId22" Type="http://schemas.openxmlformats.org/officeDocument/2006/relationships/image" Target="../media/image57.png"/><Relationship Id="rId27" Type="http://schemas.openxmlformats.org/officeDocument/2006/relationships/image" Target="../media/image62.png"/><Relationship Id="rId30" Type="http://schemas.openxmlformats.org/officeDocument/2006/relationships/image" Target="../media/image65.png"/><Relationship Id="rId8" Type="http://schemas.openxmlformats.org/officeDocument/2006/relationships/image" Target="../media/image43.png"/></Relationships>
</file>

<file path=ppt/slides/_rels/slide47.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35.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49.xml.rels><?xml version="1.0" encoding="UTF-8" standalone="yes"?>
<Relationships xmlns="http://schemas.openxmlformats.org/package/2006/relationships"><Relationship Id="rId8" Type="http://schemas.openxmlformats.org/officeDocument/2006/relationships/oleObject" Target="../embeddings/oleObject7.bin"/><Relationship Id="rId3" Type="http://schemas.openxmlformats.org/officeDocument/2006/relationships/notesSlide" Target="../notesSlides/notesSlide13.xml"/><Relationship Id="rId7" Type="http://schemas.openxmlformats.org/officeDocument/2006/relationships/image" Target="../media/image71.wmf"/><Relationship Id="rId2" Type="http://schemas.openxmlformats.org/officeDocument/2006/relationships/slideLayout" Target="../slideLayouts/slideLayout232.xml"/><Relationship Id="rId1" Type="http://schemas.openxmlformats.org/officeDocument/2006/relationships/vmlDrawing" Target="../drawings/vmlDrawing3.vml"/><Relationship Id="rId6" Type="http://schemas.openxmlformats.org/officeDocument/2006/relationships/oleObject" Target="../embeddings/oleObject6.bin"/><Relationship Id="rId5" Type="http://schemas.openxmlformats.org/officeDocument/2006/relationships/image" Target="../media/image70.wmf"/><Relationship Id="rId4" Type="http://schemas.openxmlformats.org/officeDocument/2006/relationships/oleObject" Target="../embeddings/oleObject5.bin"/><Relationship Id="rId9" Type="http://schemas.openxmlformats.org/officeDocument/2006/relationships/image" Target="../media/image72.wmf"/></Relationships>
</file>

<file path=ppt/slides/_rels/slide5.xml.rels><?xml version="1.0" encoding="UTF-8" standalone="yes"?>
<Relationships xmlns="http://schemas.openxmlformats.org/package/2006/relationships"><Relationship Id="rId3" Type="http://schemas.openxmlformats.org/officeDocument/2006/relationships/hyperlink" Target="http://research.microsoft.com/apps/pubs/default.aspx?id=78249" TargetMode="External"/><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4.xml"/><Relationship Id="rId1" Type="http://schemas.openxmlformats.org/officeDocument/2006/relationships/slideLayout" Target="../slideLayouts/slideLayout234.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34.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30.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30.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30.xml"/></Relationships>
</file>

<file path=ppt/slides/_rels/slide5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png"/><Relationship Id="rId18" Type="http://schemas.openxmlformats.org/officeDocument/2006/relationships/image" Target="../media/image90.png"/><Relationship Id="rId26" Type="http://schemas.openxmlformats.org/officeDocument/2006/relationships/image" Target="../media/image98.png"/><Relationship Id="rId3" Type="http://schemas.openxmlformats.org/officeDocument/2006/relationships/image" Target="../media/image75.png"/><Relationship Id="rId21" Type="http://schemas.openxmlformats.org/officeDocument/2006/relationships/image" Target="../media/image93.png"/><Relationship Id="rId7" Type="http://schemas.openxmlformats.org/officeDocument/2006/relationships/image" Target="../media/image79.png"/><Relationship Id="rId12" Type="http://schemas.openxmlformats.org/officeDocument/2006/relationships/image" Target="../media/image84.png"/><Relationship Id="rId17" Type="http://schemas.openxmlformats.org/officeDocument/2006/relationships/image" Target="../media/image89.png"/><Relationship Id="rId25" Type="http://schemas.openxmlformats.org/officeDocument/2006/relationships/image" Target="../media/image97.png"/><Relationship Id="rId2" Type="http://schemas.openxmlformats.org/officeDocument/2006/relationships/image" Target="../media/image74.png"/><Relationship Id="rId16" Type="http://schemas.openxmlformats.org/officeDocument/2006/relationships/image" Target="../media/image88.png"/><Relationship Id="rId20" Type="http://schemas.openxmlformats.org/officeDocument/2006/relationships/image" Target="../media/image92.png"/><Relationship Id="rId29" Type="http://schemas.openxmlformats.org/officeDocument/2006/relationships/image" Target="../media/image101.png"/><Relationship Id="rId1" Type="http://schemas.openxmlformats.org/officeDocument/2006/relationships/slideLayout" Target="../slideLayouts/slideLayout230.xml"/><Relationship Id="rId6" Type="http://schemas.openxmlformats.org/officeDocument/2006/relationships/image" Target="../media/image78.png"/><Relationship Id="rId11" Type="http://schemas.openxmlformats.org/officeDocument/2006/relationships/image" Target="../media/image83.png"/><Relationship Id="rId24" Type="http://schemas.openxmlformats.org/officeDocument/2006/relationships/image" Target="../media/image96.png"/><Relationship Id="rId5" Type="http://schemas.openxmlformats.org/officeDocument/2006/relationships/image" Target="../media/image77.png"/><Relationship Id="rId15" Type="http://schemas.openxmlformats.org/officeDocument/2006/relationships/image" Target="../media/image87.png"/><Relationship Id="rId23" Type="http://schemas.openxmlformats.org/officeDocument/2006/relationships/image" Target="../media/image95.png"/><Relationship Id="rId28" Type="http://schemas.openxmlformats.org/officeDocument/2006/relationships/image" Target="../media/image100.png"/><Relationship Id="rId10" Type="http://schemas.openxmlformats.org/officeDocument/2006/relationships/image" Target="../media/image82.png"/><Relationship Id="rId19" Type="http://schemas.openxmlformats.org/officeDocument/2006/relationships/image" Target="../media/image91.png"/><Relationship Id="rId4" Type="http://schemas.openxmlformats.org/officeDocument/2006/relationships/image" Target="../media/image76.png"/><Relationship Id="rId9" Type="http://schemas.openxmlformats.org/officeDocument/2006/relationships/image" Target="../media/image81.png"/><Relationship Id="rId14" Type="http://schemas.openxmlformats.org/officeDocument/2006/relationships/image" Target="../media/image86.png"/><Relationship Id="rId22" Type="http://schemas.openxmlformats.org/officeDocument/2006/relationships/image" Target="../media/image94.png"/><Relationship Id="rId27" Type="http://schemas.openxmlformats.org/officeDocument/2006/relationships/image" Target="../media/image99.png"/><Relationship Id="rId30" Type="http://schemas.openxmlformats.org/officeDocument/2006/relationships/image" Target="../media/image10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0.xml"/></Relationships>
</file>

<file path=ppt/slides/_rels/slide57.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240.png"/><Relationship Id="rId1" Type="http://schemas.openxmlformats.org/officeDocument/2006/relationships/slideLayout" Target="../slideLayouts/slideLayout13.xml"/><Relationship Id="rId4" Type="http://schemas.openxmlformats.org/officeDocument/2006/relationships/image" Target="../media/image104.png"/></Relationships>
</file>

<file path=ppt/slides/_rels/slide58.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25.xml"/></Relationships>
</file>

<file path=ppt/slides/_rels/slide59.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37.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hyperlink" Target="http://research.microsoft.com/apps/pubs/default.aspx?id=74476" TargetMode="External"/><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37.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99.xml"/></Relationships>
</file>

<file path=ppt/slides/_rels/slide63.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51.xml"/></Relationships>
</file>

<file path=ppt/slides/_rels/slide64.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51.xml"/></Relationships>
</file>

<file path=ppt/slides/_rels/slide65.xml.rels><?xml version="1.0" encoding="UTF-8" standalone="yes"?>
<Relationships xmlns="http://schemas.openxmlformats.org/package/2006/relationships"><Relationship Id="rId3" Type="http://schemas.openxmlformats.org/officeDocument/2006/relationships/image" Target="../media/image108.jpeg"/><Relationship Id="rId2" Type="http://schemas.openxmlformats.org/officeDocument/2006/relationships/image" Target="../media/image109.png"/><Relationship Id="rId1" Type="http://schemas.openxmlformats.org/officeDocument/2006/relationships/slideLayout" Target="../slideLayouts/slideLayout99.xml"/></Relationships>
</file>

<file path=ppt/slides/_rels/slide66.xml.rels><?xml version="1.0" encoding="UTF-8" standalone="yes"?>
<Relationships xmlns="http://schemas.openxmlformats.org/package/2006/relationships"><Relationship Id="rId2" Type="http://schemas.openxmlformats.org/officeDocument/2006/relationships/image" Target="../media/image108.jpeg"/><Relationship Id="rId1" Type="http://schemas.openxmlformats.org/officeDocument/2006/relationships/slideLayout" Target="../slideLayouts/slideLayout251.xml"/></Relationships>
</file>

<file path=ppt/slides/_rels/slide67.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99.xml"/></Relationships>
</file>

<file path=ppt/slides/_rels/slide68.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99.xml"/></Relationships>
</file>

<file path=ppt/slides/_rels/slide6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11.png"/><Relationship Id="rId1" Type="http://schemas.openxmlformats.org/officeDocument/2006/relationships/slideLayout" Target="../slideLayouts/slideLayout49.xml"/></Relationships>
</file>

<file path=ppt/slides/_rels/slide7.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112.png"/><Relationship Id="rId1" Type="http://schemas.openxmlformats.org/officeDocument/2006/relationships/slideLayout" Target="../slideLayouts/slideLayout99.xml"/></Relationships>
</file>

<file path=ppt/slides/_rels/slide71.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113.png"/><Relationship Id="rId1" Type="http://schemas.openxmlformats.org/officeDocument/2006/relationships/slideLayout" Target="../slideLayouts/slideLayout86.xml"/></Relationships>
</file>

<file path=ppt/slides/_rels/slide72.xml.rels><?xml version="1.0" encoding="UTF-8" standalone="yes"?>
<Relationships xmlns="http://schemas.openxmlformats.org/package/2006/relationships"><Relationship Id="rId2" Type="http://schemas.openxmlformats.org/officeDocument/2006/relationships/image" Target="../media/image114.emf"/><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1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hyperlink" Target="http://research.microsoft.com/en-us/research/stories/speech-to-speech.aspx" TargetMode="External"/><Relationship Id="rId7" Type="http://schemas.openxmlformats.org/officeDocument/2006/relationships/hyperlink" Target="http://news.cnet.com/8301-10805_3-57589465-75/microsoft-revs-speedier-smarter-speech-recognition-for-phones/" TargetMode="External"/><Relationship Id="rId2" Type="http://schemas.openxmlformats.org/officeDocument/2006/relationships/hyperlink" Target="http://blogs.technet.com/b/inside_microsoft_research/archive/2013/06/13/dnn-research-improves-bing-voice-search.aspx" TargetMode="External"/><Relationship Id="rId1" Type="http://schemas.openxmlformats.org/officeDocument/2006/relationships/slideLayout" Target="../slideLayouts/slideLayout2.xml"/><Relationship Id="rId6" Type="http://schemas.openxmlformats.org/officeDocument/2006/relationships/hyperlink" Target="http://www.bing.com/blogs/site_blogs/b/search/archive/2013/06/17/dnn.aspx" TargetMode="External"/><Relationship Id="rId5" Type="http://schemas.openxmlformats.org/officeDocument/2006/relationships/hyperlink" Target="http://blogs.technet.com/b/next/archive/2012/11/08/microsoft-research-shows-a-promising-new-breakthrough-in-speech-translation-technology.aspx" TargetMode="External"/><Relationship Id="rId4" Type="http://schemas.openxmlformats.org/officeDocument/2006/relationships/hyperlink" Target="http://www.nytimes.com/2012/11/24/science/scientists-see-advances-in-deep-learning-a-part-of-artificial-intelligence.html?smid=pl-share&amp;_r=2&amp;" TargetMode="Externa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06.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77.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jpeg"/><Relationship Id="rId1" Type="http://schemas.openxmlformats.org/officeDocument/2006/relationships/slideLayout" Target="../slideLayouts/slideLayout61.xml"/></Relationships>
</file>

<file path=ppt/slides/_rels/slide7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61.xml"/></Relationships>
</file>

<file path=ppt/slides/_rels/slide79.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61.xml"/></Relationships>
</file>

<file path=ppt/slides/_rels/slide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19.xml"/><Relationship Id="rId5" Type="http://schemas.openxmlformats.org/officeDocument/2006/relationships/image" Target="../media/image20.jpg"/><Relationship Id="rId4" Type="http://schemas.openxmlformats.org/officeDocument/2006/relationships/image" Target="../media/image19.png"/></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23.wmf"/><Relationship Id="rId2" Type="http://schemas.openxmlformats.org/officeDocument/2006/relationships/image" Target="../media/image122.png"/><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image" Target="../media/image125.emf"/><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2.xml"/><Relationship Id="rId5" Type="http://schemas.microsoft.com/office/2007/relationships/hdphoto" Target="../media/hdphoto5.wdp"/><Relationship Id="rId4" Type="http://schemas.openxmlformats.org/officeDocument/2006/relationships/image" Target="../media/image128.png"/></Relationships>
</file>

<file path=ppt/slides/_rels/slide8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219.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29.jpeg"/><Relationship Id="rId1" Type="http://schemas.openxmlformats.org/officeDocument/2006/relationships/slideLayout" Target="../slideLayouts/slideLayout110.xml"/><Relationship Id="rId5" Type="http://schemas.openxmlformats.org/officeDocument/2006/relationships/image" Target="../media/image130.gif"/><Relationship Id="rId4" Type="http://schemas.openxmlformats.org/officeDocument/2006/relationships/image" Target="../media/image20.jpg"/></Relationships>
</file>

<file path=ppt/slides/_rels/slide95.xml.rels><?xml version="1.0" encoding="UTF-8" standalone="yes"?>
<Relationships xmlns="http://schemas.openxmlformats.org/package/2006/relationships"><Relationship Id="rId3" Type="http://schemas.openxmlformats.org/officeDocument/2006/relationships/image" Target="../media/image24.jpg"/><Relationship Id="rId2" Type="http://schemas.openxmlformats.org/officeDocument/2006/relationships/image" Target="../media/image23.jpg"/><Relationship Id="rId1" Type="http://schemas.openxmlformats.org/officeDocument/2006/relationships/slideLayout" Target="../slideLayouts/slideLayout111.xml"/><Relationship Id="rId6" Type="http://schemas.openxmlformats.org/officeDocument/2006/relationships/image" Target="../media/image133.jpeg"/><Relationship Id="rId5" Type="http://schemas.openxmlformats.org/officeDocument/2006/relationships/image" Target="../media/image132.jpeg"/><Relationship Id="rId4" Type="http://schemas.openxmlformats.org/officeDocument/2006/relationships/image" Target="../media/image131.png"/></Relationships>
</file>

<file path=ppt/slides/_rels/slide9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1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11.xml"/></Relationships>
</file>

<file path=ppt/slides/_rels/slide9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23.wmf"/><Relationship Id="rId1" Type="http://schemas.openxmlformats.org/officeDocument/2006/relationships/slideLayout" Target="../slideLayouts/slideLayout111.xml"/></Relationships>
</file>

<file path=ppt/slides/_rels/slide99.xml.rels><?xml version="1.0" encoding="UTF-8" standalone="yes"?>
<Relationships xmlns="http://schemas.openxmlformats.org/package/2006/relationships"><Relationship Id="rId3" Type="http://schemas.openxmlformats.org/officeDocument/2006/relationships/image" Target="../media/image135.emf"/><Relationship Id="rId2" Type="http://schemas.openxmlformats.org/officeDocument/2006/relationships/image" Target="../media/image69.png"/><Relationship Id="rId1" Type="http://schemas.openxmlformats.org/officeDocument/2006/relationships/slideLayout" Target="../slideLayouts/slideLayout11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4067" y="1219200"/>
            <a:ext cx="9448800" cy="3429000"/>
          </a:xfrm>
        </p:spPr>
        <p:txBody>
          <a:bodyPr>
            <a:noAutofit/>
          </a:bodyPr>
          <a:lstStyle/>
          <a:p>
            <a:r>
              <a:rPr lang="en-US" dirty="0" smtClean="0">
                <a:effectLst/>
              </a:rPr>
              <a:t/>
            </a:r>
            <a:br>
              <a:rPr lang="en-US" dirty="0" smtClean="0">
                <a:effectLst/>
              </a:rPr>
            </a:br>
            <a:r>
              <a:rPr lang="en-US" dirty="0">
                <a:effectLst/>
              </a:rPr>
              <a:t/>
            </a:r>
            <a:br>
              <a:rPr lang="en-US" dirty="0">
                <a:effectLst/>
              </a:rPr>
            </a:br>
            <a:r>
              <a:rPr lang="en-US" dirty="0" smtClean="0">
                <a:effectLst/>
              </a:rPr>
              <a:t/>
            </a:r>
            <a:br>
              <a:rPr lang="en-US" dirty="0" smtClean="0">
                <a:effectLst/>
              </a:rPr>
            </a:br>
            <a:r>
              <a:rPr lang="en-US" dirty="0"/>
              <a:t/>
            </a:r>
            <a:br>
              <a:rPr lang="en-US" dirty="0"/>
            </a:br>
            <a:r>
              <a:rPr lang="en-US" sz="4000" dirty="0"/>
              <a:t/>
            </a:r>
            <a:br>
              <a:rPr lang="en-US" sz="4000" dirty="0"/>
            </a:br>
            <a:r>
              <a:rPr lang="en-US" sz="4800" b="1" dirty="0" smtClean="0">
                <a:solidFill>
                  <a:schemeClr val="tx2"/>
                </a:solidFill>
                <a:latin typeface="Arial Black" pitchFamily="34" charset="0"/>
              </a:rPr>
              <a:t>Deep Learning for </a:t>
            </a:r>
            <a:r>
              <a:rPr lang="en-US" sz="4800" b="1" dirty="0">
                <a:solidFill>
                  <a:schemeClr val="tx2"/>
                </a:solidFill>
                <a:latin typeface="Arial Black" pitchFamily="34" charset="0"/>
              </a:rPr>
              <a:t/>
            </a:r>
            <a:br>
              <a:rPr lang="en-US" sz="4800" b="1" dirty="0">
                <a:solidFill>
                  <a:schemeClr val="tx2"/>
                </a:solidFill>
                <a:latin typeface="Arial Black" pitchFamily="34" charset="0"/>
              </a:rPr>
            </a:br>
            <a:r>
              <a:rPr lang="en-US" sz="4800" b="1" dirty="0" smtClean="0">
                <a:solidFill>
                  <a:schemeClr val="tx2"/>
                </a:solidFill>
                <a:latin typeface="Arial Black" pitchFamily="34" charset="0"/>
              </a:rPr>
              <a:t>Information Processing &amp; Artificial Intelligence</a:t>
            </a:r>
            <a:r>
              <a:rPr lang="en-US" sz="4800" b="1" dirty="0">
                <a:solidFill>
                  <a:schemeClr val="tx2"/>
                </a:solidFill>
              </a:rPr>
              <a:t/>
            </a:r>
            <a:br>
              <a:rPr lang="en-US" sz="4800" b="1" dirty="0">
                <a:solidFill>
                  <a:schemeClr val="tx2"/>
                </a:solidFill>
              </a:rPr>
            </a:br>
            <a:r>
              <a:rPr lang="en-US" sz="4800" dirty="0"/>
              <a:t/>
            </a:r>
            <a:br>
              <a:rPr lang="en-US" sz="4800" dirty="0"/>
            </a:br>
            <a:r>
              <a:rPr lang="en-US" sz="2200" b="1" dirty="0"/>
              <a:t>New-Generation Models &amp; Methodology for Advancing </a:t>
            </a:r>
            <a:r>
              <a:rPr lang="en-US" sz="2200" b="1" dirty="0" smtClean="0"/>
              <a:t>AI &amp; SIP</a:t>
            </a:r>
            <a:r>
              <a:rPr lang="en-US" dirty="0" smtClean="0">
                <a:effectLst/>
              </a:rPr>
              <a:t/>
            </a:r>
            <a:br>
              <a:rPr lang="en-US" dirty="0" smtClean="0">
                <a:effectLst/>
              </a:rPr>
            </a:br>
            <a:r>
              <a:rPr lang="en-US" sz="4000" dirty="0"/>
              <a:t/>
            </a:r>
            <a:br>
              <a:rPr lang="en-US" sz="4000" dirty="0"/>
            </a:br>
            <a:r>
              <a:rPr lang="en-US" dirty="0" smtClean="0">
                <a:effectLst/>
              </a:rPr>
              <a:t/>
            </a:r>
            <a:br>
              <a:rPr lang="en-US" dirty="0" smtClean="0">
                <a:effectLst/>
              </a:rPr>
            </a:br>
            <a:r>
              <a:rPr lang="en-US" dirty="0" smtClean="0">
                <a:effectLst/>
              </a:rPr>
              <a:t/>
            </a:r>
            <a:br>
              <a:rPr lang="en-US" dirty="0" smtClean="0">
                <a:effectLst/>
              </a:rPr>
            </a:br>
            <a:r>
              <a:rPr lang="en-US" dirty="0">
                <a:effectLst/>
              </a:rPr>
              <a:t/>
            </a:r>
            <a:br>
              <a:rPr lang="en-US" dirty="0">
                <a:effectLst/>
              </a:rPr>
            </a:br>
            <a:r>
              <a:rPr lang="en-US" dirty="0" smtClean="0">
                <a:effectLst/>
              </a:rPr>
              <a:t/>
            </a:r>
            <a:br>
              <a:rPr lang="en-US" dirty="0" smtClean="0">
                <a:effectLst/>
              </a:rPr>
            </a:br>
            <a:r>
              <a:rPr lang="en-US" dirty="0">
                <a:effectLst/>
              </a:rPr>
              <a:t/>
            </a:r>
            <a:br>
              <a:rPr lang="en-US" dirty="0">
                <a:effectLst/>
              </a:rPr>
            </a:br>
            <a:endParaRPr lang="en-US" sz="4000" dirty="0"/>
          </a:p>
        </p:txBody>
      </p:sp>
      <p:sp>
        <p:nvSpPr>
          <p:cNvPr id="3" name="Subtitle 2"/>
          <p:cNvSpPr>
            <a:spLocks noGrp="1"/>
          </p:cNvSpPr>
          <p:nvPr>
            <p:ph type="subTitle" idx="1"/>
          </p:nvPr>
        </p:nvSpPr>
        <p:spPr>
          <a:xfrm>
            <a:off x="-25706" y="3886200"/>
            <a:ext cx="9296400" cy="3505200"/>
          </a:xfrm>
        </p:spPr>
        <p:txBody>
          <a:bodyPr>
            <a:normAutofit/>
          </a:bodyPr>
          <a:lstStyle/>
          <a:p>
            <a:pPr>
              <a:spcAft>
                <a:spcPts val="600"/>
              </a:spcAft>
            </a:pPr>
            <a:r>
              <a:rPr lang="en-US" sz="4000" b="1" dirty="0">
                <a:solidFill>
                  <a:srgbClr val="0070C0"/>
                </a:solidFill>
              </a:rPr>
              <a:t>Li Deng </a:t>
            </a:r>
          </a:p>
          <a:p>
            <a:pPr>
              <a:spcAft>
                <a:spcPts val="600"/>
              </a:spcAft>
            </a:pPr>
            <a:r>
              <a:rPr lang="en-US" sz="4000" i="1" dirty="0">
                <a:solidFill>
                  <a:srgbClr val="0070C0"/>
                </a:solidFill>
              </a:rPr>
              <a:t>Microsoft Research, Redmond, </a:t>
            </a:r>
            <a:r>
              <a:rPr lang="en-US" sz="4000" i="1" dirty="0" smtClean="0">
                <a:solidFill>
                  <a:srgbClr val="0070C0"/>
                </a:solidFill>
              </a:rPr>
              <a:t>USA</a:t>
            </a:r>
            <a:endParaRPr lang="en-US" sz="2800" i="1" dirty="0"/>
          </a:p>
          <a:p>
            <a:r>
              <a:rPr lang="en-US" sz="2800" i="1" dirty="0" smtClean="0"/>
              <a:t>Tianjin University, July 2-5, 2013</a:t>
            </a:r>
            <a:endParaRPr lang="en-US" sz="2800" i="1" dirty="0"/>
          </a:p>
          <a:p>
            <a:r>
              <a:rPr lang="en-US" sz="1800" i="1" dirty="0"/>
              <a:t>(including joint work with colleagues at MSR, U of Toronto, etc.) </a:t>
            </a:r>
          </a:p>
        </p:txBody>
      </p:sp>
    </p:spTree>
    <p:extLst>
      <p:ext uri="{BB962C8B-B14F-4D97-AF65-F5344CB8AC3E}">
        <p14:creationId xmlns:p14="http://schemas.microsoft.com/office/powerpoint/2010/main" val="333354496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35098" b="40784"/>
          <a:stretch/>
        </p:blipFill>
        <p:spPr>
          <a:xfrm>
            <a:off x="3810000" y="215030"/>
            <a:ext cx="3802698" cy="589578"/>
          </a:xfrm>
          <a:prstGeom prst="rect">
            <a:avLst/>
          </a:prstGeom>
        </p:spPr>
      </p:pic>
      <p:sp>
        <p:nvSpPr>
          <p:cNvPr id="3" name="TextBox 2"/>
          <p:cNvSpPr txBox="1"/>
          <p:nvPr/>
        </p:nvSpPr>
        <p:spPr>
          <a:xfrm>
            <a:off x="2712946" y="1004309"/>
            <a:ext cx="6858000" cy="1015663"/>
          </a:xfrm>
          <a:prstGeom prst="rect">
            <a:avLst/>
          </a:prstGeom>
          <a:noFill/>
        </p:spPr>
        <p:txBody>
          <a:bodyPr wrap="square" rtlCol="0">
            <a:spAutoFit/>
          </a:bodyPr>
          <a:lstStyle/>
          <a:p>
            <a:pPr defTabSz="914400"/>
            <a:r>
              <a:rPr lang="en-US" sz="2400" dirty="0">
                <a:solidFill>
                  <a:srgbClr val="525051"/>
                </a:solidFill>
                <a:latin typeface="Times New Roman" panose="02020603050405020304" pitchFamily="18" charset="0"/>
                <a:cs typeface="Times New Roman" panose="02020603050405020304" pitchFamily="18" charset="0"/>
              </a:rPr>
              <a:t>Scientists See Promise in Deep-Learning Programs</a:t>
            </a:r>
          </a:p>
          <a:p>
            <a:pPr defTabSz="914400"/>
            <a:r>
              <a:rPr lang="en-US" dirty="0">
                <a:solidFill>
                  <a:srgbClr val="525051"/>
                </a:solidFill>
                <a:latin typeface="Times New Roman" panose="02020603050405020304" pitchFamily="18" charset="0"/>
                <a:cs typeface="Times New Roman" panose="02020603050405020304" pitchFamily="18" charset="0"/>
              </a:rPr>
              <a:t>John Markoff</a:t>
            </a:r>
          </a:p>
          <a:p>
            <a:pPr defTabSz="914400"/>
            <a:r>
              <a:rPr lang="en-US" dirty="0">
                <a:solidFill>
                  <a:srgbClr val="525051"/>
                </a:solidFill>
                <a:latin typeface="Times New Roman" panose="02020603050405020304" pitchFamily="18" charset="0"/>
                <a:cs typeface="Times New Roman" panose="02020603050405020304" pitchFamily="18" charset="0"/>
              </a:rPr>
              <a:t>November 23, 2012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691393" y="2971800"/>
            <a:ext cx="6569965" cy="3886200"/>
          </a:xfrm>
          <a:prstGeom prst="rect">
            <a:avLst/>
          </a:prstGeom>
        </p:spPr>
      </p:pic>
      <p:pic>
        <p:nvPicPr>
          <p:cNvPr id="6" name="Picture 2" descr="http://graphics8.nytimes.com/images/2012/11/24/us/COMPUTE-2/COMPUTE-2-articleInline.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 y="15949"/>
            <a:ext cx="2743837" cy="38702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p:cNvSpPr txBox="1"/>
          <p:nvPr/>
        </p:nvSpPr>
        <p:spPr>
          <a:xfrm>
            <a:off x="76200" y="4069726"/>
            <a:ext cx="2819400" cy="584775"/>
          </a:xfrm>
          <a:prstGeom prst="rect">
            <a:avLst/>
          </a:prstGeom>
          <a:noFill/>
        </p:spPr>
        <p:txBody>
          <a:bodyPr wrap="square" rtlCol="0">
            <a:spAutoFit/>
          </a:bodyPr>
          <a:lstStyle/>
          <a:p>
            <a:pPr defTabSz="914400"/>
            <a:r>
              <a:rPr lang="en-US" sz="3200" b="1" dirty="0" smtClean="0">
                <a:solidFill>
                  <a:prstClr val="black"/>
                </a:solidFill>
              </a:rPr>
              <a:t>Geoff </a:t>
            </a:r>
            <a:r>
              <a:rPr lang="en-US" sz="3200" b="1" dirty="0">
                <a:solidFill>
                  <a:prstClr val="black"/>
                </a:solidFill>
              </a:rPr>
              <a:t>Hinton</a:t>
            </a:r>
            <a:endParaRPr lang="en-US" sz="3200" dirty="0">
              <a:solidFill>
                <a:prstClr val="black"/>
              </a:solidFill>
            </a:endParaRPr>
          </a:p>
        </p:txBody>
      </p:sp>
      <p:sp>
        <p:nvSpPr>
          <p:cNvPr id="4" name="TextBox 3"/>
          <p:cNvSpPr txBox="1"/>
          <p:nvPr/>
        </p:nvSpPr>
        <p:spPr>
          <a:xfrm>
            <a:off x="3962400" y="2602468"/>
            <a:ext cx="3898900" cy="369332"/>
          </a:xfrm>
          <a:prstGeom prst="rect">
            <a:avLst/>
          </a:prstGeom>
          <a:noFill/>
        </p:spPr>
        <p:txBody>
          <a:bodyPr wrap="square" rtlCol="0">
            <a:spAutoFit/>
          </a:bodyPr>
          <a:lstStyle/>
          <a:p>
            <a:r>
              <a:rPr lang="en-US" b="1" dirty="0" smtClean="0"/>
              <a:t>Rich Rashid </a:t>
            </a:r>
            <a:r>
              <a:rPr lang="en-US" dirty="0" smtClean="0"/>
              <a:t>in </a:t>
            </a:r>
            <a:r>
              <a:rPr lang="en-US" b="1" dirty="0" smtClean="0"/>
              <a:t>Tianjin</a:t>
            </a:r>
            <a:r>
              <a:rPr lang="en-US" dirty="0" smtClean="0"/>
              <a:t>, October, 2012</a:t>
            </a:r>
            <a:endParaRPr lang="en-US" dirty="0"/>
          </a:p>
        </p:txBody>
      </p:sp>
    </p:spTree>
    <p:extLst>
      <p:ext uri="{BB962C8B-B14F-4D97-AF65-F5344CB8AC3E}">
        <p14:creationId xmlns:p14="http://schemas.microsoft.com/office/powerpoint/2010/main" val="4229901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100</a:t>
            </a:fld>
            <a:endParaRPr lang="en-US">
              <a:solidFill>
                <a:prstClr val="black">
                  <a:tint val="75000"/>
                </a:prstClr>
              </a:solidFill>
            </a:endParaRP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74639"/>
            <a:ext cx="12675493" cy="90533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3617447"/>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ounded Rectangle 7"/>
          <p:cNvSpPr/>
          <p:nvPr/>
        </p:nvSpPr>
        <p:spPr>
          <a:xfrm>
            <a:off x="2123175" y="3813631"/>
            <a:ext cx="5618746" cy="198210"/>
          </a:xfrm>
          <a:prstGeom prst="round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a:endParaRPr lang="en-US">
              <a:solidFill>
                <a:prstClr val="white"/>
              </a:solidFill>
            </a:endParaRPr>
          </a:p>
        </p:txBody>
      </p:sp>
      <p:sp>
        <p:nvSpPr>
          <p:cNvPr id="12" name="Rounded Rectangle 11"/>
          <p:cNvSpPr/>
          <p:nvPr/>
        </p:nvSpPr>
        <p:spPr>
          <a:xfrm>
            <a:off x="473061" y="2262186"/>
            <a:ext cx="5727164" cy="1106758"/>
          </a:xfrm>
          <a:prstGeom prst="roundRect">
            <a:avLst/>
          </a:prstGeom>
          <a:solidFill>
            <a:schemeClr val="bg1"/>
          </a:solidFill>
          <a:ln w="0">
            <a:solidFill>
              <a:schemeClr val="bg1"/>
            </a:solidFill>
          </a:ln>
          <a:effectLst>
            <a:outerShdw blurRad="40000" dist="23000" dir="5400000" rotWithShape="0">
              <a:schemeClr val="bg1">
                <a:alpha val="35000"/>
              </a:schemeClr>
            </a:outerShdw>
          </a:effectLst>
        </p:spPr>
        <p:style>
          <a:lnRef idx="1">
            <a:schemeClr val="accent1"/>
          </a:lnRef>
          <a:fillRef idx="3">
            <a:schemeClr val="accent1"/>
          </a:fillRef>
          <a:effectRef idx="2">
            <a:schemeClr val="accent1"/>
          </a:effectRef>
          <a:fontRef idx="minor">
            <a:schemeClr val="lt1"/>
          </a:fontRef>
        </p:style>
        <p:txBody>
          <a:bodyPr lIns="91376" tIns="45688" rIns="91376" bIns="45688" rtlCol="0" anchor="ctr"/>
          <a:lstStyle/>
          <a:p>
            <a:pPr algn="ctr"/>
            <a:endParaRPr lang="en-US">
              <a:solidFill>
                <a:prstClr val="white"/>
              </a:solidFill>
            </a:endParaRPr>
          </a:p>
        </p:txBody>
      </p:sp>
      <p:sp>
        <p:nvSpPr>
          <p:cNvPr id="2" name="Title 1"/>
          <p:cNvSpPr>
            <a:spLocks noGrp="1"/>
          </p:cNvSpPr>
          <p:nvPr>
            <p:ph type="title"/>
          </p:nvPr>
        </p:nvSpPr>
        <p:spPr>
          <a:xfrm>
            <a:off x="165463" y="166782"/>
            <a:ext cx="8521337" cy="857250"/>
          </a:xfrm>
        </p:spPr>
        <p:txBody>
          <a:bodyPr>
            <a:normAutofit fontScale="90000"/>
          </a:bodyPr>
          <a:lstStyle/>
          <a:p>
            <a:pPr algn="ctr"/>
            <a:r>
              <a:rPr lang="en-US" sz="3600" b="1" dirty="0">
                <a:solidFill>
                  <a:srgbClr val="0A54AC"/>
                </a:solidFill>
                <a:latin typeface="Segoe UI Light" pitchFamily="34" charset="0"/>
              </a:rPr>
              <a:t>Deep Learning for Phone Recognition </a:t>
            </a:r>
            <a:br>
              <a:rPr lang="en-US" sz="3600" b="1" dirty="0">
                <a:solidFill>
                  <a:srgbClr val="0A54AC"/>
                </a:solidFill>
                <a:latin typeface="Segoe UI Light" pitchFamily="34" charset="0"/>
              </a:rPr>
            </a:br>
            <a:r>
              <a:rPr lang="en-US" sz="3200" dirty="0">
                <a:solidFill>
                  <a:srgbClr val="0A54AC"/>
                </a:solidFill>
                <a:latin typeface="Segoe UI Light" pitchFamily="34" charset="0"/>
              </a:rPr>
              <a:t>(a stunning discovery at MSR, 2009)</a:t>
            </a:r>
          </a:p>
        </p:txBody>
      </p:sp>
      <p:sp>
        <p:nvSpPr>
          <p:cNvPr id="5" name="Slide Number Placeholder 4"/>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101</a:t>
            </a:fld>
            <a:endParaRPr lang="en-US">
              <a:solidFill>
                <a:srgbClr val="C8C8B1">
                  <a:shade val="50000"/>
                  <a:satMod val="200000"/>
                </a:srgbClr>
              </a:solidFill>
            </a:endParaRPr>
          </a:p>
        </p:txBody>
      </p:sp>
      <p:pic>
        <p:nvPicPr>
          <p:cNvPr id="1026" name="Picture 2" descr="C:\Users\deng\Downloads\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30511" y="2150200"/>
            <a:ext cx="5082981" cy="5715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5" descr="C:\Users\deng\Downloads\EXTRA.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6383" y="3638983"/>
            <a:ext cx="5873140" cy="460304"/>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deng\Downloads\TWO.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30508" y="2762607"/>
            <a:ext cx="5052498" cy="87637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15751" y="4251440"/>
            <a:ext cx="5725717" cy="1187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Oval 2"/>
          <p:cNvSpPr/>
          <p:nvPr/>
        </p:nvSpPr>
        <p:spPr>
          <a:xfrm>
            <a:off x="6183983" y="3358339"/>
            <a:ext cx="965541" cy="455292"/>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3" name="Cloud Callout 12"/>
          <p:cNvSpPr/>
          <p:nvPr/>
        </p:nvSpPr>
        <p:spPr>
          <a:xfrm>
            <a:off x="7113492" y="2472183"/>
            <a:ext cx="1681842" cy="612648"/>
          </a:xfrm>
          <a:prstGeom prst="cloudCallout">
            <a:avLst>
              <a:gd name="adj1" fmla="val -45542"/>
              <a:gd name="adj2" fmla="val 100182"/>
            </a:avLst>
          </a:prstGeom>
        </p:spPr>
        <p:style>
          <a:lnRef idx="1">
            <a:schemeClr val="accent2"/>
          </a:lnRef>
          <a:fillRef idx="2">
            <a:schemeClr val="accent2"/>
          </a:fillRef>
          <a:effectRef idx="1">
            <a:schemeClr val="accent2"/>
          </a:effectRef>
          <a:fontRef idx="minor">
            <a:schemeClr val="dk1"/>
          </a:fontRef>
        </p:style>
        <p:txBody>
          <a:bodyPr rtlCol="0" anchor="ctr"/>
          <a:lstStyle/>
          <a:p>
            <a:pPr algn="ctr"/>
            <a:r>
              <a:rPr lang="en-US" dirty="0" smtClean="0">
                <a:solidFill>
                  <a:srgbClr val="FF0000"/>
                </a:solidFill>
              </a:rPr>
              <a:t>Error pattern A</a:t>
            </a:r>
            <a:endParaRPr lang="en-US" dirty="0">
              <a:solidFill>
                <a:srgbClr val="FF0000"/>
              </a:solidFill>
            </a:endParaRPr>
          </a:p>
        </p:txBody>
      </p:sp>
      <p:sp>
        <p:nvSpPr>
          <p:cNvPr id="14" name="Cloud Callout 13"/>
          <p:cNvSpPr/>
          <p:nvPr/>
        </p:nvSpPr>
        <p:spPr>
          <a:xfrm>
            <a:off x="7145576" y="3985765"/>
            <a:ext cx="1810025" cy="762000"/>
          </a:xfrm>
          <a:prstGeom prst="cloudCallout">
            <a:avLst>
              <a:gd name="adj1" fmla="val -55873"/>
              <a:gd name="adj2" fmla="val -787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dirty="0" smtClean="0">
                <a:solidFill>
                  <a:srgbClr val="00B050"/>
                </a:solidFill>
              </a:rPr>
              <a:t>Error pattern B</a:t>
            </a:r>
            <a:endParaRPr lang="en-US" dirty="0">
              <a:solidFill>
                <a:srgbClr val="00B050"/>
              </a:solidFill>
            </a:endParaRPr>
          </a:p>
        </p:txBody>
      </p:sp>
      <p:pic>
        <p:nvPicPr>
          <p:cNvPr id="4" name="Picture 3"/>
          <p:cNvPicPr>
            <a:picLocks noChangeAspect="1"/>
          </p:cNvPicPr>
          <p:nvPr/>
        </p:nvPicPr>
        <p:blipFill>
          <a:blip r:embed="rId7"/>
          <a:stretch>
            <a:fillRect/>
          </a:stretch>
        </p:blipFill>
        <p:spPr>
          <a:xfrm>
            <a:off x="0" y="6532776"/>
            <a:ext cx="4645555" cy="310923"/>
          </a:xfrm>
          <a:prstGeom prst="rect">
            <a:avLst/>
          </a:prstGeom>
        </p:spPr>
      </p:pic>
    </p:spTree>
    <p:extLst>
      <p:ext uri="{BB962C8B-B14F-4D97-AF65-F5344CB8AC3E}">
        <p14:creationId xmlns:p14="http://schemas.microsoft.com/office/powerpoint/2010/main" val="389780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026"/>
                                        </p:tgtEl>
                                        <p:attrNameLst>
                                          <p:attrName>style.visibility</p:attrName>
                                        </p:attrNameLst>
                                      </p:cBhvr>
                                      <p:to>
                                        <p:strVal val="visible"/>
                                      </p:to>
                                    </p:set>
                                    <p:animEffect transition="in" filter="fade">
                                      <p:cBhvr>
                                        <p:cTn id="7" dur="1000"/>
                                        <p:tgtEl>
                                          <p:spTgt spid="1026"/>
                                        </p:tgtEl>
                                      </p:cBhvr>
                                    </p:animEffect>
                                    <p:anim calcmode="lin" valueType="num">
                                      <p:cBhvr>
                                        <p:cTn id="8" dur="1000" fill="hold"/>
                                        <p:tgtEl>
                                          <p:spTgt spid="1026"/>
                                        </p:tgtEl>
                                        <p:attrNameLst>
                                          <p:attrName>ppt_x</p:attrName>
                                        </p:attrNameLst>
                                      </p:cBhvr>
                                      <p:tavLst>
                                        <p:tav tm="0">
                                          <p:val>
                                            <p:strVal val="#ppt_x"/>
                                          </p:val>
                                        </p:tav>
                                        <p:tav tm="100000">
                                          <p:val>
                                            <p:strVal val="#ppt_x"/>
                                          </p:val>
                                        </p:tav>
                                      </p:tavLst>
                                    </p:anim>
                                    <p:anim calcmode="lin" valueType="num">
                                      <p:cBhvr>
                                        <p:cTn id="9"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7"/>
                                        </p:tgtEl>
                                        <p:attrNameLst>
                                          <p:attrName>style.visibility</p:attrName>
                                        </p:attrNameLst>
                                      </p:cBhvr>
                                      <p:to>
                                        <p:strVal val="visible"/>
                                      </p:to>
                                    </p:set>
                                    <p:animEffect transition="in" filter="fade">
                                      <p:cBhvr>
                                        <p:cTn id="14" dur="1000"/>
                                        <p:tgtEl>
                                          <p:spTgt spid="1027"/>
                                        </p:tgtEl>
                                      </p:cBhvr>
                                    </p:animEffect>
                                    <p:anim calcmode="lin" valueType="num">
                                      <p:cBhvr>
                                        <p:cTn id="15" dur="1000" fill="hold"/>
                                        <p:tgtEl>
                                          <p:spTgt spid="1027"/>
                                        </p:tgtEl>
                                        <p:attrNameLst>
                                          <p:attrName>ppt_x</p:attrName>
                                        </p:attrNameLst>
                                      </p:cBhvr>
                                      <p:tavLst>
                                        <p:tav tm="0">
                                          <p:val>
                                            <p:strVal val="#ppt_x"/>
                                          </p:val>
                                        </p:tav>
                                        <p:tav tm="100000">
                                          <p:val>
                                            <p:strVal val="#ppt_x"/>
                                          </p:val>
                                        </p:tav>
                                      </p:tavLst>
                                    </p:anim>
                                    <p:anim calcmode="lin" valueType="num">
                                      <p:cBhvr>
                                        <p:cTn id="16" dur="1000" fill="hold"/>
                                        <p:tgtEl>
                                          <p:spTgt spid="102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1029"/>
                                        </p:tgtEl>
                                        <p:attrNameLst>
                                          <p:attrName>style.visibility</p:attrName>
                                        </p:attrNameLst>
                                      </p:cBhvr>
                                      <p:to>
                                        <p:strVal val="visible"/>
                                      </p:to>
                                    </p:set>
                                    <p:animEffect transition="in" filter="fade">
                                      <p:cBhvr>
                                        <p:cTn id="21" dur="1000"/>
                                        <p:tgtEl>
                                          <p:spTgt spid="1029"/>
                                        </p:tgtEl>
                                      </p:cBhvr>
                                    </p:animEffect>
                                    <p:anim calcmode="lin" valueType="num">
                                      <p:cBhvr>
                                        <p:cTn id="22" dur="1000" fill="hold"/>
                                        <p:tgtEl>
                                          <p:spTgt spid="1029"/>
                                        </p:tgtEl>
                                        <p:attrNameLst>
                                          <p:attrName>ppt_x</p:attrName>
                                        </p:attrNameLst>
                                      </p:cBhvr>
                                      <p:tavLst>
                                        <p:tav tm="0">
                                          <p:val>
                                            <p:strVal val="#ppt_x"/>
                                          </p:val>
                                        </p:tav>
                                        <p:tav tm="100000">
                                          <p:val>
                                            <p:strVal val="#ppt_x"/>
                                          </p:val>
                                        </p:tav>
                                      </p:tavLst>
                                    </p:anim>
                                    <p:anim calcmode="lin" valueType="num">
                                      <p:cBhvr>
                                        <p:cTn id="23" dur="1000" fill="hold"/>
                                        <p:tgtEl>
                                          <p:spTgt spid="102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42" presetClass="entr" presetSubtype="0" fill="hold" nodeType="clickEffect">
                                  <p:stCondLst>
                                    <p:cond delay="0"/>
                                  </p:stCondLst>
                                  <p:childTnLst>
                                    <p:set>
                                      <p:cBhvr>
                                        <p:cTn id="31" dur="1" fill="hold">
                                          <p:stCondLst>
                                            <p:cond delay="0"/>
                                          </p:stCondLst>
                                        </p:cTn>
                                        <p:tgtEl>
                                          <p:spTgt spid="1030"/>
                                        </p:tgtEl>
                                        <p:attrNameLst>
                                          <p:attrName>style.visibility</p:attrName>
                                        </p:attrNameLst>
                                      </p:cBhvr>
                                      <p:to>
                                        <p:strVal val="visible"/>
                                      </p:to>
                                    </p:set>
                                    <p:animEffect transition="in" filter="fade">
                                      <p:cBhvr>
                                        <p:cTn id="32" dur="1000"/>
                                        <p:tgtEl>
                                          <p:spTgt spid="1030"/>
                                        </p:tgtEl>
                                      </p:cBhvr>
                                    </p:animEffect>
                                    <p:anim calcmode="lin" valueType="num">
                                      <p:cBhvr>
                                        <p:cTn id="33" dur="1000" fill="hold"/>
                                        <p:tgtEl>
                                          <p:spTgt spid="1030"/>
                                        </p:tgtEl>
                                        <p:attrNameLst>
                                          <p:attrName>ppt_x</p:attrName>
                                        </p:attrNameLst>
                                      </p:cBhvr>
                                      <p:tavLst>
                                        <p:tav tm="0">
                                          <p:val>
                                            <p:strVal val="#ppt_x"/>
                                          </p:val>
                                        </p:tav>
                                        <p:tav tm="100000">
                                          <p:val>
                                            <p:strVal val="#ppt_x"/>
                                          </p:val>
                                        </p:tav>
                                      </p:tavLst>
                                    </p:anim>
                                    <p:anim calcmode="lin" valueType="num">
                                      <p:cBhvr>
                                        <p:cTn id="34" dur="1000" fill="hold"/>
                                        <p:tgtEl>
                                          <p:spTgt spid="1030"/>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3" grpId="0" animBg="1"/>
      <p:bldP spid="14"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102</a:t>
            </a:fld>
            <a:endParaRPr lang="en-US">
              <a:solidFill>
                <a:prstClr val="black">
                  <a:tint val="75000"/>
                </a:prstClr>
              </a:solidFill>
            </a:endParaRPr>
          </a:p>
        </p:txBody>
      </p:sp>
      <p:pic>
        <p:nvPicPr>
          <p:cNvPr id="3075" name="Picture 3"/>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161184" y="1257346"/>
            <a:ext cx="6839851" cy="31163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017" y="4373657"/>
            <a:ext cx="5257801" cy="1657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Rounded Rectangle 2"/>
          <p:cNvSpPr/>
          <p:nvPr/>
        </p:nvSpPr>
        <p:spPr>
          <a:xfrm>
            <a:off x="3014137" y="3706682"/>
            <a:ext cx="740309" cy="228600"/>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defTabSz="684084"/>
            <a:endParaRPr lang="en-US" sz="1400">
              <a:solidFill>
                <a:prstClr val="white"/>
              </a:solidFill>
            </a:endParaRPr>
          </a:p>
        </p:txBody>
      </p:sp>
      <p:sp>
        <p:nvSpPr>
          <p:cNvPr id="5" name="Rectangle 4"/>
          <p:cNvSpPr/>
          <p:nvPr/>
        </p:nvSpPr>
        <p:spPr>
          <a:xfrm>
            <a:off x="1257300" y="2514600"/>
            <a:ext cx="6229350" cy="17145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a:endParaRPr lang="en-US" sz="1400">
              <a:solidFill>
                <a:prstClr val="white"/>
              </a:solidFill>
            </a:endParaRPr>
          </a:p>
        </p:txBody>
      </p:sp>
      <p:sp>
        <p:nvSpPr>
          <p:cNvPr id="8" name="Rectangle 7"/>
          <p:cNvSpPr/>
          <p:nvPr/>
        </p:nvSpPr>
        <p:spPr>
          <a:xfrm>
            <a:off x="1714500" y="4373703"/>
            <a:ext cx="6229350" cy="1657351"/>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a:endParaRPr lang="en-US" sz="1400">
              <a:solidFill>
                <a:prstClr val="white"/>
              </a:solidFill>
            </a:endParaRPr>
          </a:p>
        </p:txBody>
      </p:sp>
      <p:sp>
        <p:nvSpPr>
          <p:cNvPr id="9" name="Rectangle 8"/>
          <p:cNvSpPr/>
          <p:nvPr/>
        </p:nvSpPr>
        <p:spPr>
          <a:xfrm>
            <a:off x="2224768" y="2710543"/>
            <a:ext cx="8001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a:endParaRPr lang="en-US" sz="1400">
              <a:solidFill>
                <a:prstClr val="white"/>
              </a:solidFill>
            </a:endParaRPr>
          </a:p>
        </p:txBody>
      </p:sp>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40" y="5716945"/>
            <a:ext cx="4645913" cy="3140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le 1"/>
          <p:cNvSpPr>
            <a:spLocks noGrp="1"/>
          </p:cNvSpPr>
          <p:nvPr>
            <p:ph type="title"/>
          </p:nvPr>
        </p:nvSpPr>
        <p:spPr>
          <a:xfrm>
            <a:off x="-49418" y="858867"/>
            <a:ext cx="9757186" cy="1108503"/>
          </a:xfrm>
          <a:solidFill>
            <a:schemeClr val="bg1"/>
          </a:solidFill>
        </p:spPr>
        <p:txBody>
          <a:bodyPr/>
          <a:lstStyle/>
          <a:p>
            <a:pPr algn="ctr"/>
            <a:r>
              <a:rPr lang="en-US" sz="2800" b="1" dirty="0">
                <a:solidFill>
                  <a:srgbClr val="002A74"/>
                </a:solidFill>
                <a:latin typeface="Segoe UI Light" pitchFamily="34" charset="0"/>
              </a:rPr>
              <a:t>Deep Learning for Large-Vocabulary Speech Recognition</a:t>
            </a:r>
            <a:endParaRPr lang="en-US" sz="2400" dirty="0">
              <a:solidFill>
                <a:srgbClr val="002A74"/>
              </a:solidFill>
              <a:latin typeface="Segoe UI Light" pitchFamily="34" charset="0"/>
            </a:endParaRPr>
          </a:p>
        </p:txBody>
      </p:sp>
      <p:sp>
        <p:nvSpPr>
          <p:cNvPr id="13" name="Rounded Rectangle 12"/>
          <p:cNvSpPr/>
          <p:nvPr/>
        </p:nvSpPr>
        <p:spPr>
          <a:xfrm>
            <a:off x="4292301" y="1933014"/>
            <a:ext cx="849855" cy="2366682"/>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defTabSz="684084"/>
            <a:endParaRPr lang="en-US" sz="1400">
              <a:solidFill>
                <a:prstClr val="white"/>
              </a:solidFill>
            </a:endParaRPr>
          </a:p>
        </p:txBody>
      </p:sp>
      <p:sp>
        <p:nvSpPr>
          <p:cNvPr id="14" name="Rounded Rectangle 13"/>
          <p:cNvSpPr/>
          <p:nvPr/>
        </p:nvSpPr>
        <p:spPr>
          <a:xfrm>
            <a:off x="5228217" y="1933013"/>
            <a:ext cx="828340" cy="2366682"/>
          </a:xfrm>
          <a:prstGeom prst="roundRect">
            <a:avLst/>
          </a:prstGeom>
          <a:solidFill>
            <a:schemeClr val="accent1">
              <a:alpha val="8000"/>
            </a:schemeClr>
          </a:solidFill>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defTabSz="684084"/>
            <a:endParaRPr lang="en-US" sz="1400">
              <a:solidFill>
                <a:prstClr val="white"/>
              </a:solidFill>
            </a:endParaRPr>
          </a:p>
        </p:txBody>
      </p:sp>
      <p:sp>
        <p:nvSpPr>
          <p:cNvPr id="15" name="Oval 14"/>
          <p:cNvSpPr/>
          <p:nvPr/>
        </p:nvSpPr>
        <p:spPr>
          <a:xfrm>
            <a:off x="4251254" y="3369885"/>
            <a:ext cx="1407931" cy="334397"/>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
        <p:nvSpPr>
          <p:cNvPr id="16" name="Oval 15"/>
          <p:cNvSpPr/>
          <p:nvPr/>
        </p:nvSpPr>
        <p:spPr>
          <a:xfrm>
            <a:off x="4204872" y="2657645"/>
            <a:ext cx="1407931" cy="334397"/>
          </a:xfrm>
          <a:prstGeom prst="ellipse">
            <a:avLst/>
          </a:prstGeom>
          <a:noFill/>
          <a:ln w="28575">
            <a:solidFill>
              <a:srgbClr val="C00000"/>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220806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fontScale="90000"/>
          </a:bodyPr>
          <a:lstStyle/>
          <a:p>
            <a:r>
              <a:rPr lang="en-US" dirty="0" smtClean="0"/>
              <a:t>New Discoveries about the DNN </a:t>
            </a:r>
            <a:br>
              <a:rPr lang="en-US" dirty="0" smtClean="0"/>
            </a:br>
            <a:r>
              <a:rPr lang="en-US" dirty="0" smtClean="0"/>
              <a:t>“Recipe” since 2009</a:t>
            </a:r>
            <a:endParaRPr lang="en-US" dirty="0"/>
          </a:p>
        </p:txBody>
      </p:sp>
      <p:sp>
        <p:nvSpPr>
          <p:cNvPr id="3" name="Content Placeholder 2"/>
          <p:cNvSpPr>
            <a:spLocks noGrp="1"/>
          </p:cNvSpPr>
          <p:nvPr>
            <p:ph idx="1"/>
          </p:nvPr>
        </p:nvSpPr>
        <p:spPr>
          <a:xfrm>
            <a:off x="0" y="1373168"/>
            <a:ext cx="9144000" cy="5348309"/>
          </a:xfrm>
        </p:spPr>
        <p:txBody>
          <a:bodyPr>
            <a:normAutofit fontScale="92500" lnSpcReduction="20000"/>
          </a:bodyPr>
          <a:lstStyle/>
          <a:p>
            <a:r>
              <a:rPr lang="en-US" sz="2800" dirty="0" smtClean="0"/>
              <a:t>Pre-training not needed when a lot of labeled data are available (2010)</a:t>
            </a:r>
          </a:p>
          <a:p>
            <a:r>
              <a:rPr lang="en-US" sz="2800" dirty="0" smtClean="0">
                <a:solidFill>
                  <a:srgbClr val="00B050"/>
                </a:solidFill>
              </a:rPr>
              <a:t>The recipe works well for LVCSR when DNN output units correspond to CD HMM states (2010) </a:t>
            </a:r>
          </a:p>
          <a:p>
            <a:r>
              <a:rPr lang="en-US" sz="2800" b="1" dirty="0" smtClean="0">
                <a:solidFill>
                  <a:srgbClr val="7030A0"/>
                </a:solidFill>
                <a:sym typeface="Wingdings" panose="05000000000000000000" pitchFamily="2" charset="2"/>
              </a:rPr>
              <a:t>D</a:t>
            </a:r>
            <a:r>
              <a:rPr lang="en-US" sz="2800" b="1" dirty="0" smtClean="0">
                <a:solidFill>
                  <a:srgbClr val="7030A0"/>
                </a:solidFill>
              </a:rPr>
              <a:t>ecoding alg. &amp; infrastructure </a:t>
            </a:r>
            <a:r>
              <a:rPr lang="en-US" sz="2800" b="1" dirty="0">
                <a:solidFill>
                  <a:srgbClr val="7030A0"/>
                </a:solidFill>
              </a:rPr>
              <a:t>l</a:t>
            </a:r>
            <a:r>
              <a:rPr lang="en-US" sz="2800" b="1" dirty="0" smtClean="0">
                <a:solidFill>
                  <a:srgbClr val="7030A0"/>
                </a:solidFill>
              </a:rPr>
              <a:t>argely unchanged, enabling industry-scale speech recognition (2010-2013)</a:t>
            </a:r>
          </a:p>
          <a:p>
            <a:r>
              <a:rPr lang="en-US" sz="2800" dirty="0" err="1" smtClean="0"/>
              <a:t>Filterbank</a:t>
            </a:r>
            <a:r>
              <a:rPr lang="en-US" sz="2800" dirty="0" smtClean="0"/>
              <a:t> features (closer to waveform) better than MFCCs for DNNs (opposite to GMM systems) (2011-2013)</a:t>
            </a:r>
          </a:p>
          <a:p>
            <a:r>
              <a:rPr lang="en-US" sz="2800" dirty="0" smtClean="0"/>
              <a:t>DNN works surprisingly well for noisy speech (2012)</a:t>
            </a:r>
          </a:p>
          <a:p>
            <a:r>
              <a:rPr lang="en-US" sz="2800" dirty="0" smtClean="0">
                <a:solidFill>
                  <a:srgbClr val="00B050"/>
                </a:solidFill>
              </a:rPr>
              <a:t>Fully-connected DNN can be modified to include “convolutional” layers to handle speech variability (2012-2013)</a:t>
            </a:r>
          </a:p>
          <a:p>
            <a:r>
              <a:rPr lang="en-US" sz="2800" dirty="0" smtClean="0"/>
              <a:t>DNN highly effective for multi-task/transfer learning</a:t>
            </a:r>
            <a:br>
              <a:rPr lang="en-US" sz="2800" dirty="0" smtClean="0"/>
            </a:br>
            <a:r>
              <a:rPr lang="en-US" sz="2800" dirty="0" smtClean="0"/>
              <a:t>(e.g. multilingual ASR, 2012-2013)</a:t>
            </a:r>
          </a:p>
          <a:p>
            <a:r>
              <a:rPr lang="en-US" sz="2800" dirty="0" smtClean="0"/>
              <a:t>DNN effective for applications beyond ASR.</a:t>
            </a:r>
          </a:p>
          <a:p>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103</a:t>
            </a:fld>
            <a:endParaRPr lang="en-US">
              <a:solidFill>
                <a:prstClr val="black">
                  <a:tint val="75000"/>
                </a:prstClr>
              </a:solidFill>
            </a:endParaRPr>
          </a:p>
        </p:txBody>
      </p:sp>
    </p:spTree>
    <p:extLst>
      <p:ext uri="{BB962C8B-B14F-4D97-AF65-F5344CB8AC3E}">
        <p14:creationId xmlns:p14="http://schemas.microsoft.com/office/powerpoint/2010/main" val="4192673849"/>
      </p:ext>
    </p:extLst>
  </p:cSld>
  <p:clrMapOvr>
    <a:masterClrMapping/>
  </p:clrMapOvr>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644" y="302956"/>
            <a:ext cx="9153331" cy="868363"/>
          </a:xfrm>
        </p:spPr>
        <p:txBody>
          <a:bodyPr>
            <a:noAutofit/>
          </a:bodyPr>
          <a:lstStyle/>
          <a:p>
            <a:r>
              <a:rPr lang="en-US" dirty="0" smtClean="0"/>
              <a:t>Five Technical Papers in Our Special Session</a:t>
            </a:r>
            <a:endParaRPr lang="en-US" dirty="0"/>
          </a:p>
        </p:txBody>
      </p:sp>
      <p:sp>
        <p:nvSpPr>
          <p:cNvPr id="3" name="Content Placeholder 2"/>
          <p:cNvSpPr>
            <a:spLocks noGrp="1"/>
          </p:cNvSpPr>
          <p:nvPr>
            <p:ph idx="1"/>
          </p:nvPr>
        </p:nvSpPr>
        <p:spPr>
          <a:xfrm>
            <a:off x="-141732" y="1958197"/>
            <a:ext cx="8933688" cy="5423023"/>
          </a:xfrm>
        </p:spPr>
        <p:txBody>
          <a:bodyPr/>
          <a:lstStyle/>
          <a:p>
            <a:r>
              <a:rPr lang="en-US" sz="2000" b="1" u="sng" dirty="0" smtClean="0">
                <a:hlinkClick r:id="rId2"/>
              </a:rPr>
              <a:t>RECENT </a:t>
            </a:r>
            <a:r>
              <a:rPr lang="en-US" sz="2000" b="1" u="sng" dirty="0">
                <a:hlinkClick r:id="rId2"/>
              </a:rPr>
              <a:t>ADVANCES IN DEEP LEARNING FOR SPEECH </a:t>
            </a:r>
          </a:p>
          <a:p>
            <a:r>
              <a:rPr lang="en-US" sz="2000" b="1" u="sng" dirty="0" smtClean="0">
                <a:hlinkClick r:id="rId2"/>
              </a:rPr>
              <a:t>RESEARCH </a:t>
            </a:r>
            <a:r>
              <a:rPr lang="en-US" sz="2000" b="1" u="sng" dirty="0">
                <a:hlinkClick r:id="rId2"/>
              </a:rPr>
              <a:t>AT </a:t>
            </a:r>
            <a:r>
              <a:rPr lang="en-US" sz="2000" b="1" u="sng" dirty="0" smtClean="0">
                <a:hlinkClick r:id="rId2"/>
              </a:rPr>
              <a:t>MICROSOFT</a:t>
            </a:r>
            <a:endParaRPr lang="en-US" sz="2000" b="1" u="sng" dirty="0" smtClean="0"/>
          </a:p>
          <a:p>
            <a:endParaRPr lang="en-US" sz="2000" b="1" u="sng" dirty="0"/>
          </a:p>
          <a:p>
            <a:r>
              <a:rPr lang="en-US" sz="2000" b="1" dirty="0">
                <a:hlinkClick r:id="rId3"/>
              </a:rPr>
              <a:t>IMPROVING DEEP NEURAL NETWORKS FOR LVCSR </a:t>
            </a:r>
            <a:endParaRPr lang="en-US" sz="2000" b="1" dirty="0" smtClean="0">
              <a:hlinkClick r:id=""/>
            </a:endParaRPr>
          </a:p>
          <a:p>
            <a:r>
              <a:rPr lang="en-US" sz="2000" b="1" dirty="0" smtClean="0">
                <a:hlinkClick r:id=""/>
              </a:rPr>
              <a:t>USING </a:t>
            </a:r>
            <a:r>
              <a:rPr lang="en-US" sz="2000" b="1" dirty="0">
                <a:hlinkClick r:id="rId3"/>
              </a:rPr>
              <a:t>RECTIFIED LINEAR UNITS AND </a:t>
            </a:r>
            <a:r>
              <a:rPr lang="en-US" sz="2000" b="1" dirty="0" smtClean="0">
                <a:hlinkClick r:id="rId3"/>
              </a:rPr>
              <a:t>DROPOUT</a:t>
            </a:r>
            <a:endParaRPr lang="en-US" sz="2000" b="1" dirty="0" smtClean="0"/>
          </a:p>
          <a:p>
            <a:endParaRPr lang="en-US" sz="2000" b="1" dirty="0"/>
          </a:p>
          <a:p>
            <a:r>
              <a:rPr lang="en-US" sz="2000" b="1" dirty="0">
                <a:hlinkClick r:id="rId4"/>
              </a:rPr>
              <a:t>DEEP CONVOLUTIONAL NEURAL NETWORKS </a:t>
            </a:r>
            <a:endParaRPr lang="en-US" sz="2000" b="1" dirty="0" smtClean="0">
              <a:hlinkClick r:id=""/>
            </a:endParaRPr>
          </a:p>
          <a:p>
            <a:r>
              <a:rPr lang="en-US" sz="2000" b="1" dirty="0" smtClean="0">
                <a:hlinkClick r:id=""/>
              </a:rPr>
              <a:t>FOR LVCSR</a:t>
            </a:r>
            <a:endParaRPr lang="en-US" sz="2000" b="1" dirty="0" smtClean="0"/>
          </a:p>
          <a:p>
            <a:endParaRPr lang="en-US" sz="2000" b="1" dirty="0"/>
          </a:p>
          <a:p>
            <a:r>
              <a:rPr lang="en-US" sz="2000" b="1" dirty="0">
                <a:hlinkClick r:id="rId5"/>
              </a:rPr>
              <a:t>MULTILINGUAL ACOUSTIC MODELS USING </a:t>
            </a:r>
            <a:r>
              <a:rPr lang="en-US" sz="2000" b="1" dirty="0" smtClean="0">
                <a:hlinkClick r:id=""/>
              </a:rPr>
              <a:t>DISTRIBUTED</a:t>
            </a:r>
          </a:p>
          <a:p>
            <a:r>
              <a:rPr lang="en-US" sz="2000" b="1" dirty="0" smtClean="0">
                <a:hlinkClick r:id=""/>
              </a:rPr>
              <a:t>DEEP </a:t>
            </a:r>
            <a:r>
              <a:rPr lang="en-US" sz="2000" b="1" dirty="0">
                <a:hlinkClick r:id="rId5"/>
              </a:rPr>
              <a:t>NEURAL </a:t>
            </a:r>
            <a:r>
              <a:rPr lang="en-US" sz="2000" b="1" dirty="0" smtClean="0">
                <a:hlinkClick r:id="rId5"/>
              </a:rPr>
              <a:t>NETWORKS</a:t>
            </a:r>
            <a:endParaRPr lang="en-US" sz="2000" b="1" dirty="0" smtClean="0"/>
          </a:p>
          <a:p>
            <a:endParaRPr lang="en-US" sz="2000" b="1" dirty="0"/>
          </a:p>
          <a:p>
            <a:r>
              <a:rPr lang="en-US" sz="2000" b="1" dirty="0">
                <a:hlinkClick r:id="rId6"/>
              </a:rPr>
              <a:t>ADVANCES IN OPTIMIZING RECURRENT NETWORKS</a:t>
            </a:r>
            <a:endParaRPr lang="en-US" sz="2000" b="1" dirty="0" smtClean="0"/>
          </a:p>
          <a:p>
            <a:endParaRPr lang="en-US" b="1" dirty="0"/>
          </a:p>
          <a:p>
            <a:endParaRPr lang="en-US" dirty="0"/>
          </a:p>
        </p:txBody>
      </p:sp>
      <p:pic>
        <p:nvPicPr>
          <p:cNvPr id="10" name="Picture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608334" y="4881134"/>
            <a:ext cx="1225033" cy="423193"/>
          </a:xfrm>
          <a:prstGeom prst="rect">
            <a:avLst/>
          </a:prstGeom>
        </p:spPr>
      </p:pic>
      <p:pic>
        <p:nvPicPr>
          <p:cNvPr id="11" name="Picture 10" descr="Micro"/>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058055" y="1555174"/>
            <a:ext cx="2085945" cy="12155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6437375" y="3858555"/>
            <a:ext cx="2437403" cy="375163"/>
          </a:xfrm>
          <a:prstGeom prst="rect">
            <a:avLst/>
          </a:prstGeom>
        </p:spPr>
      </p:pic>
      <p:pic>
        <p:nvPicPr>
          <p:cNvPr id="13" name="Picture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6910578" y="5688182"/>
            <a:ext cx="2057400" cy="857250"/>
          </a:xfrm>
          <a:prstGeom prst="rect">
            <a:avLst/>
          </a:prstGeom>
        </p:spPr>
      </p:pic>
      <p:pic>
        <p:nvPicPr>
          <p:cNvPr id="14" name="Picture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7058055" y="2863591"/>
            <a:ext cx="1990123" cy="709853"/>
          </a:xfrm>
          <a:prstGeom prst="rect">
            <a:avLst/>
          </a:prstGeom>
        </p:spPr>
      </p:pic>
    </p:spTree>
    <p:extLst>
      <p:ext uri="{BB962C8B-B14F-4D97-AF65-F5344CB8AC3E}">
        <p14:creationId xmlns:p14="http://schemas.microsoft.com/office/powerpoint/2010/main" val="181726837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in the Session</a:t>
            </a:r>
            <a:endParaRPr lang="en-US" dirty="0"/>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414905145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Better Inputs</a:t>
            </a:r>
            <a:endParaRPr lang="en-US" dirty="0">
              <a:solidFill>
                <a:srgbClr val="0070C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284462745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Nonlinearities</a:t>
            </a:r>
            <a:endParaRPr lang="en-US" dirty="0">
              <a:solidFill>
                <a:srgbClr val="0070C0"/>
              </a:solidFill>
            </a:endParaRPr>
          </a:p>
        </p:txBody>
      </p:sp>
      <p:pic>
        <p:nvPicPr>
          <p:cNvPr id="5" name="Content Placeholder 4"/>
          <p:cNvPicPr>
            <a:picLocks noGrp="1" noChangeAspect="1"/>
          </p:cNvPicPr>
          <p:nvPr>
            <p:ph idx="1"/>
          </p:nvPr>
        </p:nvPicPr>
        <p:blipFill>
          <a:blip r:embed="rId2" cstate="print">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293590017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Architectures</a:t>
            </a:r>
            <a:endParaRPr lang="en-US" dirty="0">
              <a:solidFill>
                <a:srgbClr val="0070C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194618494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Optimization</a:t>
            </a:r>
            <a:endParaRPr lang="en-US" dirty="0">
              <a:solidFill>
                <a:srgbClr val="0070C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148632798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Useful Sites on Deep Learning</a:t>
            </a:r>
          </a:p>
        </p:txBody>
      </p:sp>
      <p:sp>
        <p:nvSpPr>
          <p:cNvPr id="3075" name="Content Placeholder 2"/>
          <p:cNvSpPr>
            <a:spLocks noGrp="1"/>
          </p:cNvSpPr>
          <p:nvPr>
            <p:ph idx="1"/>
          </p:nvPr>
        </p:nvSpPr>
        <p:spPr>
          <a:xfrm>
            <a:off x="0" y="2133600"/>
            <a:ext cx="8763000" cy="4906963"/>
          </a:xfrm>
        </p:spPr>
        <p:txBody>
          <a:bodyPr>
            <a:noAutofit/>
          </a:bodyPr>
          <a:lstStyle/>
          <a:p>
            <a:pPr lvl="0"/>
            <a:r>
              <a:rPr lang="en-US" sz="2400" u="sng" dirty="0">
                <a:hlinkClick r:id="rId3"/>
              </a:rPr>
              <a:t>http://deeplearning.net/reading-list</a:t>
            </a:r>
            <a:r>
              <a:rPr lang="en-US" sz="2400" u="sng" dirty="0" smtClean="0">
                <a:hlinkClick r:id="rId3"/>
              </a:rPr>
              <a:t>/</a:t>
            </a:r>
            <a:r>
              <a:rPr lang="en-US" sz="2400" u="sng" dirty="0" smtClean="0"/>
              <a:t> (</a:t>
            </a:r>
            <a:r>
              <a:rPr lang="en-US" sz="2400" u="sng" dirty="0" err="1" smtClean="0"/>
              <a:t>Bengio’s</a:t>
            </a:r>
            <a:r>
              <a:rPr lang="en-US" sz="2400" u="sng" dirty="0" smtClean="0"/>
              <a:t> group)</a:t>
            </a:r>
          </a:p>
          <a:p>
            <a:pPr lvl="0"/>
            <a:r>
              <a:rPr lang="en-US" sz="2400" dirty="0">
                <a:hlinkClick r:id="rId4"/>
              </a:rPr>
              <a:t>http://deeplearning.net/deep-learning-research-groups-and-labs</a:t>
            </a:r>
            <a:r>
              <a:rPr lang="en-US" sz="2400" dirty="0" smtClean="0">
                <a:hlinkClick r:id="rId4"/>
              </a:rPr>
              <a:t>/</a:t>
            </a:r>
            <a:endParaRPr lang="en-US" sz="2400" dirty="0"/>
          </a:p>
          <a:p>
            <a:pPr lvl="0"/>
            <a:r>
              <a:rPr lang="en-US" sz="2400" u="sng" dirty="0">
                <a:hlinkClick r:id="rId5"/>
              </a:rPr>
              <a:t>http://ufldl.stanford.edu/wiki/index.php/UFLDL_Recommended_Readings</a:t>
            </a:r>
            <a:endParaRPr lang="en-US" sz="2400" dirty="0"/>
          </a:p>
          <a:p>
            <a:pPr lvl="0"/>
            <a:r>
              <a:rPr lang="en-US" sz="2400" u="sng" dirty="0">
                <a:hlinkClick r:id="rId6"/>
              </a:rPr>
              <a:t>http://www.cs.toronto.edu/~hinton/</a:t>
            </a:r>
            <a:endParaRPr lang="en-US" sz="2400" dirty="0"/>
          </a:p>
          <a:p>
            <a:pPr lvl="0"/>
            <a:r>
              <a:rPr lang="en-US" sz="2400" u="sng" dirty="0">
                <a:hlinkClick r:id="rId7"/>
              </a:rPr>
              <a:t>http://deeplearning.net/tutorial/</a:t>
            </a:r>
            <a:r>
              <a:rPr lang="en-US" sz="2400" dirty="0"/>
              <a:t> </a:t>
            </a:r>
          </a:p>
          <a:p>
            <a:pPr lvl="0"/>
            <a:r>
              <a:rPr lang="en-US" sz="2400" u="sng" dirty="0">
                <a:hlinkClick r:id="rId8"/>
              </a:rPr>
              <a:t>http://</a:t>
            </a:r>
            <a:r>
              <a:rPr lang="en-US" sz="2400" u="sng" dirty="0" smtClean="0">
                <a:hlinkClick r:id="rId8"/>
              </a:rPr>
              <a:t>ufldl.stanford.edu/wiki/index.php/UFLDL_Tutorial</a:t>
            </a:r>
            <a:r>
              <a:rPr lang="en-US" sz="2400" u="sng" dirty="0" smtClean="0"/>
              <a:t> (Andrew Ng’s group)</a:t>
            </a:r>
            <a:endParaRPr lang="en-US" sz="2400" dirty="0"/>
          </a:p>
          <a:p>
            <a:r>
              <a:rPr lang="en-US" sz="2400" dirty="0" smtClean="0">
                <a:solidFill>
                  <a:schemeClr val="tx2">
                    <a:lumMod val="20000"/>
                    <a:lumOff val="80000"/>
                  </a:schemeClr>
                </a:solidFill>
              </a:rPr>
              <a:t>Google+ Deep Learning community</a:t>
            </a:r>
            <a:endParaRPr lang="en-US" sz="2400" b="1" dirty="0">
              <a:solidFill>
                <a:schemeClr val="tx2">
                  <a:lumMod val="20000"/>
                  <a:lumOff val="80000"/>
                </a:schemeClr>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11</a:t>
            </a:fld>
            <a:endParaRPr lang="en-US" dirty="0"/>
          </a:p>
        </p:txBody>
      </p:sp>
    </p:spTree>
    <p:extLst>
      <p:ext uri="{BB962C8B-B14F-4D97-AF65-F5344CB8AC3E}">
        <p14:creationId xmlns:p14="http://schemas.microsoft.com/office/powerpoint/2010/main" val="15904541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smtClean="0">
                <a:solidFill>
                  <a:srgbClr val="0070C0"/>
                </a:solidFill>
              </a:rPr>
              <a:t>Regularization</a:t>
            </a:r>
            <a:endParaRPr lang="en-US" dirty="0">
              <a:solidFill>
                <a:srgbClr val="0070C0"/>
              </a:solidFill>
            </a:endParaRP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263393796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lstStyle/>
          <a:p>
            <a:r>
              <a:rPr lang="en-US" dirty="0" smtClean="0"/>
              <a:t>Themes:  </a:t>
            </a:r>
            <a:r>
              <a:rPr lang="en-US" dirty="0" err="1" smtClean="0">
                <a:solidFill>
                  <a:srgbClr val="0070C0"/>
                </a:solidFill>
              </a:rPr>
              <a:t>Hyperparameters</a:t>
            </a:r>
            <a:endParaRPr lang="en-US" dirty="0">
              <a:solidFill>
                <a:srgbClr val="0070C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187495881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10507" y="300337"/>
            <a:ext cx="8628888" cy="868363"/>
          </a:xfrm>
        </p:spPr>
        <p:txBody>
          <a:bodyPr>
            <a:normAutofit/>
          </a:bodyPr>
          <a:lstStyle/>
          <a:p>
            <a:r>
              <a:rPr lang="en-US" dirty="0" smtClean="0"/>
              <a:t>Themes:  </a:t>
            </a:r>
            <a:r>
              <a:rPr lang="en-US" dirty="0" smtClean="0">
                <a:solidFill>
                  <a:srgbClr val="0070C0"/>
                </a:solidFill>
              </a:rPr>
              <a:t>Multi-task Learning</a:t>
            </a:r>
            <a:endParaRPr lang="en-US" dirty="0">
              <a:solidFill>
                <a:srgbClr val="0070C0"/>
              </a:solidFill>
            </a:endParaRPr>
          </a:p>
        </p:txBody>
      </p:sp>
      <p:pic>
        <p:nvPicPr>
          <p:cNvPr id="5" name="Content Placeholder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914400" y="1371600"/>
            <a:ext cx="7315200" cy="4572000"/>
          </a:xfrm>
        </p:spPr>
      </p:pic>
    </p:spTree>
    <p:extLst>
      <p:ext uri="{BB962C8B-B14F-4D97-AF65-F5344CB8AC3E}">
        <p14:creationId xmlns:p14="http://schemas.microsoft.com/office/powerpoint/2010/main" val="294572871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113</a:t>
            </a:fld>
            <a:endParaRPr lang="en-US">
              <a:solidFill>
                <a:prstClr val="black">
                  <a:tint val="75000"/>
                </a:prstClr>
              </a:solidFill>
            </a:endParaRPr>
          </a:p>
        </p:txBody>
      </p:sp>
      <p:sp>
        <p:nvSpPr>
          <p:cNvPr id="5" name="Rectangle 4"/>
          <p:cNvSpPr/>
          <p:nvPr/>
        </p:nvSpPr>
        <p:spPr>
          <a:xfrm>
            <a:off x="2997781" y="2967367"/>
            <a:ext cx="3148440" cy="923095"/>
          </a:xfrm>
          <a:prstGeom prst="rect">
            <a:avLst/>
          </a:prstGeom>
          <a:noFill/>
        </p:spPr>
        <p:txBody>
          <a:bodyPr wrap="none" lIns="91193" tIns="45604" rIns="91193" bIns="45604">
            <a:spAutoFit/>
          </a:bodyPr>
          <a:lstStyle/>
          <a:p>
            <a:pPr algn="ctr"/>
            <a:r>
              <a:rPr lang="en-US" sz="5400" b="1" dirty="0">
                <a:ln w="31550" cmpd="sng">
                  <a:gradFill>
                    <a:gsLst>
                      <a:gs pos="25000">
                        <a:srgbClr val="4F81BD">
                          <a:shade val="25000"/>
                          <a:satMod val="190000"/>
                        </a:srgbClr>
                      </a:gs>
                      <a:gs pos="80000">
                        <a:srgbClr val="4F81BD">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rPr>
              <a:t>Thank You</a:t>
            </a:r>
          </a:p>
        </p:txBody>
      </p:sp>
      <p:sp>
        <p:nvSpPr>
          <p:cNvPr id="6" name="TextBox 5"/>
          <p:cNvSpPr txBox="1"/>
          <p:nvPr/>
        </p:nvSpPr>
        <p:spPr>
          <a:xfrm>
            <a:off x="0" y="7315200"/>
            <a:ext cx="2162772" cy="246221"/>
          </a:xfrm>
          <a:prstGeom prst="rect">
            <a:avLst/>
          </a:prstGeom>
          <a:noFill/>
        </p:spPr>
        <p:txBody>
          <a:bodyPr wrap="none" rtlCol="0">
            <a:spAutoFit/>
          </a:bodyPr>
          <a:lstStyle/>
          <a:p>
            <a:r>
              <a:rPr lang="en-US" sz="1000" dirty="0" smtClean="0">
                <a:solidFill>
                  <a:prstClr val="white">
                    <a:lumMod val="65000"/>
                  </a:prstClr>
                </a:solidFill>
              </a:rPr>
              <a:t>Stop mooching, moocher -_- !!! -Lloyd</a:t>
            </a:r>
            <a:endParaRPr lang="en-US" sz="1000" dirty="0">
              <a:solidFill>
                <a:prstClr val="white">
                  <a:lumMod val="65000"/>
                </a:prstClr>
              </a:solidFill>
            </a:endParaRPr>
          </a:p>
        </p:txBody>
      </p:sp>
    </p:spTree>
    <p:extLst>
      <p:ext uri="{BB962C8B-B14F-4D97-AF65-F5344CB8AC3E}">
        <p14:creationId xmlns:p14="http://schemas.microsoft.com/office/powerpoint/2010/main" val="330306574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path" presetSubtype="0" accel="50000" decel="50000" fill="hold" grpId="0" nodeType="withEffect">
                                  <p:stCondLst>
                                    <p:cond delay="0"/>
                                  </p:stCondLst>
                                  <p:childTnLst>
                                    <p:animMotion origin="layout" path="M 0.00104 -0.06227 L 0.06771 -0.09537 C 0.08177 -0.10278 0.10261 -0.10671 0.12448 -0.10671 C 0.14931 -0.10671 0.1691 -0.10278 0.18316 -0.09537 L 0.25 -0.06227 " pathEditMode="relative" rAng="0" ptsTypes="FffFF">
                                      <p:cBhvr>
                                        <p:cTn id="6" dur="3000" fill="hold"/>
                                        <p:tgtEl>
                                          <p:spTgt spid="6"/>
                                        </p:tgtEl>
                                        <p:attrNameLst>
                                          <p:attrName>ppt_x</p:attrName>
                                          <p:attrName>ppt_y</p:attrName>
                                        </p:attrNameLst>
                                      </p:cBhvr>
                                      <p:rCtr x="12448" y="-222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1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566271"/>
            <a:ext cx="9906000" cy="3429000"/>
          </a:xfrm>
        </p:spPr>
        <p:txBody>
          <a:bodyPr>
            <a:noAutofit/>
          </a:bodyPr>
          <a:lstStyle/>
          <a:p>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t/>
            </a:r>
            <a:br>
              <a:rPr lang="en-US" dirty="0" smtClean="0"/>
            </a:br>
            <a:r>
              <a:rPr lang="en-US" sz="4000" dirty="0" smtClean="0"/>
              <a:t/>
            </a:r>
            <a:br>
              <a:rPr lang="en-US" sz="4000" dirty="0" smtClean="0"/>
            </a:br>
            <a:r>
              <a:rPr lang="en-US" b="1" dirty="0" smtClean="0">
                <a:solidFill>
                  <a:schemeClr val="tx2"/>
                </a:solidFill>
                <a:latin typeface="Arial Black" pitchFamily="34" charset="0"/>
              </a:rPr>
              <a:t>Recent Advances in Deep Learning for Speech </a:t>
            </a:r>
            <a:br>
              <a:rPr lang="en-US" b="1" dirty="0" smtClean="0">
                <a:solidFill>
                  <a:schemeClr val="tx2"/>
                </a:solidFill>
                <a:latin typeface="Arial Black" pitchFamily="34" charset="0"/>
              </a:rPr>
            </a:br>
            <a:r>
              <a:rPr lang="en-US" b="1" dirty="0" smtClean="0">
                <a:solidFill>
                  <a:schemeClr val="tx2"/>
                </a:solidFill>
                <a:latin typeface="Arial Black" pitchFamily="34" charset="0"/>
              </a:rPr>
              <a:t>Research at Microsoft</a:t>
            </a:r>
            <a:r>
              <a:rPr lang="en-US" sz="5400" dirty="0" smtClean="0"/>
              <a:t/>
            </a:r>
            <a:br>
              <a:rPr lang="en-US" sz="5400" dirty="0" smtClean="0"/>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endParaRPr lang="en-US" sz="4000" dirty="0"/>
          </a:p>
        </p:txBody>
      </p:sp>
      <p:sp>
        <p:nvSpPr>
          <p:cNvPr id="3" name="Subtitle 2"/>
          <p:cNvSpPr>
            <a:spLocks noGrp="1"/>
          </p:cNvSpPr>
          <p:nvPr>
            <p:ph type="subTitle" idx="1"/>
          </p:nvPr>
        </p:nvSpPr>
        <p:spPr>
          <a:xfrm>
            <a:off x="0" y="3610303"/>
            <a:ext cx="9296400" cy="3429000"/>
          </a:xfrm>
        </p:spPr>
        <p:txBody>
          <a:bodyPr>
            <a:normAutofit lnSpcReduction="10000"/>
          </a:bodyPr>
          <a:lstStyle/>
          <a:p>
            <a:pPr>
              <a:spcAft>
                <a:spcPts val="600"/>
              </a:spcAft>
            </a:pPr>
            <a:r>
              <a:rPr lang="en-US" b="1" dirty="0">
                <a:solidFill>
                  <a:srgbClr val="0070C0"/>
                </a:solidFill>
              </a:rPr>
              <a:t>Li </a:t>
            </a:r>
            <a:r>
              <a:rPr lang="en-US" b="1" dirty="0" smtClean="0">
                <a:solidFill>
                  <a:srgbClr val="0070C0"/>
                </a:solidFill>
              </a:rPr>
              <a:t>Deng, Jinyu Li, Jui-Ting Huang, </a:t>
            </a:r>
            <a:r>
              <a:rPr lang="en-US" b="1" dirty="0" err="1" smtClean="0">
                <a:solidFill>
                  <a:srgbClr val="0070C0"/>
                </a:solidFill>
              </a:rPr>
              <a:t>Kaisheng</a:t>
            </a:r>
            <a:r>
              <a:rPr lang="en-US" b="1" dirty="0" smtClean="0">
                <a:solidFill>
                  <a:srgbClr val="0070C0"/>
                </a:solidFill>
              </a:rPr>
              <a:t> Yao, Dong Yu, Frank Seide, Mike Seltzer, Geoff Zweig, Xiaodong He, Jason Williams, </a:t>
            </a:r>
            <a:r>
              <a:rPr lang="en-US" b="1" dirty="0" err="1" smtClean="0">
                <a:solidFill>
                  <a:srgbClr val="0070C0"/>
                </a:solidFill>
              </a:rPr>
              <a:t>Yifan</a:t>
            </a:r>
            <a:r>
              <a:rPr lang="en-US" b="1" dirty="0" smtClean="0">
                <a:solidFill>
                  <a:srgbClr val="0070C0"/>
                </a:solidFill>
              </a:rPr>
              <a:t> Gong, Alex Acero </a:t>
            </a:r>
          </a:p>
          <a:p>
            <a:pPr>
              <a:spcAft>
                <a:spcPts val="600"/>
              </a:spcAft>
            </a:pPr>
            <a:endParaRPr lang="en-US" b="1" dirty="0">
              <a:solidFill>
                <a:srgbClr val="0070C0"/>
              </a:solidFill>
            </a:endParaRPr>
          </a:p>
          <a:p>
            <a:pPr>
              <a:spcAft>
                <a:spcPts val="600"/>
              </a:spcAft>
            </a:pPr>
            <a:endParaRPr lang="en-US" sz="4000" b="1" dirty="0" smtClean="0">
              <a:solidFill>
                <a:srgbClr val="0070C0"/>
              </a:solidFill>
            </a:endParaRPr>
          </a:p>
          <a:p>
            <a:r>
              <a:rPr lang="en-US" sz="2800" i="1" dirty="0" smtClean="0"/>
              <a:t>ICASSP Special Session, May 28, 2013</a:t>
            </a:r>
          </a:p>
          <a:p>
            <a:endParaRPr lang="en-US" sz="1800" i="1" dirty="0"/>
          </a:p>
        </p:txBody>
      </p:sp>
      <p:pic>
        <p:nvPicPr>
          <p:cNvPr id="4" name="Picture 3" descr="Mic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7698" y="4914899"/>
            <a:ext cx="2773799" cy="1616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 name="Picture 7" descr="C:\Users\msimon.ENTERPRISE\Desktop\Exhibitor Logos\MSR_Logo.png"/>
          <p:cNvPicPr>
            <a:picLocks noChangeAspect="1" noChangeArrowheads="1"/>
          </p:cNvPicPr>
          <p:nvPr/>
        </p:nvPicPr>
        <p:blipFill>
          <a:blip r:embed="rId3" cstate="print"/>
          <a:srcRect/>
          <a:stretch>
            <a:fillRect/>
          </a:stretch>
        </p:blipFill>
        <p:spPr bwMode="auto">
          <a:xfrm>
            <a:off x="4546683" y="5324803"/>
            <a:ext cx="2143125" cy="600075"/>
          </a:xfrm>
          <a:prstGeom prst="rect">
            <a:avLst/>
          </a:prstGeom>
          <a:noFill/>
        </p:spPr>
      </p:pic>
    </p:spTree>
    <p:extLst>
      <p:ext uri="{BB962C8B-B14F-4D97-AF65-F5344CB8AC3E}">
        <p14:creationId xmlns:p14="http://schemas.microsoft.com/office/powerpoint/2010/main" val="3019802548"/>
      </p:ext>
    </p:extLst>
  </p:cSld>
  <p:clrMapOvr>
    <a:masterClrMapping/>
  </p:clrMapOvr>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Outline</a:t>
            </a:r>
            <a:endParaRPr lang="en-US" dirty="0">
              <a:solidFill>
                <a:schemeClr val="accent1"/>
              </a:solidFill>
            </a:endParaRPr>
          </a:p>
        </p:txBody>
      </p:sp>
      <p:sp>
        <p:nvSpPr>
          <p:cNvPr id="3" name="Content Placeholder 2"/>
          <p:cNvSpPr>
            <a:spLocks noGrp="1"/>
          </p:cNvSpPr>
          <p:nvPr>
            <p:ph idx="1"/>
          </p:nvPr>
        </p:nvSpPr>
        <p:spPr>
          <a:xfrm>
            <a:off x="457200" y="1600221"/>
            <a:ext cx="8503920" cy="4525963"/>
          </a:xfrm>
        </p:spPr>
        <p:txBody>
          <a:bodyPr>
            <a:normAutofit/>
          </a:bodyPr>
          <a:lstStyle/>
          <a:p>
            <a:r>
              <a:rPr lang="en-US" sz="3600" dirty="0" smtClean="0"/>
              <a:t>Advances in deep learning for </a:t>
            </a:r>
            <a:r>
              <a:rPr lang="en-US" sz="3600" b="1" dirty="0" smtClean="0"/>
              <a:t>features</a:t>
            </a:r>
            <a:r>
              <a:rPr lang="en-US" sz="3600" dirty="0" smtClean="0"/>
              <a:t>/ representations</a:t>
            </a:r>
          </a:p>
          <a:p>
            <a:r>
              <a:rPr lang="en-US" sz="3600" dirty="0" smtClean="0"/>
              <a:t>Advances in deep learning for </a:t>
            </a:r>
            <a:r>
              <a:rPr lang="en-US" sz="3600" b="1" dirty="0" smtClean="0"/>
              <a:t>models/ </a:t>
            </a:r>
            <a:r>
              <a:rPr lang="en-US" sz="3600" dirty="0" smtClean="0"/>
              <a:t>architectures</a:t>
            </a:r>
          </a:p>
          <a:p>
            <a:r>
              <a:rPr lang="en-US" sz="3600" dirty="0" smtClean="0"/>
              <a:t>Systems and applications in acoustic modeling, language modeling, dialogue, </a:t>
            </a:r>
            <a:r>
              <a:rPr lang="en-US" sz="3600" dirty="0" smtClean="0">
                <a:solidFill>
                  <a:schemeClr val="tx1">
                    <a:lumMod val="50000"/>
                    <a:lumOff val="50000"/>
                  </a:schemeClr>
                </a:solidFill>
              </a:rPr>
              <a:t>(and information retrieval/search)</a:t>
            </a:r>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115</a:t>
            </a:fld>
            <a:endParaRPr lang="en-US">
              <a:solidFill>
                <a:prstClr val="black">
                  <a:tint val="75000"/>
                </a:prstClr>
              </a:solidFill>
            </a:endParaRPr>
          </a:p>
        </p:txBody>
      </p:sp>
    </p:spTree>
    <p:extLst>
      <p:ext uri="{BB962C8B-B14F-4D97-AF65-F5344CB8AC3E}">
        <p14:creationId xmlns:p14="http://schemas.microsoft.com/office/powerpoint/2010/main" val="899161019"/>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Learning Features/Representations</a:t>
            </a:r>
            <a:endParaRPr lang="en-US" dirty="0">
              <a:solidFill>
                <a:schemeClr val="accent1"/>
              </a:solidFill>
            </a:endParaRPr>
          </a:p>
        </p:txBody>
      </p:sp>
      <p:sp>
        <p:nvSpPr>
          <p:cNvPr id="3" name="Content Placeholder 2"/>
          <p:cNvSpPr>
            <a:spLocks noGrp="1"/>
          </p:cNvSpPr>
          <p:nvPr>
            <p:ph idx="1"/>
          </p:nvPr>
        </p:nvSpPr>
        <p:spPr>
          <a:xfrm>
            <a:off x="457200" y="1600221"/>
            <a:ext cx="8503920" cy="4525963"/>
          </a:xfrm>
        </p:spPr>
        <p:txBody>
          <a:bodyPr>
            <a:normAutofit/>
          </a:bodyPr>
          <a:lstStyle/>
          <a:p>
            <a:r>
              <a:rPr lang="en-US" sz="3600" dirty="0" smtClean="0"/>
              <a:t>Advances in deep learning for </a:t>
            </a:r>
            <a:r>
              <a:rPr lang="en-US" sz="3600" b="1" dirty="0" smtClean="0"/>
              <a:t>features</a:t>
            </a:r>
            <a:r>
              <a:rPr lang="en-US" sz="3600" dirty="0" smtClean="0"/>
              <a:t>/ representations</a:t>
            </a:r>
          </a:p>
          <a:p>
            <a:r>
              <a:rPr lang="en-US" sz="3600" dirty="0" smtClean="0"/>
              <a:t>Advances in deep learning for </a:t>
            </a:r>
            <a:r>
              <a:rPr lang="en-US" sz="3600" b="1" dirty="0" smtClean="0"/>
              <a:t>models/ </a:t>
            </a:r>
            <a:r>
              <a:rPr lang="en-US" sz="3600" dirty="0" smtClean="0"/>
              <a:t>architectures</a:t>
            </a:r>
          </a:p>
          <a:p>
            <a:r>
              <a:rPr lang="en-US" sz="3600" dirty="0" smtClean="0"/>
              <a:t>Systems and applications in acoustic modeling, language modeling, dialogue, </a:t>
            </a:r>
            <a:r>
              <a:rPr lang="en-US" sz="3600" dirty="0" smtClean="0">
                <a:solidFill>
                  <a:schemeClr val="tx1">
                    <a:lumMod val="50000"/>
                    <a:lumOff val="50000"/>
                  </a:schemeClr>
                </a:solidFill>
              </a:rPr>
              <a:t>(and information retrieval/search)</a:t>
            </a:r>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116</a:t>
            </a:fld>
            <a:endParaRPr lang="en-US">
              <a:solidFill>
                <a:prstClr val="black">
                  <a:tint val="75000"/>
                </a:prstClr>
              </a:solidFill>
            </a:endParaRPr>
          </a:p>
        </p:txBody>
      </p:sp>
    </p:spTree>
    <p:extLst>
      <p:ext uri="{BB962C8B-B14F-4D97-AF65-F5344CB8AC3E}">
        <p14:creationId xmlns:p14="http://schemas.microsoft.com/office/powerpoint/2010/main" val="3630167540"/>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cstate="print">
            <a:extLst>
              <a:ext uri="{28A0092B-C50C-407E-A947-70E740481C1C}">
                <a14:useLocalDpi xmlns:a14="http://schemas.microsoft.com/office/drawing/2010/main" val="0"/>
              </a:ext>
            </a:extLst>
          </a:blip>
          <a:srcRect t="35098" b="40784"/>
          <a:stretch/>
        </p:blipFill>
        <p:spPr>
          <a:xfrm>
            <a:off x="2467608" y="379619"/>
            <a:ext cx="3802698" cy="589578"/>
          </a:xfrm>
          <a:prstGeom prst="rect">
            <a:avLst/>
          </a:prstGeom>
        </p:spPr>
      </p:pic>
      <p:sp>
        <p:nvSpPr>
          <p:cNvPr id="3" name="TextBox 2"/>
          <p:cNvSpPr txBox="1"/>
          <p:nvPr/>
        </p:nvSpPr>
        <p:spPr>
          <a:xfrm>
            <a:off x="2120766" y="969197"/>
            <a:ext cx="5123871" cy="784830"/>
          </a:xfrm>
          <a:prstGeom prst="rect">
            <a:avLst/>
          </a:prstGeom>
          <a:noFill/>
        </p:spPr>
        <p:txBody>
          <a:bodyPr wrap="square" rtlCol="0">
            <a:spAutoFit/>
          </a:bodyPr>
          <a:lstStyle/>
          <a:p>
            <a:pPr defTabSz="685800"/>
            <a:r>
              <a:rPr lang="en-US" dirty="0">
                <a:solidFill>
                  <a:prstClr val="black"/>
                </a:solidFill>
                <a:latin typeface="Times New Roman" panose="02020603050405020304" pitchFamily="18" charset="0"/>
                <a:cs typeface="Times New Roman" panose="02020603050405020304" pitchFamily="18" charset="0"/>
              </a:rPr>
              <a:t>Scientists See Promise in Deep-Learning Programs</a:t>
            </a:r>
          </a:p>
          <a:p>
            <a:pPr defTabSz="685800"/>
            <a:r>
              <a:rPr lang="en-US" sz="1350" dirty="0">
                <a:solidFill>
                  <a:prstClr val="black"/>
                </a:solidFill>
                <a:latin typeface="Times New Roman" panose="02020603050405020304" pitchFamily="18" charset="0"/>
                <a:cs typeface="Times New Roman" panose="02020603050405020304" pitchFamily="18" charset="0"/>
              </a:rPr>
              <a:t>John Markoff</a:t>
            </a:r>
          </a:p>
          <a:p>
            <a:pPr defTabSz="685800"/>
            <a:r>
              <a:rPr lang="en-US" sz="1350" dirty="0">
                <a:solidFill>
                  <a:prstClr val="black"/>
                </a:solidFill>
                <a:latin typeface="Times New Roman" panose="02020603050405020304" pitchFamily="18" charset="0"/>
                <a:cs typeface="Times New Roman" panose="02020603050405020304" pitchFamily="18" charset="0"/>
              </a:rPr>
              <a:t>November 23, 2012</a:t>
            </a:r>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06063" y="1857069"/>
            <a:ext cx="6936828" cy="3934131"/>
          </a:xfrm>
          <a:prstGeom prst="rect">
            <a:avLst/>
          </a:prstGeom>
        </p:spPr>
      </p:pic>
    </p:spTree>
    <p:extLst>
      <p:ext uri="{BB962C8B-B14F-4D97-AF65-F5344CB8AC3E}">
        <p14:creationId xmlns:p14="http://schemas.microsoft.com/office/powerpoint/2010/main" val="14332923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nodeType="clickEffect">
                                  <p:stCondLst>
                                    <p:cond delay="0"/>
                                  </p:stCondLst>
                                  <p:childTnLst>
                                    <p:animEffect transition="out" filter="fad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6" name="Picture 2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7420" y="1135206"/>
            <a:ext cx="5922169" cy="4536281"/>
          </a:xfrm>
          <a:prstGeom prst="rect">
            <a:avLst/>
          </a:prstGeom>
        </p:spPr>
      </p:pic>
      <p:sp>
        <p:nvSpPr>
          <p:cNvPr id="2" name="Title 1"/>
          <p:cNvSpPr>
            <a:spLocks noGrp="1"/>
          </p:cNvSpPr>
          <p:nvPr/>
        </p:nvSpPr>
        <p:spPr>
          <a:xfrm>
            <a:off x="341076" y="1135206"/>
            <a:ext cx="6172200" cy="857250"/>
          </a:xfrm>
          <a:prstGeom prst="rect">
            <a:avLst/>
          </a:prstGeom>
        </p:spPr>
        <p:txBody>
          <a:bodyPr vert="horz" lIns="68580" tIns="34290" rIns="68580" bIns="3429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endParaRPr lang="en-US" sz="3300">
              <a:solidFill>
                <a:prstClr val="black"/>
              </a:solidFill>
            </a:endParaRPr>
          </a:p>
        </p:txBody>
      </p:sp>
      <p:sp>
        <p:nvSpPr>
          <p:cNvPr id="3" name="Content Placeholder 2"/>
          <p:cNvSpPr>
            <a:spLocks noGrp="1"/>
          </p:cNvSpPr>
          <p:nvPr/>
        </p:nvSpPr>
        <p:spPr>
          <a:xfrm>
            <a:off x="341076" y="2129378"/>
            <a:ext cx="6172200" cy="3394472"/>
          </a:xfrm>
          <a:prstGeom prst="rect">
            <a:avLst/>
          </a:prstGeom>
        </p:spPr>
        <p:txBody>
          <a:bodyPr vert="horz" lIns="68580" tIns="34290" rIns="68580" bIns="34290" rtlCol="0">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endParaRPr lang="en-US" sz="2400" dirty="0">
              <a:solidFill>
                <a:prstClr val="black"/>
              </a:solidFill>
            </a:endParaRPr>
          </a:p>
        </p:txBody>
      </p:sp>
      <p:sp>
        <p:nvSpPr>
          <p:cNvPr id="18" name="TextBox 17"/>
          <p:cNvSpPr txBox="1"/>
          <p:nvPr/>
        </p:nvSpPr>
        <p:spPr>
          <a:xfrm>
            <a:off x="6237338" y="2129377"/>
            <a:ext cx="2584649" cy="923330"/>
          </a:xfrm>
          <a:prstGeom prst="rect">
            <a:avLst/>
          </a:prstGeom>
          <a:noFill/>
        </p:spPr>
        <p:txBody>
          <a:bodyPr wrap="square" rtlCol="0">
            <a:spAutoFit/>
          </a:bodyPr>
          <a:lstStyle/>
          <a:p>
            <a:r>
              <a:rPr lang="en-US" dirty="0">
                <a:solidFill>
                  <a:srgbClr val="0070C0"/>
                </a:solidFill>
                <a:latin typeface="Segoe UI" panose="020B0502040204020203" pitchFamily="34" charset="0"/>
                <a:ea typeface="Segoe UI" panose="020B0502040204020203" pitchFamily="34" charset="0"/>
                <a:cs typeface="Segoe UI" panose="020B0502040204020203" pitchFamily="34" charset="0"/>
              </a:rPr>
              <a:t>After no improvement for 10+ years by the research community…</a:t>
            </a:r>
          </a:p>
        </p:txBody>
      </p:sp>
      <p:sp>
        <p:nvSpPr>
          <p:cNvPr id="19" name="TextBox 18"/>
          <p:cNvSpPr txBox="1"/>
          <p:nvPr/>
        </p:nvSpPr>
        <p:spPr>
          <a:xfrm>
            <a:off x="6237339" y="3073060"/>
            <a:ext cx="2570762" cy="2031325"/>
          </a:xfrm>
          <a:prstGeom prst="rect">
            <a:avLst/>
          </a:prstGeom>
          <a:noFill/>
        </p:spPr>
        <p:txBody>
          <a:bodyPr wrap="square" rtlCol="0">
            <a:spAutoFit/>
          </a:bodyPr>
          <a:lstStyle/>
          <a:p>
            <a:r>
              <a:rPr lang="en-US" dirty="0">
                <a:solidFill>
                  <a:srgbClr val="0070C0"/>
                </a:solidFill>
                <a:latin typeface="Segoe UI" panose="020B0502040204020203" pitchFamily="34" charset="0"/>
                <a:cs typeface="Segoe UI" panose="020B0502040204020203" pitchFamily="34" charset="0"/>
              </a:rPr>
              <a:t>…</a:t>
            </a:r>
            <a:r>
              <a:rPr lang="en-US" dirty="0" smtClean="0">
                <a:solidFill>
                  <a:srgbClr val="0070C0"/>
                </a:solidFill>
                <a:latin typeface="Segoe UI" panose="020B0502040204020203" pitchFamily="34" charset="0"/>
                <a:cs typeface="Segoe UI" panose="020B0502040204020203" pitchFamily="34" charset="0"/>
              </a:rPr>
              <a:t>MSR used deep learning to reduce </a:t>
            </a:r>
            <a:r>
              <a:rPr lang="en-US" dirty="0">
                <a:solidFill>
                  <a:srgbClr val="0070C0"/>
                </a:solidFill>
                <a:latin typeface="Segoe UI" panose="020B0502040204020203" pitchFamily="34" charset="0"/>
                <a:cs typeface="Segoe UI" panose="020B0502040204020203" pitchFamily="34" charset="0"/>
              </a:rPr>
              <a:t>error </a:t>
            </a:r>
            <a:r>
              <a:rPr lang="en-US" dirty="0" smtClean="0">
                <a:solidFill>
                  <a:srgbClr val="0070C0"/>
                </a:solidFill>
                <a:latin typeface="Segoe UI" panose="020B0502040204020203" pitchFamily="34" charset="0"/>
                <a:cs typeface="Segoe UI" panose="020B0502040204020203" pitchFamily="34" charset="0"/>
              </a:rPr>
              <a:t>rate from </a:t>
            </a:r>
            <a:r>
              <a:rPr lang="en-US" b="1" dirty="0">
                <a:solidFill>
                  <a:srgbClr val="EB3C00"/>
                </a:solidFill>
                <a:latin typeface="Segoe UI" panose="020B0502040204020203" pitchFamily="34" charset="0"/>
                <a:cs typeface="Segoe UI" panose="020B0502040204020203" pitchFamily="34" charset="0"/>
              </a:rPr>
              <a:t>~23% </a:t>
            </a:r>
            <a:r>
              <a:rPr lang="en-US" dirty="0">
                <a:solidFill>
                  <a:srgbClr val="0070C0"/>
                </a:solidFill>
                <a:latin typeface="Segoe UI" panose="020B0502040204020203" pitchFamily="34" charset="0"/>
                <a:cs typeface="Segoe UI" panose="020B0502040204020203" pitchFamily="34" charset="0"/>
              </a:rPr>
              <a:t>to</a:t>
            </a:r>
            <a:r>
              <a:rPr lang="en-US" dirty="0">
                <a:solidFill>
                  <a:srgbClr val="EB3C00"/>
                </a:solidFill>
                <a:latin typeface="Segoe UI" panose="020B0502040204020203" pitchFamily="34" charset="0"/>
                <a:cs typeface="Segoe UI" panose="020B0502040204020203" pitchFamily="34" charset="0"/>
              </a:rPr>
              <a:t> </a:t>
            </a:r>
            <a:r>
              <a:rPr lang="en-US" b="1" dirty="0" smtClean="0">
                <a:solidFill>
                  <a:srgbClr val="EB3C00"/>
                </a:solidFill>
                <a:latin typeface="Segoe UI" panose="020B0502040204020203" pitchFamily="34" charset="0"/>
                <a:cs typeface="Segoe UI" panose="020B0502040204020203" pitchFamily="34" charset="0"/>
              </a:rPr>
              <a:t>~13% </a:t>
            </a:r>
            <a:r>
              <a:rPr lang="en-US" dirty="0" smtClean="0">
                <a:solidFill>
                  <a:srgbClr val="4F81BD"/>
                </a:solidFill>
                <a:latin typeface="Segoe UI" panose="020B0502040204020203" pitchFamily="34" charset="0"/>
                <a:cs typeface="Segoe UI" panose="020B0502040204020203" pitchFamily="34" charset="0"/>
              </a:rPr>
              <a:t>on SWBD </a:t>
            </a:r>
            <a:r>
              <a:rPr lang="en-US" dirty="0">
                <a:solidFill>
                  <a:srgbClr val="0070C0"/>
                </a:solidFill>
                <a:latin typeface="Segoe UI" panose="020B0502040204020203" pitchFamily="34" charset="0"/>
                <a:cs typeface="Segoe UI" panose="020B0502040204020203" pitchFamily="34" charset="0"/>
              </a:rPr>
              <a:t>(and under 7% for </a:t>
            </a:r>
            <a:r>
              <a:rPr lang="en-US" dirty="0" smtClean="0">
                <a:solidFill>
                  <a:srgbClr val="0070C0"/>
                </a:solidFill>
                <a:latin typeface="Segoe UI" panose="020B0502040204020203" pitchFamily="34" charset="0"/>
                <a:cs typeface="Segoe UI" panose="020B0502040204020203" pitchFamily="34" charset="0"/>
              </a:rPr>
              <a:t>Rick Rashid’s </a:t>
            </a:r>
            <a:r>
              <a:rPr lang="en-US" dirty="0">
                <a:solidFill>
                  <a:srgbClr val="0070C0"/>
                </a:solidFill>
                <a:latin typeface="Segoe UI" panose="020B0502040204020203" pitchFamily="34" charset="0"/>
                <a:cs typeface="Segoe UI" panose="020B0502040204020203" pitchFamily="34" charset="0"/>
              </a:rPr>
              <a:t>demo</a:t>
            </a:r>
            <a:r>
              <a:rPr lang="en-US" dirty="0" smtClean="0">
                <a:solidFill>
                  <a:srgbClr val="0070C0"/>
                </a:solidFill>
                <a:latin typeface="Segoe UI" panose="020B0502040204020203" pitchFamily="34" charset="0"/>
                <a:cs typeface="Segoe UI" panose="020B0502040204020203" pitchFamily="34" charset="0"/>
              </a:rPr>
              <a:t>)!</a:t>
            </a:r>
          </a:p>
          <a:p>
            <a:endParaRPr lang="en-US" dirty="0">
              <a:solidFill>
                <a:srgbClr val="0070C0"/>
              </a:solidFill>
              <a:latin typeface="Segoe UI" panose="020B0502040204020203" pitchFamily="34" charset="0"/>
              <a:cs typeface="Segoe UI" panose="020B0502040204020203" pitchFamily="34" charset="0"/>
            </a:endParaRPr>
          </a:p>
        </p:txBody>
      </p:sp>
      <p:pic>
        <p:nvPicPr>
          <p:cNvPr id="25" name="Picture 2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7420" y="1135206"/>
            <a:ext cx="5922169" cy="4536281"/>
          </a:xfrm>
          <a:prstGeom prst="rect">
            <a:avLst/>
          </a:prstGeom>
        </p:spPr>
      </p:pic>
      <p:pic>
        <p:nvPicPr>
          <p:cNvPr id="23" name="Picture 2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7420" y="1135206"/>
            <a:ext cx="5922169" cy="4536281"/>
          </a:xfrm>
          <a:prstGeom prst="rect">
            <a:avLst/>
          </a:prstGeom>
        </p:spPr>
      </p:pic>
      <p:sp>
        <p:nvSpPr>
          <p:cNvPr id="27" name="Oval 26"/>
          <p:cNvSpPr/>
          <p:nvPr/>
        </p:nvSpPr>
        <p:spPr>
          <a:xfrm>
            <a:off x="2669961" y="2129377"/>
            <a:ext cx="2809781" cy="1391174"/>
          </a:xfrm>
          <a:prstGeom prst="ellipse">
            <a:avLst/>
          </a:prstGeom>
          <a:noFill/>
          <a:ln w="28575">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5" name="Rectangle 4"/>
          <p:cNvSpPr/>
          <p:nvPr/>
        </p:nvSpPr>
        <p:spPr>
          <a:xfrm>
            <a:off x="224678" y="1280978"/>
            <a:ext cx="8040850" cy="334762"/>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solidFill>
                <a:prstClr val="white"/>
              </a:solidFill>
            </a:endParaRPr>
          </a:p>
        </p:txBody>
      </p:sp>
      <p:sp>
        <p:nvSpPr>
          <p:cNvPr id="12" name="TextBox 11"/>
          <p:cNvSpPr txBox="1"/>
          <p:nvPr/>
        </p:nvSpPr>
        <p:spPr>
          <a:xfrm>
            <a:off x="606615" y="202139"/>
            <a:ext cx="7420854" cy="1200329"/>
          </a:xfrm>
          <a:prstGeom prst="rect">
            <a:avLst/>
          </a:prstGeom>
          <a:noFill/>
        </p:spPr>
        <p:txBody>
          <a:bodyPr wrap="square" rtlCol="0">
            <a:spAutoFit/>
          </a:bodyPr>
          <a:lstStyle/>
          <a:p>
            <a:pPr algn="ctr"/>
            <a:r>
              <a:rPr lang="en-US" sz="3600" dirty="0">
                <a:solidFill>
                  <a:srgbClr val="4F81BD"/>
                </a:solidFill>
                <a:cs typeface="Segoe UI" panose="020B0502040204020203" pitchFamily="34" charset="0"/>
              </a:rPr>
              <a:t>Speech Recognition </a:t>
            </a:r>
            <a:r>
              <a:rPr lang="en-US" sz="3600" dirty="0" smtClean="0">
                <a:solidFill>
                  <a:srgbClr val="4F81BD"/>
                </a:solidFill>
                <a:cs typeface="Segoe UI" panose="020B0502040204020203" pitchFamily="34" charset="0"/>
              </a:rPr>
              <a:t>Progress: </a:t>
            </a:r>
          </a:p>
          <a:p>
            <a:pPr algn="ctr"/>
            <a:r>
              <a:rPr lang="en-US" sz="3600" dirty="0" smtClean="0">
                <a:solidFill>
                  <a:srgbClr val="4F81BD"/>
                </a:solidFill>
                <a:cs typeface="Segoe UI" panose="020B0502040204020203" pitchFamily="34" charset="0"/>
              </a:rPr>
              <a:t>--- gleaned from NIST evaluations </a:t>
            </a:r>
            <a:endParaRPr lang="en-US" sz="3600" dirty="0">
              <a:solidFill>
                <a:srgbClr val="4F81BD"/>
              </a:solidFill>
              <a:cs typeface="Segoe UI" panose="020B0502040204020203" pitchFamily="34" charset="0"/>
            </a:endParaRPr>
          </a:p>
        </p:txBody>
      </p:sp>
    </p:spTree>
    <p:extLst>
      <p:ext uri="{BB962C8B-B14F-4D97-AF65-F5344CB8AC3E}">
        <p14:creationId xmlns:p14="http://schemas.microsoft.com/office/powerpoint/2010/main" val="1851928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7"/>
                                        </p:tgtEl>
                                        <p:attrNameLst>
                                          <p:attrName>style.visibility</p:attrName>
                                        </p:attrNameLst>
                                      </p:cBhvr>
                                      <p:to>
                                        <p:strVal val="visible"/>
                                      </p:to>
                                    </p:set>
                                    <p:animEffect transition="in" filter="fade">
                                      <p:cBhvr>
                                        <p:cTn id="10" dur="500"/>
                                        <p:tgtEl>
                                          <p:spTgt spid="27"/>
                                        </p:tgtEl>
                                      </p:cBhvr>
                                    </p:animEffect>
                                  </p:childTnLst>
                                  <p:subTnLst>
                                    <p:set>
                                      <p:cBhvr override="childStyle">
                                        <p:cTn dur="1" fill="hold" display="0" masterRel="nextClick" afterEffect="1"/>
                                        <p:tgtEl>
                                          <p:spTgt spid="27"/>
                                        </p:tgtEl>
                                        <p:attrNameLst>
                                          <p:attrName>style.visibility</p:attrName>
                                        </p:attrNameLst>
                                      </p:cBhvr>
                                      <p:to>
                                        <p:strVal val="hidden"/>
                                      </p:to>
                                    </p:set>
                                  </p:subTnLst>
                                </p:cTn>
                              </p:par>
                              <p:par>
                                <p:cTn id="11" presetID="10"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fade">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nodeType="click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fade">
                                      <p:cBhvr>
                                        <p:cTn id="18" dur="500"/>
                                        <p:tgtEl>
                                          <p:spTgt spid="23"/>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fade">
                                      <p:cBhvr>
                                        <p:cTn id="21"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16984"/>
            <a:ext cx="8229600" cy="1143000"/>
          </a:xfrm>
        </p:spPr>
        <p:txBody>
          <a:bodyPr>
            <a:normAutofit/>
          </a:bodyPr>
          <a:lstStyle/>
          <a:p>
            <a:r>
              <a:rPr lang="en-US" dirty="0" smtClean="0">
                <a:solidFill>
                  <a:schemeClr val="accent1"/>
                </a:solidFill>
              </a:rPr>
              <a:t>Back to Primitive Spectral Features</a:t>
            </a:r>
            <a:endParaRPr lang="en-US" dirty="0">
              <a:solidFill>
                <a:schemeClr val="accent1"/>
              </a:solidFill>
            </a:endParaRPr>
          </a:p>
        </p:txBody>
      </p:sp>
      <p:sp>
        <p:nvSpPr>
          <p:cNvPr id="3" name="Content Placeholder 2"/>
          <p:cNvSpPr>
            <a:spLocks noGrp="1"/>
          </p:cNvSpPr>
          <p:nvPr>
            <p:ph idx="1"/>
          </p:nvPr>
        </p:nvSpPr>
        <p:spPr>
          <a:xfrm>
            <a:off x="457200" y="1450428"/>
            <a:ext cx="8503920" cy="5013433"/>
          </a:xfrm>
        </p:spPr>
        <p:txBody>
          <a:bodyPr>
            <a:normAutofit/>
          </a:bodyPr>
          <a:lstStyle/>
          <a:p>
            <a:r>
              <a:rPr lang="en-US" dirty="0" smtClean="0"/>
              <a:t>Philosophy of deep learning: </a:t>
            </a:r>
          </a:p>
          <a:p>
            <a:pPr lvl="1"/>
            <a:r>
              <a:rPr lang="en-US" dirty="0" smtClean="0"/>
              <a:t>Learning representations automatically instead of manually engineering/design them (e.g., MFCC, PLP)</a:t>
            </a:r>
          </a:p>
          <a:p>
            <a:r>
              <a:rPr lang="en-US" dirty="0" smtClean="0"/>
              <a:t>DNN capability in representing correlated feature dimensions </a:t>
            </a:r>
          </a:p>
          <a:p>
            <a:r>
              <a:rPr lang="en-US" dirty="0" smtClean="0">
                <a:sym typeface="Wingdings" panose="05000000000000000000" pitchFamily="2" charset="2"/>
              </a:rPr>
              <a:t> eliminate cosine transform in MFCC</a:t>
            </a:r>
            <a:r>
              <a:rPr lang="en-US" dirty="0" smtClean="0"/>
              <a:t> in favor of </a:t>
            </a:r>
            <a:r>
              <a:rPr lang="en-US" dirty="0" err="1" smtClean="0"/>
              <a:t>filterbanks</a:t>
            </a:r>
            <a:r>
              <a:rPr lang="en-US" dirty="0" smtClean="0"/>
              <a:t> in spectral domain</a:t>
            </a:r>
          </a:p>
          <a:p>
            <a:endParaRPr lang="en-US" sz="4000"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119</a:t>
            </a:fld>
            <a:endParaRPr lang="en-US">
              <a:solidFill>
                <a:prstClr val="black">
                  <a:tint val="75000"/>
                </a:prstClr>
              </a:solidFill>
            </a:endParaRPr>
          </a:p>
        </p:txBody>
      </p:sp>
    </p:spTree>
    <p:extLst>
      <p:ext uri="{BB962C8B-B14F-4D97-AF65-F5344CB8AC3E}">
        <p14:creationId xmlns:p14="http://schemas.microsoft.com/office/powerpoint/2010/main" val="338484984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38100" y="-12700"/>
            <a:ext cx="7696200" cy="369332"/>
          </a:xfrm>
          <a:prstGeom prst="rect">
            <a:avLst/>
          </a:prstGeom>
        </p:spPr>
        <p:txBody>
          <a:bodyPr wrap="square">
            <a:spAutoFit/>
          </a:bodyPr>
          <a:lstStyle/>
          <a:p>
            <a:r>
              <a:rPr lang="en-US" dirty="0"/>
              <a:t>http://deeplearning.net/deep-learning-research-groups-and-labs/</a:t>
            </a:r>
          </a:p>
        </p:txBody>
      </p:sp>
      <p:sp>
        <p:nvSpPr>
          <p:cNvPr id="3" name="Rectangle 2"/>
          <p:cNvSpPr/>
          <p:nvPr/>
        </p:nvSpPr>
        <p:spPr>
          <a:xfrm>
            <a:off x="-38100" y="533400"/>
            <a:ext cx="9144000" cy="5755422"/>
          </a:xfrm>
          <a:prstGeom prst="rect">
            <a:avLst/>
          </a:prstGeom>
        </p:spPr>
        <p:txBody>
          <a:bodyPr wrap="square">
            <a:spAutoFit/>
          </a:bodyPr>
          <a:lstStyle/>
          <a:p>
            <a:pPr fontAlgn="t"/>
            <a:r>
              <a:rPr lang="en-US" b="1" dirty="0" smtClean="0">
                <a:solidFill>
                  <a:srgbClr val="000000"/>
                </a:solidFill>
                <a:latin typeface="tahoma" panose="020B0604030504040204" pitchFamily="34" charset="0"/>
              </a:rPr>
              <a:t>Deep Learning Research Groups</a:t>
            </a:r>
          </a:p>
          <a:p>
            <a:pPr fontAlgn="t"/>
            <a:r>
              <a:rPr lang="en-US" sz="1200" dirty="0" smtClean="0">
                <a:solidFill>
                  <a:srgbClr val="000000"/>
                </a:solidFill>
                <a:latin typeface="tahoma" panose="020B0604030504040204" pitchFamily="34" charset="0"/>
              </a:rPr>
              <a:t>Some labs and research groups that are actively working on deep learning:</a:t>
            </a:r>
          </a:p>
          <a:p>
            <a:pPr fontAlgn="t"/>
            <a:r>
              <a:rPr lang="en-US" sz="1200" dirty="0" smtClean="0">
                <a:solidFill>
                  <a:srgbClr val="000000"/>
                </a:solidFill>
                <a:latin typeface="tahoma" panose="020B0604030504040204" pitchFamily="34" charset="0"/>
              </a:rPr>
              <a:t>University of Toronto - </a:t>
            </a:r>
            <a:r>
              <a:rPr lang="en-US" sz="1200" b="1" dirty="0" smtClean="0">
                <a:solidFill>
                  <a:srgbClr val="000000"/>
                </a:solidFill>
                <a:latin typeface="tahoma" panose="020B0604030504040204" pitchFamily="34" charset="0"/>
                <a:hlinkClick r:id="rId2" tooltip="University of Toronto Machine Learning Group"/>
              </a:rPr>
              <a:t>Machine Learning Group</a:t>
            </a:r>
            <a:r>
              <a:rPr lang="en-US" sz="1200" dirty="0" smtClean="0">
                <a:solidFill>
                  <a:srgbClr val="000000"/>
                </a:solidFill>
                <a:latin typeface="tahoma" panose="020B0604030504040204" pitchFamily="34" charset="0"/>
              </a:rPr>
              <a:t> (Geoff Hinton, Rich </a:t>
            </a:r>
            <a:r>
              <a:rPr lang="en-US" sz="1200" dirty="0" err="1" smtClean="0">
                <a:solidFill>
                  <a:srgbClr val="000000"/>
                </a:solidFill>
                <a:latin typeface="tahoma" panose="020B0604030504040204" pitchFamily="34" charset="0"/>
              </a:rPr>
              <a:t>Zemel</a:t>
            </a:r>
            <a:r>
              <a:rPr lang="en-US" sz="1200" dirty="0" smtClean="0">
                <a:solidFill>
                  <a:srgbClr val="000000"/>
                </a:solidFill>
                <a:latin typeface="tahoma" panose="020B0604030504040204" pitchFamily="34" charset="0"/>
              </a:rPr>
              <a:t>, Ruslan Salakhutdinov, Brendan Frey, Radford Neal)</a:t>
            </a:r>
          </a:p>
          <a:p>
            <a:pPr fontAlgn="t"/>
            <a:r>
              <a:rPr lang="en-US" sz="1200" dirty="0" err="1" smtClean="0">
                <a:solidFill>
                  <a:srgbClr val="000000"/>
                </a:solidFill>
                <a:latin typeface="tahoma" panose="020B0604030504040204" pitchFamily="34" charset="0"/>
              </a:rPr>
              <a:t>Université</a:t>
            </a:r>
            <a:r>
              <a:rPr lang="en-US" sz="1200" dirty="0" smtClean="0">
                <a:solidFill>
                  <a:srgbClr val="000000"/>
                </a:solidFill>
                <a:latin typeface="tahoma" panose="020B0604030504040204" pitchFamily="34" charset="0"/>
              </a:rPr>
              <a:t> de Montréal - </a:t>
            </a:r>
            <a:r>
              <a:rPr lang="en-US" sz="1200" b="1" dirty="0" smtClean="0">
                <a:solidFill>
                  <a:srgbClr val="000000"/>
                </a:solidFill>
                <a:latin typeface="tahoma" panose="020B0604030504040204" pitchFamily="34" charset="0"/>
                <a:hlinkClick r:id="rId3" tooltip="Lisa Lab "/>
              </a:rPr>
              <a:t>Lisa Lab</a:t>
            </a:r>
            <a:r>
              <a:rPr lang="en-US" sz="1200" dirty="0" smtClean="0">
                <a:solidFill>
                  <a:srgbClr val="000000"/>
                </a:solidFill>
                <a:latin typeface="tahoma" panose="020B0604030504040204" pitchFamily="34" charset="0"/>
              </a:rPr>
              <a:t> (Yoshua Bengio, Pascal Vincent, Aaron </a:t>
            </a:r>
            <a:r>
              <a:rPr lang="en-US" sz="1200" dirty="0" err="1" smtClean="0">
                <a:solidFill>
                  <a:srgbClr val="000000"/>
                </a:solidFill>
                <a:latin typeface="tahoma" panose="020B0604030504040204" pitchFamily="34" charset="0"/>
              </a:rPr>
              <a:t>Courville</a:t>
            </a:r>
            <a:r>
              <a:rPr lang="en-US" sz="1200" dirty="0" smtClean="0">
                <a:solidFill>
                  <a:srgbClr val="000000"/>
                </a:solidFill>
                <a:latin typeface="tahoma" panose="020B0604030504040204" pitchFamily="34" charset="0"/>
              </a:rPr>
              <a:t>, Roland </a:t>
            </a:r>
            <a:r>
              <a:rPr lang="en-US" sz="1200" dirty="0" err="1" smtClean="0">
                <a:solidFill>
                  <a:srgbClr val="000000"/>
                </a:solidFill>
                <a:latin typeface="tahoma" panose="020B0604030504040204" pitchFamily="34" charset="0"/>
              </a:rPr>
              <a:t>Memisevic</a:t>
            </a:r>
            <a:r>
              <a:rPr lang="en-US" sz="1200" dirty="0" smtClean="0">
                <a:solidFill>
                  <a:srgbClr val="000000"/>
                </a:solidFill>
                <a:latin typeface="tahoma" panose="020B0604030504040204" pitchFamily="34" charset="0"/>
              </a:rPr>
              <a:t>)</a:t>
            </a:r>
          </a:p>
          <a:p>
            <a:pPr fontAlgn="t"/>
            <a:r>
              <a:rPr lang="en-US" sz="1200" dirty="0" smtClean="0">
                <a:solidFill>
                  <a:srgbClr val="000000"/>
                </a:solidFill>
                <a:latin typeface="tahoma" panose="020B0604030504040204" pitchFamily="34" charset="0"/>
              </a:rPr>
              <a:t>New York University – </a:t>
            </a:r>
            <a:r>
              <a:rPr lang="en-US" sz="1200" b="1" dirty="0" smtClean="0">
                <a:solidFill>
                  <a:srgbClr val="000000"/>
                </a:solidFill>
                <a:latin typeface="tahoma" panose="020B0604030504040204" pitchFamily="34" charset="0"/>
                <a:hlinkClick r:id="rId4"/>
              </a:rPr>
              <a:t>Yann </a:t>
            </a:r>
            <a:r>
              <a:rPr lang="en-US" sz="1200" b="1" dirty="0" err="1" smtClean="0">
                <a:solidFill>
                  <a:srgbClr val="000000"/>
                </a:solidFill>
                <a:latin typeface="tahoma" panose="020B0604030504040204" pitchFamily="34" charset="0"/>
                <a:hlinkClick r:id="rId4"/>
              </a:rPr>
              <a:t>Lecun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and </a:t>
            </a:r>
            <a:r>
              <a:rPr lang="en-US" sz="1200" b="1" dirty="0" smtClean="0">
                <a:solidFill>
                  <a:srgbClr val="000000"/>
                </a:solidFill>
                <a:latin typeface="tahoma" panose="020B0604030504040204" pitchFamily="34" charset="0"/>
                <a:hlinkClick r:id="rId5"/>
              </a:rPr>
              <a:t>Rob Fergus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Stanford University – </a:t>
            </a:r>
            <a:r>
              <a:rPr lang="en-US" sz="1200" b="1" dirty="0" smtClean="0">
                <a:solidFill>
                  <a:srgbClr val="000000"/>
                </a:solidFill>
                <a:latin typeface="tahoma" panose="020B0604030504040204" pitchFamily="34" charset="0"/>
                <a:hlinkClick r:id="rId6"/>
              </a:rPr>
              <a:t>Andrew Ng</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UBC – </a:t>
            </a:r>
            <a:r>
              <a:rPr lang="en-US" sz="1200" b="1" dirty="0" smtClean="0">
                <a:solidFill>
                  <a:srgbClr val="000000"/>
                </a:solidFill>
                <a:latin typeface="tahoma" panose="020B0604030504040204" pitchFamily="34" charset="0"/>
                <a:hlinkClick r:id="rId7"/>
              </a:rPr>
              <a:t>Nando de </a:t>
            </a:r>
            <a:r>
              <a:rPr lang="en-US" sz="1200" b="1" dirty="0" err="1" smtClean="0">
                <a:solidFill>
                  <a:srgbClr val="000000"/>
                </a:solidFill>
                <a:latin typeface="tahoma" panose="020B0604030504040204" pitchFamily="34" charset="0"/>
                <a:hlinkClick r:id="rId7"/>
              </a:rPr>
              <a:t>Freitas</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b="1" dirty="0" smtClean="0">
                <a:solidFill>
                  <a:srgbClr val="000000"/>
                </a:solidFill>
                <a:latin typeface="tahoma" panose="020B0604030504040204" pitchFamily="34" charset="0"/>
                <a:hlinkClick r:id="rId8"/>
              </a:rPr>
              <a:t>Google Research</a:t>
            </a:r>
            <a:r>
              <a:rPr lang="en-US" sz="1200" dirty="0" smtClean="0">
                <a:solidFill>
                  <a:srgbClr val="000000"/>
                </a:solidFill>
                <a:latin typeface="tahoma" panose="020B0604030504040204" pitchFamily="34" charset="0"/>
              </a:rPr>
              <a:t> – Jeff Dean, Samy Bengio, Jason Weston, </a:t>
            </a:r>
            <a:r>
              <a:rPr lang="en-US" sz="1200" dirty="0" err="1" smtClean="0">
                <a:solidFill>
                  <a:srgbClr val="000000"/>
                </a:solidFill>
                <a:latin typeface="tahoma" panose="020B0604030504040204" pitchFamily="34" charset="0"/>
              </a:rPr>
              <a:t>Marc’Aurelio</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Ranzato</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Dumitru</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Erhan</a:t>
            </a:r>
            <a:r>
              <a:rPr lang="en-US" sz="1200" dirty="0" smtClean="0">
                <a:solidFill>
                  <a:srgbClr val="000000"/>
                </a:solidFill>
                <a:latin typeface="tahoma" panose="020B0604030504040204" pitchFamily="34" charset="0"/>
              </a:rPr>
              <a:t>, Quoc Le et al</a:t>
            </a:r>
          </a:p>
          <a:p>
            <a:pPr fontAlgn="t"/>
            <a:r>
              <a:rPr lang="en-US" sz="1200" dirty="0" smtClean="0">
                <a:solidFill>
                  <a:srgbClr val="000000"/>
                </a:solidFill>
                <a:latin typeface="tahoma" panose="020B0604030504040204" pitchFamily="34" charset="0"/>
              </a:rPr>
              <a:t>Microsoft Research – </a:t>
            </a:r>
            <a:r>
              <a:rPr lang="en-US" sz="1200" b="1" dirty="0" smtClean="0">
                <a:solidFill>
                  <a:srgbClr val="000000"/>
                </a:solidFill>
                <a:latin typeface="tahoma" panose="020B0604030504040204" pitchFamily="34" charset="0"/>
                <a:hlinkClick r:id="rId9"/>
              </a:rPr>
              <a:t>Li Deng</a:t>
            </a:r>
            <a:r>
              <a:rPr lang="en-US" sz="1200" dirty="0" smtClean="0">
                <a:solidFill>
                  <a:srgbClr val="000000"/>
                </a:solidFill>
                <a:latin typeface="tahoma" panose="020B0604030504040204" pitchFamily="34" charset="0"/>
              </a:rPr>
              <a:t> et al</a:t>
            </a:r>
          </a:p>
          <a:p>
            <a:pPr fontAlgn="t"/>
            <a:r>
              <a:rPr lang="en-US" sz="1200" dirty="0" smtClean="0">
                <a:solidFill>
                  <a:srgbClr val="000000"/>
                </a:solidFill>
                <a:latin typeface="tahoma" panose="020B0604030504040204" pitchFamily="34" charset="0"/>
              </a:rPr>
              <a:t>SUPSI – </a:t>
            </a:r>
            <a:r>
              <a:rPr lang="en-US" sz="1200" b="1" dirty="0" smtClean="0">
                <a:solidFill>
                  <a:srgbClr val="000000"/>
                </a:solidFill>
                <a:latin typeface="tahoma" panose="020B0604030504040204" pitchFamily="34" charset="0"/>
                <a:hlinkClick r:id="rId10"/>
              </a:rPr>
              <a:t>IDSIA</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Schmidhuber’s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UC Berkeley – </a:t>
            </a:r>
            <a:r>
              <a:rPr lang="en-US" sz="1200" b="1" dirty="0" smtClean="0">
                <a:solidFill>
                  <a:srgbClr val="000000"/>
                </a:solidFill>
                <a:latin typeface="tahoma" panose="020B0604030504040204" pitchFamily="34" charset="0"/>
                <a:hlinkClick r:id="rId11" action="ppaction://hlinkfile"/>
              </a:rPr>
              <a:t>Bruno </a:t>
            </a:r>
            <a:r>
              <a:rPr lang="en-US" sz="1200" b="1" dirty="0" err="1" smtClean="0">
                <a:solidFill>
                  <a:srgbClr val="000000"/>
                </a:solidFill>
                <a:latin typeface="tahoma" panose="020B0604030504040204" pitchFamily="34" charset="0"/>
                <a:hlinkClick r:id="rId11" action="ppaction://hlinkfile"/>
              </a:rPr>
              <a:t>Olshausen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Washington – </a:t>
            </a:r>
            <a:r>
              <a:rPr lang="en-US" sz="1200" b="1" dirty="0" smtClean="0">
                <a:solidFill>
                  <a:srgbClr val="000000"/>
                </a:solidFill>
                <a:latin typeface="tahoma" panose="020B0604030504040204" pitchFamily="34" charset="0"/>
                <a:hlinkClick r:id="rId12"/>
              </a:rPr>
              <a:t>Pedro </a:t>
            </a:r>
            <a:r>
              <a:rPr lang="en-US" sz="1200" b="1" dirty="0" err="1" smtClean="0">
                <a:solidFill>
                  <a:srgbClr val="000000"/>
                </a:solidFill>
                <a:latin typeface="tahoma" panose="020B0604030504040204" pitchFamily="34" charset="0"/>
                <a:hlinkClick r:id="rId12"/>
              </a:rPr>
              <a:t>Domingos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IDIAP Research Institute - </a:t>
            </a:r>
            <a:r>
              <a:rPr lang="en-US" sz="1200" b="1" dirty="0" smtClean="0">
                <a:solidFill>
                  <a:srgbClr val="000000"/>
                </a:solidFill>
                <a:latin typeface="tahoma" panose="020B0604030504040204" pitchFamily="34" charset="0"/>
                <a:hlinkClick r:id="rId13"/>
              </a:rPr>
              <a:t>Ronan </a:t>
            </a:r>
            <a:r>
              <a:rPr lang="en-US" sz="1200" b="1" dirty="0" err="1" smtClean="0">
                <a:solidFill>
                  <a:srgbClr val="000000"/>
                </a:solidFill>
                <a:latin typeface="tahoma" panose="020B0604030504040204" pitchFamily="34" charset="0"/>
                <a:hlinkClick r:id="rId13"/>
              </a:rPr>
              <a:t>Collobert</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California Merced – </a:t>
            </a:r>
            <a:r>
              <a:rPr lang="en-US" sz="1200" b="1" dirty="0" smtClean="0">
                <a:solidFill>
                  <a:srgbClr val="000000"/>
                </a:solidFill>
                <a:latin typeface="tahoma" panose="020B0604030504040204" pitchFamily="34" charset="0"/>
                <a:hlinkClick r:id="rId14"/>
              </a:rPr>
              <a:t>Miguel A. </a:t>
            </a:r>
            <a:r>
              <a:rPr lang="en-US" sz="1200" b="1" dirty="0" err="1" smtClean="0">
                <a:solidFill>
                  <a:srgbClr val="000000"/>
                </a:solidFill>
                <a:latin typeface="tahoma" panose="020B0604030504040204" pitchFamily="34" charset="0"/>
                <a:hlinkClick r:id="rId14"/>
              </a:rPr>
              <a:t>Carreira-Perpinan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Helsinki - </a:t>
            </a:r>
            <a:r>
              <a:rPr lang="en-US" sz="1200" b="1" dirty="0" err="1" smtClean="0">
                <a:solidFill>
                  <a:srgbClr val="000000"/>
                </a:solidFill>
                <a:latin typeface="tahoma" panose="020B0604030504040204" pitchFamily="34" charset="0"/>
                <a:hlinkClick r:id="rId15"/>
              </a:rPr>
              <a:t>Aapo</a:t>
            </a:r>
            <a:r>
              <a:rPr lang="en-US" sz="1200" b="1" dirty="0" smtClean="0">
                <a:solidFill>
                  <a:srgbClr val="000000"/>
                </a:solidFill>
                <a:latin typeface="tahoma" panose="020B0604030504040204" pitchFamily="34" charset="0"/>
                <a:hlinkClick r:id="rId15"/>
              </a:rPr>
              <a:t> </a:t>
            </a:r>
            <a:r>
              <a:rPr lang="en-US" sz="1200" b="1" dirty="0" err="1" smtClean="0">
                <a:solidFill>
                  <a:srgbClr val="000000"/>
                </a:solidFill>
                <a:latin typeface="tahoma" panose="020B0604030504040204" pitchFamily="34" charset="0"/>
                <a:hlinkClick r:id="rId15"/>
              </a:rPr>
              <a:t>Hyvärinen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Neuroinformatics</a:t>
            </a:r>
            <a:r>
              <a:rPr lang="en-US" sz="1200" dirty="0" smtClean="0">
                <a:solidFill>
                  <a:srgbClr val="000000"/>
                </a:solidFill>
                <a:latin typeface="tahoma" panose="020B0604030504040204" pitchFamily="34" charset="0"/>
              </a:rPr>
              <a:t> group</a:t>
            </a:r>
          </a:p>
          <a:p>
            <a:pPr fontAlgn="t"/>
            <a:r>
              <a:rPr lang="en-US" sz="1200" dirty="0" err="1" smtClean="0">
                <a:solidFill>
                  <a:srgbClr val="000000"/>
                </a:solidFill>
                <a:latin typeface="tahoma" panose="020B0604030504040204" pitchFamily="34" charset="0"/>
              </a:rPr>
              <a:t>Université</a:t>
            </a:r>
            <a:r>
              <a:rPr lang="en-US" sz="1200" dirty="0" smtClean="0">
                <a:solidFill>
                  <a:srgbClr val="000000"/>
                </a:solidFill>
                <a:latin typeface="tahoma" panose="020B0604030504040204" pitchFamily="34" charset="0"/>
              </a:rPr>
              <a:t> de </a:t>
            </a:r>
            <a:r>
              <a:rPr lang="en-US" sz="1200" dirty="0" err="1" smtClean="0">
                <a:solidFill>
                  <a:srgbClr val="000000"/>
                </a:solidFill>
                <a:latin typeface="tahoma" panose="020B0604030504040204" pitchFamily="34" charset="0"/>
              </a:rPr>
              <a:t>Sherbrooke</a:t>
            </a:r>
            <a:r>
              <a:rPr lang="en-US" sz="1200" dirty="0" smtClean="0">
                <a:solidFill>
                  <a:srgbClr val="000000"/>
                </a:solidFill>
                <a:latin typeface="tahoma" panose="020B0604030504040204" pitchFamily="34" charset="0"/>
              </a:rPr>
              <a:t> – </a:t>
            </a:r>
            <a:r>
              <a:rPr lang="en-US" sz="1200" b="1" dirty="0" smtClean="0">
                <a:solidFill>
                  <a:srgbClr val="000000"/>
                </a:solidFill>
                <a:latin typeface="tahoma" panose="020B0604030504040204" pitchFamily="34" charset="0"/>
                <a:hlinkClick r:id="rId16"/>
              </a:rPr>
              <a:t>Hugo </a:t>
            </a:r>
            <a:r>
              <a:rPr lang="en-US" sz="1200" b="1" dirty="0" err="1" smtClean="0">
                <a:solidFill>
                  <a:srgbClr val="000000"/>
                </a:solidFill>
                <a:latin typeface="tahoma" panose="020B0604030504040204" pitchFamily="34" charset="0"/>
                <a:hlinkClick r:id="rId16"/>
              </a:rPr>
              <a:t>Larochelle</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Guelph – </a:t>
            </a:r>
            <a:r>
              <a:rPr lang="en-US" sz="1200" b="1" dirty="0" smtClean="0">
                <a:solidFill>
                  <a:srgbClr val="000000"/>
                </a:solidFill>
                <a:latin typeface="tahoma" panose="020B0604030504040204" pitchFamily="34" charset="0"/>
                <a:hlinkClick r:id="rId17"/>
              </a:rPr>
              <a:t>Graham Taylor</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University of Michigan – </a:t>
            </a:r>
            <a:r>
              <a:rPr lang="en-US" sz="1200" b="1" dirty="0" smtClean="0">
                <a:solidFill>
                  <a:srgbClr val="000000"/>
                </a:solidFill>
                <a:latin typeface="tahoma" panose="020B0604030504040204" pitchFamily="34" charset="0"/>
                <a:hlinkClick r:id="rId18"/>
              </a:rPr>
              <a:t>Honglak Lee</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Technical University of Berlin – </a:t>
            </a:r>
            <a:r>
              <a:rPr lang="en-US" sz="1200" b="1" dirty="0" smtClean="0">
                <a:solidFill>
                  <a:srgbClr val="000000"/>
                </a:solidFill>
                <a:latin typeface="tahoma" panose="020B0604030504040204" pitchFamily="34" charset="0"/>
                <a:hlinkClick r:id="rId19"/>
              </a:rPr>
              <a:t>Klaus-Robert Muller</a:t>
            </a:r>
            <a:r>
              <a:rPr lang="en-US" sz="1200" dirty="0" smtClean="0">
                <a:solidFill>
                  <a:srgbClr val="000000"/>
                </a:solidFill>
                <a:latin typeface="tahoma" panose="020B0604030504040204" pitchFamily="34" charset="0"/>
              </a:rPr>
              <a:t>‘s group</a:t>
            </a:r>
          </a:p>
          <a:p>
            <a:pPr fontAlgn="t"/>
            <a:r>
              <a:rPr lang="en-US" sz="1200" dirty="0" err="1" smtClean="0">
                <a:solidFill>
                  <a:srgbClr val="000000"/>
                </a:solidFill>
                <a:latin typeface="tahoma" panose="020B0604030504040204" pitchFamily="34" charset="0"/>
              </a:rPr>
              <a:t>Baidu</a:t>
            </a:r>
            <a:r>
              <a:rPr lang="en-US" sz="1200" dirty="0" smtClean="0">
                <a:solidFill>
                  <a:srgbClr val="000000"/>
                </a:solidFill>
                <a:latin typeface="tahoma" panose="020B0604030504040204" pitchFamily="34" charset="0"/>
              </a:rPr>
              <a:t> – </a:t>
            </a:r>
            <a:r>
              <a:rPr lang="en-US" sz="1200" b="1" dirty="0" smtClean="0">
                <a:solidFill>
                  <a:srgbClr val="000000"/>
                </a:solidFill>
                <a:latin typeface="tahoma" panose="020B0604030504040204" pitchFamily="34" charset="0"/>
                <a:hlinkClick r:id="rId20"/>
              </a:rPr>
              <a:t>Kai Yu</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Aalto University – </a:t>
            </a:r>
            <a:r>
              <a:rPr lang="en-US" sz="1200" b="1" dirty="0" err="1" smtClean="0">
                <a:solidFill>
                  <a:srgbClr val="000000"/>
                </a:solidFill>
                <a:latin typeface="tahoma" panose="020B0604030504040204" pitchFamily="34" charset="0"/>
                <a:hlinkClick r:id="rId21"/>
              </a:rPr>
              <a:t>Juha</a:t>
            </a:r>
            <a:r>
              <a:rPr lang="en-US" sz="1200" b="1" dirty="0" smtClean="0">
                <a:solidFill>
                  <a:srgbClr val="000000"/>
                </a:solidFill>
                <a:latin typeface="tahoma" panose="020B0604030504040204" pitchFamily="34" charset="0"/>
                <a:hlinkClick r:id="rId21"/>
              </a:rPr>
              <a:t> </a:t>
            </a:r>
            <a:r>
              <a:rPr lang="en-US" sz="1200" b="1" dirty="0" err="1" smtClean="0">
                <a:solidFill>
                  <a:srgbClr val="000000"/>
                </a:solidFill>
                <a:latin typeface="tahoma" panose="020B0604030504040204" pitchFamily="34" charset="0"/>
                <a:hlinkClick r:id="rId21"/>
              </a:rPr>
              <a:t>Karhunen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 Amsterdam – </a:t>
            </a:r>
            <a:r>
              <a:rPr lang="en-US" sz="1200" b="1" dirty="0" smtClean="0">
                <a:solidFill>
                  <a:srgbClr val="000000"/>
                </a:solidFill>
                <a:latin typeface="tahoma" panose="020B0604030504040204" pitchFamily="34" charset="0"/>
                <a:hlinkClick r:id="rId22"/>
              </a:rPr>
              <a:t>Max Welling</a:t>
            </a:r>
            <a:r>
              <a:rPr lang="en-US" sz="1200" dirty="0" smtClean="0">
                <a:solidFill>
                  <a:srgbClr val="000000"/>
                </a:solidFill>
                <a:latin typeface="tahoma" panose="020B0604030504040204" pitchFamily="34" charset="0"/>
              </a:rPr>
              <a:t>‘s group</a:t>
            </a:r>
          </a:p>
          <a:p>
            <a:pPr fontAlgn="t"/>
            <a:r>
              <a:rPr lang="en-US" sz="1200" dirty="0" smtClean="0">
                <a:solidFill>
                  <a:srgbClr val="000000"/>
                </a:solidFill>
                <a:latin typeface="tahoma" panose="020B0604030504040204" pitchFamily="34" charset="0"/>
              </a:rPr>
              <a:t>U. California Irvine – </a:t>
            </a:r>
            <a:r>
              <a:rPr lang="en-US" sz="1200" b="1" dirty="0" smtClean="0">
                <a:solidFill>
                  <a:srgbClr val="000000"/>
                </a:solidFill>
                <a:latin typeface="tahoma" panose="020B0604030504040204" pitchFamily="34" charset="0"/>
                <a:hlinkClick r:id="rId23"/>
              </a:rPr>
              <a:t>Pierre </a:t>
            </a:r>
            <a:r>
              <a:rPr lang="en-US" sz="1200" b="1" dirty="0" err="1" smtClean="0">
                <a:solidFill>
                  <a:srgbClr val="000000"/>
                </a:solidFill>
                <a:latin typeface="tahoma" panose="020B0604030504040204" pitchFamily="34" charset="0"/>
                <a:hlinkClick r:id="rId23"/>
              </a:rPr>
              <a:t>Baldi</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Ghent University – </a:t>
            </a:r>
            <a:r>
              <a:rPr lang="en-US" sz="1200" b="1" dirty="0" smtClean="0">
                <a:solidFill>
                  <a:srgbClr val="000000"/>
                </a:solidFill>
                <a:latin typeface="tahoma" panose="020B0604030504040204" pitchFamily="34" charset="0"/>
                <a:hlinkClick r:id="rId24"/>
              </a:rPr>
              <a:t>Benjamin </a:t>
            </a:r>
            <a:r>
              <a:rPr lang="en-US" sz="1200" b="1" dirty="0" err="1" smtClean="0">
                <a:solidFill>
                  <a:srgbClr val="000000"/>
                </a:solidFill>
                <a:latin typeface="tahoma" panose="020B0604030504040204" pitchFamily="34" charset="0"/>
                <a:hlinkClick r:id="rId24"/>
              </a:rPr>
              <a:t>Shrauwen</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University of Tennessee – </a:t>
            </a:r>
            <a:r>
              <a:rPr lang="en-US" sz="1200" b="1" dirty="0" err="1" smtClean="0">
                <a:solidFill>
                  <a:srgbClr val="000000"/>
                </a:solidFill>
                <a:latin typeface="tahoma" panose="020B0604030504040204" pitchFamily="34" charset="0"/>
                <a:hlinkClick r:id="rId25"/>
              </a:rPr>
              <a:t>Itamar</a:t>
            </a:r>
            <a:r>
              <a:rPr lang="en-US" sz="1200" b="1" dirty="0" smtClean="0">
                <a:solidFill>
                  <a:srgbClr val="000000"/>
                </a:solidFill>
                <a:latin typeface="tahoma" panose="020B0604030504040204" pitchFamily="34" charset="0"/>
                <a:hlinkClick r:id="rId25"/>
              </a:rPr>
              <a:t> </a:t>
            </a:r>
            <a:r>
              <a:rPr lang="en-US" sz="1200" b="1" dirty="0" err="1" smtClean="0">
                <a:solidFill>
                  <a:srgbClr val="000000"/>
                </a:solidFill>
                <a:latin typeface="tahoma" panose="020B0604030504040204" pitchFamily="34" charset="0"/>
                <a:hlinkClick r:id="rId25"/>
              </a:rPr>
              <a:t>Arel</a:t>
            </a:r>
            <a:r>
              <a:rPr lang="en-US" sz="1200" dirty="0" err="1" smtClean="0">
                <a:solidFill>
                  <a:srgbClr val="000000"/>
                </a:solidFill>
                <a:latin typeface="tahoma" panose="020B0604030504040204" pitchFamily="34" charset="0"/>
              </a:rPr>
              <a:t>‘s</a:t>
            </a:r>
            <a:r>
              <a:rPr lang="en-US" sz="1200" dirty="0" smtClean="0">
                <a:solidFill>
                  <a:srgbClr val="000000"/>
                </a:solidFill>
                <a:latin typeface="tahoma" panose="020B0604030504040204" pitchFamily="34" charset="0"/>
              </a:rPr>
              <a:t> group</a:t>
            </a:r>
          </a:p>
          <a:p>
            <a:pPr fontAlgn="t"/>
            <a:r>
              <a:rPr lang="en-US" sz="1200" dirty="0" smtClean="0">
                <a:solidFill>
                  <a:srgbClr val="000000"/>
                </a:solidFill>
                <a:latin typeface="tahoma" panose="020B0604030504040204" pitchFamily="34" charset="0"/>
              </a:rPr>
              <a:t>IBM Research – </a:t>
            </a:r>
            <a:r>
              <a:rPr lang="en-US" sz="1200" b="1" dirty="0" smtClean="0">
                <a:solidFill>
                  <a:srgbClr val="000000"/>
                </a:solidFill>
                <a:latin typeface="tahoma" panose="020B0604030504040204" pitchFamily="34" charset="0"/>
                <a:hlinkClick r:id="rId26"/>
              </a:rPr>
              <a:t>Brian Kingsbury</a:t>
            </a:r>
            <a:r>
              <a:rPr lang="en-US" sz="1200" dirty="0" smtClean="0">
                <a:solidFill>
                  <a:srgbClr val="000000"/>
                </a:solidFill>
                <a:latin typeface="tahoma" panose="020B0604030504040204" pitchFamily="34" charset="0"/>
              </a:rPr>
              <a:t> et al</a:t>
            </a:r>
          </a:p>
          <a:p>
            <a:pPr fontAlgn="t"/>
            <a:r>
              <a:rPr lang="en-US" sz="1200" dirty="0" smtClean="0">
                <a:solidFill>
                  <a:srgbClr val="000000"/>
                </a:solidFill>
                <a:latin typeface="tahoma" panose="020B0604030504040204" pitchFamily="34" charset="0"/>
              </a:rPr>
              <a:t>University of Bonn – </a:t>
            </a:r>
            <a:r>
              <a:rPr lang="en-US" sz="1200" b="1" dirty="0" smtClean="0">
                <a:solidFill>
                  <a:srgbClr val="000000"/>
                </a:solidFill>
                <a:latin typeface="tahoma" panose="020B0604030504040204" pitchFamily="34" charset="0"/>
                <a:hlinkClick r:id="rId27"/>
              </a:rPr>
              <a:t>Sven </a:t>
            </a:r>
            <a:r>
              <a:rPr lang="en-US" sz="1200" b="1" dirty="0" err="1" smtClean="0">
                <a:solidFill>
                  <a:srgbClr val="000000"/>
                </a:solidFill>
                <a:latin typeface="tahoma" panose="020B0604030504040204" pitchFamily="34" charset="0"/>
                <a:hlinkClick r:id="rId27"/>
              </a:rPr>
              <a:t>Behnke’s</a:t>
            </a:r>
            <a:r>
              <a:rPr lang="en-US" sz="1200" dirty="0" smtClean="0">
                <a:solidFill>
                  <a:srgbClr val="000000"/>
                </a:solidFill>
                <a:latin typeface="tahoma" panose="020B0604030504040204" pitchFamily="34" charset="0"/>
              </a:rPr>
              <a:t> group</a:t>
            </a:r>
          </a:p>
          <a:p>
            <a:pPr fontAlgn="t"/>
            <a:r>
              <a:rPr lang="en-US" sz="1200" b="1" dirty="0" smtClean="0">
                <a:solidFill>
                  <a:srgbClr val="000000"/>
                </a:solidFill>
                <a:latin typeface="tahoma" panose="020B0604030504040204" pitchFamily="34" charset="0"/>
                <a:hlinkClick r:id="rId28"/>
              </a:rPr>
              <a:t>Gatsby Unit </a:t>
            </a:r>
            <a:r>
              <a:rPr lang="en-US" sz="1200" dirty="0" smtClean="0">
                <a:solidFill>
                  <a:srgbClr val="000000"/>
                </a:solidFill>
                <a:latin typeface="tahoma" panose="020B0604030504040204" pitchFamily="34" charset="0"/>
              </a:rPr>
              <a:t>@ University College London – </a:t>
            </a:r>
            <a:r>
              <a:rPr lang="en-US" sz="1200" dirty="0" err="1" smtClean="0">
                <a:solidFill>
                  <a:srgbClr val="000000"/>
                </a:solidFill>
                <a:latin typeface="tahoma" panose="020B0604030504040204" pitchFamily="34" charset="0"/>
              </a:rPr>
              <a:t>Maneesh</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Sahani</a:t>
            </a:r>
            <a:r>
              <a:rPr lang="en-US" sz="1200" dirty="0" smtClean="0">
                <a:solidFill>
                  <a:srgbClr val="000000"/>
                </a:solidFill>
                <a:latin typeface="tahoma" panose="020B0604030504040204" pitchFamily="34" charset="0"/>
              </a:rPr>
              <a:t>, Yee-</a:t>
            </a:r>
            <a:r>
              <a:rPr lang="en-US" sz="1200" dirty="0" err="1" smtClean="0">
                <a:solidFill>
                  <a:srgbClr val="000000"/>
                </a:solidFill>
                <a:latin typeface="tahoma" panose="020B0604030504040204" pitchFamily="34" charset="0"/>
              </a:rPr>
              <a:t>Whye</a:t>
            </a:r>
            <a:r>
              <a:rPr lang="en-US" sz="1200" dirty="0" smtClean="0">
                <a:solidFill>
                  <a:srgbClr val="000000"/>
                </a:solidFill>
                <a:latin typeface="tahoma" panose="020B0604030504040204" pitchFamily="34" charset="0"/>
              </a:rPr>
              <a:t> </a:t>
            </a:r>
            <a:r>
              <a:rPr lang="en-US" sz="1200" dirty="0" err="1" smtClean="0">
                <a:solidFill>
                  <a:srgbClr val="000000"/>
                </a:solidFill>
                <a:latin typeface="tahoma" panose="020B0604030504040204" pitchFamily="34" charset="0"/>
              </a:rPr>
              <a:t>Teh</a:t>
            </a:r>
            <a:r>
              <a:rPr lang="en-US" sz="1200" dirty="0" smtClean="0">
                <a:solidFill>
                  <a:srgbClr val="000000"/>
                </a:solidFill>
                <a:latin typeface="tahoma" panose="020B0604030504040204" pitchFamily="34" charset="0"/>
              </a:rPr>
              <a:t>, Peter Dayan</a:t>
            </a:r>
          </a:p>
          <a:p>
            <a:pPr fontAlgn="t"/>
            <a:endParaRPr lang="en-US" sz="1200" dirty="0" smtClean="0">
              <a:solidFill>
                <a:srgbClr val="000000"/>
              </a:solidFill>
              <a:latin typeface="tahoma" panose="020B0604030504040204" pitchFamily="34" charset="0"/>
            </a:endParaRPr>
          </a:p>
          <a:p>
            <a:pPr fontAlgn="t"/>
            <a:r>
              <a:rPr lang="en-US" sz="1400" dirty="0" smtClean="0">
                <a:solidFill>
                  <a:srgbClr val="666666"/>
                </a:solidFill>
                <a:latin typeface="tahoma" panose="020B0604030504040204" pitchFamily="34" charset="0"/>
              </a:rPr>
              <a:t>Last </a:t>
            </a:r>
            <a:r>
              <a:rPr lang="en-US" sz="1400" dirty="0">
                <a:solidFill>
                  <a:srgbClr val="666666"/>
                </a:solidFill>
                <a:latin typeface="tahoma" panose="020B0604030504040204" pitchFamily="34" charset="0"/>
              </a:rPr>
              <a:t>modified on April 10, 2013, at 1:27 pm by </a:t>
            </a:r>
            <a:r>
              <a:rPr lang="en-US" sz="1400" dirty="0" err="1">
                <a:solidFill>
                  <a:srgbClr val="666666"/>
                </a:solidFill>
                <a:latin typeface="tahoma" panose="020B0604030504040204" pitchFamily="34" charset="0"/>
              </a:rPr>
              <a:t>Caglar</a:t>
            </a:r>
            <a:r>
              <a:rPr lang="en-US" sz="1400" dirty="0">
                <a:solidFill>
                  <a:srgbClr val="666666"/>
                </a:solidFill>
                <a:latin typeface="tahoma" panose="020B0604030504040204" pitchFamily="34" charset="0"/>
              </a:rPr>
              <a:t> </a:t>
            </a:r>
            <a:r>
              <a:rPr lang="en-US" sz="1400" dirty="0" err="1">
                <a:solidFill>
                  <a:srgbClr val="666666"/>
                </a:solidFill>
                <a:latin typeface="tahoma" panose="020B0604030504040204" pitchFamily="34" charset="0"/>
              </a:rPr>
              <a:t>Gulcehre</a:t>
            </a:r>
            <a:endParaRPr lang="en-US" sz="1400" dirty="0">
              <a:solidFill>
                <a:srgbClr val="666666"/>
              </a:solidFill>
              <a:effectLst/>
              <a:latin typeface="tahoma" panose="020B0604030504040204" pitchFamily="34" charset="0"/>
            </a:endParaRPr>
          </a:p>
        </p:txBody>
      </p:sp>
    </p:spTree>
    <p:extLst>
      <p:ext uri="{BB962C8B-B14F-4D97-AF65-F5344CB8AC3E}">
        <p14:creationId xmlns:p14="http://schemas.microsoft.com/office/powerpoint/2010/main" val="264870569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16984"/>
            <a:ext cx="8229600" cy="1143000"/>
          </a:xfrm>
        </p:spPr>
        <p:txBody>
          <a:bodyPr>
            <a:normAutofit/>
          </a:bodyPr>
          <a:lstStyle/>
          <a:p>
            <a:r>
              <a:rPr lang="en-US" dirty="0" smtClean="0">
                <a:solidFill>
                  <a:schemeClr val="accent1"/>
                </a:solidFill>
              </a:rPr>
              <a:t>Back to Primitive Spectral Features</a:t>
            </a:r>
            <a:endParaRPr lang="en-US" dirty="0">
              <a:solidFill>
                <a:schemeClr val="accent1"/>
              </a:solidFill>
            </a:endParaRPr>
          </a:p>
        </p:txBody>
      </p:sp>
      <p:sp>
        <p:nvSpPr>
          <p:cNvPr id="3" name="Content Placeholder 2"/>
          <p:cNvSpPr>
            <a:spLocks noGrp="1"/>
          </p:cNvSpPr>
          <p:nvPr>
            <p:ph idx="1"/>
          </p:nvPr>
        </p:nvSpPr>
        <p:spPr>
          <a:xfrm>
            <a:off x="457200" y="1450428"/>
            <a:ext cx="8503920" cy="5013433"/>
          </a:xfrm>
        </p:spPr>
        <p:txBody>
          <a:bodyPr>
            <a:normAutofit/>
          </a:bodyPr>
          <a:lstStyle/>
          <a:p>
            <a:r>
              <a:rPr lang="en-US" dirty="0" smtClean="0"/>
              <a:t>Philosophy of deep learning: </a:t>
            </a:r>
          </a:p>
          <a:p>
            <a:pPr lvl="1"/>
            <a:r>
              <a:rPr lang="en-US" dirty="0" smtClean="0"/>
              <a:t>Learning representations automatically instead of manually engineering/design them (e.g., MFCC, PLP)</a:t>
            </a:r>
          </a:p>
          <a:p>
            <a:r>
              <a:rPr lang="en-US" dirty="0" smtClean="0"/>
              <a:t>DNN capability in representing correlated feature dimensions </a:t>
            </a:r>
          </a:p>
          <a:p>
            <a:r>
              <a:rPr lang="en-US" dirty="0" smtClean="0">
                <a:sym typeface="Wingdings" panose="05000000000000000000" pitchFamily="2" charset="2"/>
              </a:rPr>
              <a:t> eliminate cosine transform in MFCC</a:t>
            </a:r>
            <a:r>
              <a:rPr lang="en-US" dirty="0" smtClean="0"/>
              <a:t> in favor of </a:t>
            </a:r>
            <a:r>
              <a:rPr lang="en-US" dirty="0" err="1" smtClean="0"/>
              <a:t>filterbanks</a:t>
            </a:r>
            <a:r>
              <a:rPr lang="en-US" dirty="0" smtClean="0"/>
              <a:t> and spectrograms in the spectral domain</a:t>
            </a:r>
          </a:p>
          <a:p>
            <a:endParaRPr lang="en-US" sz="4000"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120</a:t>
            </a:fld>
            <a:endParaRPr lang="en-US">
              <a:solidFill>
                <a:prstClr val="black">
                  <a:tint val="75000"/>
                </a:prstClr>
              </a:solidFill>
            </a:endParaRPr>
          </a:p>
        </p:txBody>
      </p:sp>
    </p:spTree>
    <p:extLst>
      <p:ext uri="{BB962C8B-B14F-4D97-AF65-F5344CB8AC3E}">
        <p14:creationId xmlns:p14="http://schemas.microsoft.com/office/powerpoint/2010/main" val="278183258"/>
      </p:ext>
    </p:extLst>
  </p:cSld>
  <p:clrMapOvr>
    <a:masterClrMapping/>
  </p:clrMapOvr>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336625" y="-43355"/>
            <a:ext cx="6600914" cy="23465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625784" y="1442545"/>
            <a:ext cx="9648914" cy="5562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121</a:t>
            </a:fld>
            <a:endParaRPr lang="en-US">
              <a:solidFill>
                <a:prstClr val="black">
                  <a:tint val="75000"/>
                </a:prstClr>
              </a:solidFill>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6952" y="1442545"/>
            <a:ext cx="4321175" cy="4076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TextBox 5"/>
          <p:cNvSpPr txBox="1"/>
          <p:nvPr/>
        </p:nvSpPr>
        <p:spPr>
          <a:xfrm>
            <a:off x="182620" y="2152147"/>
            <a:ext cx="4903494" cy="3785652"/>
          </a:xfrm>
          <a:prstGeom prst="rect">
            <a:avLst/>
          </a:prstGeom>
          <a:noFill/>
        </p:spPr>
        <p:txBody>
          <a:bodyPr wrap="square" rtlCol="0">
            <a:spAutoFit/>
          </a:bodyPr>
          <a:lstStyle/>
          <a:p>
            <a:r>
              <a:rPr lang="en-US" sz="2400" dirty="0" smtClean="0">
                <a:solidFill>
                  <a:prstClr val="black"/>
                </a:solidFill>
              </a:rPr>
              <a:t>In early 2010, we discovered:</a:t>
            </a:r>
          </a:p>
          <a:p>
            <a:endParaRPr lang="en-US" sz="2400" dirty="0" smtClean="0">
              <a:solidFill>
                <a:prstClr val="black"/>
              </a:solidFill>
            </a:endParaRPr>
          </a:p>
          <a:p>
            <a:r>
              <a:rPr lang="en-US" sz="2400" dirty="0" smtClean="0">
                <a:solidFill>
                  <a:prstClr val="black"/>
                </a:solidFill>
              </a:rPr>
              <a:t>For deep </a:t>
            </a:r>
            <a:r>
              <a:rPr lang="en-US" sz="2400" dirty="0" err="1" smtClean="0">
                <a:solidFill>
                  <a:prstClr val="black"/>
                </a:solidFill>
              </a:rPr>
              <a:t>autoencoding</a:t>
            </a:r>
            <a:r>
              <a:rPr lang="en-US" sz="2400" dirty="0" smtClean="0">
                <a:solidFill>
                  <a:prstClr val="black"/>
                </a:solidFill>
              </a:rPr>
              <a:t> of speech features:</a:t>
            </a:r>
          </a:p>
          <a:p>
            <a:pPr marL="285750" indent="-285750">
              <a:buFont typeface="Arial" panose="020B0604020202020204" pitchFamily="34" charset="0"/>
              <a:buChar char="•"/>
            </a:pPr>
            <a:r>
              <a:rPr lang="en-US" sz="2400" dirty="0">
                <a:solidFill>
                  <a:prstClr val="black"/>
                </a:solidFill>
              </a:rPr>
              <a:t>Both </a:t>
            </a:r>
            <a:r>
              <a:rPr lang="en-US" sz="2400" dirty="0" smtClean="0">
                <a:solidFill>
                  <a:prstClr val="black"/>
                </a:solidFill>
              </a:rPr>
              <a:t>spectrogram/</a:t>
            </a:r>
            <a:r>
              <a:rPr lang="en-US" sz="2400" dirty="0" err="1" smtClean="0">
                <a:solidFill>
                  <a:prstClr val="black"/>
                </a:solidFill>
              </a:rPr>
              <a:t>filterbank</a:t>
            </a:r>
            <a:r>
              <a:rPr lang="en-US" sz="2400" dirty="0" smtClean="0">
                <a:solidFill>
                  <a:prstClr val="black"/>
                </a:solidFill>
              </a:rPr>
              <a:t> features are </a:t>
            </a:r>
            <a:r>
              <a:rPr lang="en-US" sz="2400" dirty="0">
                <a:solidFill>
                  <a:prstClr val="black"/>
                </a:solidFill>
              </a:rPr>
              <a:t>better than MFCCs</a:t>
            </a:r>
          </a:p>
          <a:p>
            <a:pPr marL="285750" indent="-285750">
              <a:buFont typeface="Arial" panose="020B0604020202020204" pitchFamily="34" charset="0"/>
              <a:buChar char="•"/>
            </a:pPr>
            <a:r>
              <a:rPr lang="en-US" sz="2400" dirty="0" smtClean="0">
                <a:solidFill>
                  <a:prstClr val="black"/>
                </a:solidFill>
              </a:rPr>
              <a:t>Better to use spectrogram features than </a:t>
            </a:r>
            <a:r>
              <a:rPr lang="en-US" sz="2400" dirty="0" err="1" smtClean="0">
                <a:solidFill>
                  <a:prstClr val="black"/>
                </a:solidFill>
              </a:rPr>
              <a:t>filterbanks</a:t>
            </a:r>
            <a:endParaRPr lang="en-US" sz="2400" dirty="0">
              <a:solidFill>
                <a:prstClr val="black"/>
              </a:solidFill>
            </a:endParaRPr>
          </a:p>
          <a:p>
            <a:pPr marL="285750" indent="-285750">
              <a:buFont typeface="Arial" panose="020B0604020202020204" pitchFamily="34" charset="0"/>
              <a:buChar char="•"/>
            </a:pPr>
            <a:r>
              <a:rPr lang="en-US" sz="2400" dirty="0" smtClean="0">
                <a:solidFill>
                  <a:prstClr val="black"/>
                </a:solidFill>
              </a:rPr>
              <a:t>“Better” in terms of coding efficiency (i.e., errors/energy)</a:t>
            </a:r>
            <a:endParaRPr lang="en-US" sz="2400" dirty="0">
              <a:solidFill>
                <a:prstClr val="black"/>
              </a:solidFill>
            </a:endParaRPr>
          </a:p>
        </p:txBody>
      </p:sp>
    </p:spTree>
    <p:extLst>
      <p:ext uri="{BB962C8B-B14F-4D97-AF65-F5344CB8AC3E}">
        <p14:creationId xmlns:p14="http://schemas.microsoft.com/office/powerpoint/2010/main" val="26521919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16984"/>
            <a:ext cx="8229600" cy="1143000"/>
          </a:xfrm>
        </p:spPr>
        <p:txBody>
          <a:bodyPr>
            <a:normAutofit/>
          </a:bodyPr>
          <a:lstStyle/>
          <a:p>
            <a:r>
              <a:rPr lang="en-US" dirty="0" smtClean="0">
                <a:solidFill>
                  <a:schemeClr val="accent1"/>
                </a:solidFill>
              </a:rPr>
              <a:t>LVCSR Using Spectral Features</a:t>
            </a:r>
            <a:endParaRPr lang="en-US" dirty="0">
              <a:solidFill>
                <a:schemeClr val="accent1"/>
              </a:solidFill>
            </a:endParaRPr>
          </a:p>
        </p:txBody>
      </p:sp>
      <p:sp>
        <p:nvSpPr>
          <p:cNvPr id="3" name="Content Placeholder 2"/>
          <p:cNvSpPr>
            <a:spLocks noGrp="1"/>
          </p:cNvSpPr>
          <p:nvPr>
            <p:ph idx="1"/>
          </p:nvPr>
        </p:nvSpPr>
        <p:spPr>
          <a:xfrm>
            <a:off x="457200" y="1429407"/>
            <a:ext cx="8503920" cy="5013433"/>
          </a:xfrm>
        </p:spPr>
        <p:txBody>
          <a:bodyPr>
            <a:normAutofit/>
          </a:bodyPr>
          <a:lstStyle/>
          <a:p>
            <a:endParaRPr lang="en-US" sz="4000"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122</a:t>
            </a:fld>
            <a:endParaRPr lang="en-US">
              <a:solidFill>
                <a:prstClr val="black">
                  <a:tint val="75000"/>
                </a:prstClr>
              </a:solidFill>
            </a:endParaRPr>
          </a:p>
        </p:txBody>
      </p:sp>
      <p:graphicFrame>
        <p:nvGraphicFramePr>
          <p:cNvPr id="5" name="Table 4"/>
          <p:cNvGraphicFramePr>
            <a:graphicFrameLocks noGrp="1"/>
          </p:cNvGraphicFramePr>
          <p:nvPr>
            <p:extLst/>
          </p:nvPr>
        </p:nvGraphicFramePr>
        <p:xfrm>
          <a:off x="1198087" y="1650124"/>
          <a:ext cx="7488713" cy="3318697"/>
        </p:xfrm>
        <a:graphic>
          <a:graphicData uri="http://schemas.openxmlformats.org/drawingml/2006/table">
            <a:tbl>
              <a:tblPr firstRow="1" firstCol="1" bandRow="1">
                <a:tableStyleId>{5C22544A-7EE6-4342-B048-85BDC9FD1C3A}</a:tableStyleId>
              </a:tblPr>
              <a:tblGrid>
                <a:gridCol w="5095703"/>
                <a:gridCol w="2393010"/>
              </a:tblGrid>
              <a:tr h="671316">
                <a:tc>
                  <a:txBody>
                    <a:bodyPr/>
                    <a:lstStyle/>
                    <a:p>
                      <a:pPr marL="0" marR="0" algn="l">
                        <a:spcBef>
                          <a:spcPts val="0"/>
                        </a:spcBef>
                        <a:spcAft>
                          <a:spcPts val="0"/>
                        </a:spcAft>
                      </a:pPr>
                      <a:r>
                        <a:rPr lang="en-US" sz="2400" kern="1200" dirty="0" smtClean="0">
                          <a:effectLst/>
                        </a:rPr>
                        <a:t>LVCSR Systems</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kern="1200">
                          <a:effectLst/>
                        </a:rPr>
                        <a:t>Word error rate</a:t>
                      </a:r>
                      <a:endParaRPr lang="en-US" sz="2000">
                        <a:effectLst/>
                        <a:latin typeface="Times New Roman" panose="02020603050405020304" pitchFamily="18" charset="0"/>
                        <a:ea typeface="PMingLiU" panose="02020500000000000000" pitchFamily="18" charset="-120"/>
                      </a:endParaRPr>
                    </a:p>
                  </a:txBody>
                  <a:tcPr marL="68580" marR="68580" marT="0" marB="0"/>
                </a:tc>
              </a:tr>
              <a:tr h="559430">
                <a:tc>
                  <a:txBody>
                    <a:bodyPr/>
                    <a:lstStyle/>
                    <a:p>
                      <a:pPr marL="0" marR="0" algn="l">
                        <a:spcBef>
                          <a:spcPts val="0"/>
                        </a:spcBef>
                        <a:spcAft>
                          <a:spcPts val="0"/>
                        </a:spcAft>
                      </a:pPr>
                      <a:r>
                        <a:rPr lang="en-US" sz="2000" kern="1200" dirty="0" smtClean="0">
                          <a:effectLst/>
                        </a:rPr>
                        <a:t>Best GMM-HMM (MFCCs; </a:t>
                      </a:r>
                      <a:r>
                        <a:rPr lang="en-US" sz="2000" kern="1200" dirty="0" err="1" smtClean="0">
                          <a:effectLst/>
                        </a:rPr>
                        <a:t>fMPE+BMMI</a:t>
                      </a:r>
                      <a:r>
                        <a:rPr lang="en-US" sz="2000" kern="1200" dirty="0" smtClean="0">
                          <a:effectLst/>
                        </a:rPr>
                        <a:t>)</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kern="1200">
                          <a:effectLst/>
                        </a:rPr>
                        <a:t>34.7%</a:t>
                      </a:r>
                      <a:endParaRPr lang="en-US" sz="2000">
                        <a:effectLst/>
                        <a:latin typeface="Times New Roman" panose="02020603050405020304" pitchFamily="18" charset="0"/>
                        <a:ea typeface="PMingLiU" panose="02020500000000000000" pitchFamily="18" charset="-120"/>
                      </a:endParaRPr>
                    </a:p>
                  </a:txBody>
                  <a:tcPr marL="68580" marR="68580" marT="0" marB="0"/>
                </a:tc>
              </a:tr>
              <a:tr h="438114">
                <a:tc>
                  <a:txBody>
                    <a:bodyPr/>
                    <a:lstStyle/>
                    <a:p>
                      <a:pPr marL="0" marR="0" algn="l">
                        <a:spcBef>
                          <a:spcPts val="0"/>
                        </a:spcBef>
                        <a:spcAft>
                          <a:spcPts val="0"/>
                        </a:spcAft>
                      </a:pPr>
                      <a:r>
                        <a:rPr lang="en-US" sz="2000" kern="1200">
                          <a:effectLst/>
                        </a:rPr>
                        <a:t>DNN (MFCCs)</a:t>
                      </a:r>
                      <a:endParaRPr lang="en-US" sz="20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kern="1200" dirty="0">
                          <a:effectLst/>
                        </a:rPr>
                        <a:t>31.6%</a:t>
                      </a:r>
                      <a:endParaRPr lang="en-US" sz="2000" b="1" dirty="0">
                        <a:effectLst/>
                        <a:latin typeface="Times New Roman" panose="02020603050405020304" pitchFamily="18" charset="0"/>
                        <a:ea typeface="PMingLiU" panose="02020500000000000000" pitchFamily="18" charset="-120"/>
                      </a:endParaRPr>
                    </a:p>
                  </a:txBody>
                  <a:tcPr marL="68580" marR="68580" marT="0" marB="0"/>
                </a:tc>
              </a:tr>
              <a:tr h="438114">
                <a:tc>
                  <a:txBody>
                    <a:bodyPr/>
                    <a:lstStyle/>
                    <a:p>
                      <a:pPr marL="0" marR="0" algn="l">
                        <a:spcBef>
                          <a:spcPts val="0"/>
                        </a:spcBef>
                        <a:spcAft>
                          <a:spcPts val="0"/>
                        </a:spcAft>
                      </a:pPr>
                      <a:r>
                        <a:rPr lang="en-US" sz="2000" kern="1200" dirty="0">
                          <a:effectLst/>
                        </a:rPr>
                        <a:t>DNN </a:t>
                      </a:r>
                      <a:r>
                        <a:rPr lang="en-US" sz="2000" kern="1200" dirty="0" smtClean="0">
                          <a:effectLst/>
                        </a:rPr>
                        <a:t>(Spectrogram --- 256 </a:t>
                      </a:r>
                      <a:r>
                        <a:rPr lang="en-US" sz="2000" kern="1200" dirty="0">
                          <a:effectLst/>
                        </a:rPr>
                        <a:t>log FFT bins)</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kern="1200" dirty="0">
                          <a:effectLst/>
                        </a:rPr>
                        <a:t>32.3%</a:t>
                      </a:r>
                      <a:endParaRPr lang="en-US" sz="2000" b="1" dirty="0">
                        <a:effectLst/>
                        <a:latin typeface="Times New Roman" panose="02020603050405020304" pitchFamily="18" charset="0"/>
                        <a:ea typeface="PMingLiU" panose="02020500000000000000" pitchFamily="18" charset="-120"/>
                      </a:endParaRPr>
                    </a:p>
                  </a:txBody>
                  <a:tcPr marL="68580" marR="68580" marT="0" marB="0"/>
                </a:tc>
              </a:tr>
              <a:tr h="438114">
                <a:tc>
                  <a:txBody>
                    <a:bodyPr/>
                    <a:lstStyle/>
                    <a:p>
                      <a:pPr marL="0" marR="0" algn="l">
                        <a:spcBef>
                          <a:spcPts val="0"/>
                        </a:spcBef>
                        <a:spcAft>
                          <a:spcPts val="0"/>
                        </a:spcAft>
                      </a:pPr>
                      <a:r>
                        <a:rPr lang="en-US" sz="2000" kern="1200">
                          <a:effectLst/>
                        </a:rPr>
                        <a:t>DNN (29 log filter-banks)</a:t>
                      </a:r>
                      <a:endParaRPr lang="en-US" sz="20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kern="1200">
                          <a:effectLst/>
                        </a:rPr>
                        <a:t>30.1%</a:t>
                      </a:r>
                      <a:endParaRPr lang="en-US" sz="2000">
                        <a:effectLst/>
                        <a:latin typeface="Times New Roman" panose="02020603050405020304" pitchFamily="18" charset="0"/>
                        <a:ea typeface="PMingLiU" panose="02020500000000000000" pitchFamily="18" charset="-120"/>
                      </a:endParaRPr>
                    </a:p>
                  </a:txBody>
                  <a:tcPr marL="68580" marR="68580" marT="0" marB="0"/>
                </a:tc>
              </a:tr>
              <a:tr h="773609">
                <a:tc>
                  <a:txBody>
                    <a:bodyPr/>
                    <a:lstStyle/>
                    <a:p>
                      <a:pPr marL="0" marR="0" algn="l">
                        <a:spcBef>
                          <a:spcPts val="0"/>
                        </a:spcBef>
                        <a:spcAft>
                          <a:spcPts val="0"/>
                        </a:spcAft>
                      </a:pPr>
                      <a:r>
                        <a:rPr lang="en-US" sz="2000" kern="1200" dirty="0">
                          <a:effectLst/>
                        </a:rPr>
                        <a:t>DNN (40 log filter-banks)</a:t>
                      </a:r>
                      <a:endParaRPr lang="en-US" sz="2000" dirty="0">
                        <a:effectLst/>
                      </a:endParaRPr>
                    </a:p>
                    <a:p>
                      <a:pPr marL="0" marR="0" algn="l">
                        <a:spcBef>
                          <a:spcPts val="0"/>
                        </a:spcBef>
                        <a:spcAft>
                          <a:spcPts val="0"/>
                        </a:spcAft>
                      </a:pPr>
                      <a:r>
                        <a:rPr lang="en-US" sz="1800" kern="1200" dirty="0">
                          <a:effectLst/>
                        </a:rPr>
                        <a:t>    </a:t>
                      </a:r>
                      <a:endParaRPr lang="en-US" sz="20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kern="1200" dirty="0">
                          <a:effectLst/>
                        </a:rPr>
                        <a:t>29.9</a:t>
                      </a:r>
                      <a:r>
                        <a:rPr lang="en-US" sz="2000" b="1" kern="1200" dirty="0" smtClean="0">
                          <a:effectLst/>
                        </a:rPr>
                        <a:t>%</a:t>
                      </a:r>
                      <a:endParaRPr lang="en-US" sz="2000" b="1" dirty="0">
                        <a:effectLst/>
                      </a:endParaRPr>
                    </a:p>
                  </a:txBody>
                  <a:tcPr marL="68580" marR="68580" marT="0" marB="0"/>
                </a:tc>
              </a:tr>
            </a:tbl>
          </a:graphicData>
        </a:graphic>
      </p:graphicFrame>
      <p:sp>
        <p:nvSpPr>
          <p:cNvPr id="7" name="TextBox 6"/>
          <p:cNvSpPr txBox="1"/>
          <p:nvPr/>
        </p:nvSpPr>
        <p:spPr>
          <a:xfrm>
            <a:off x="457200" y="5433021"/>
            <a:ext cx="8503920" cy="923330"/>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solidFill>
                  <a:prstClr val="black"/>
                </a:solidFill>
              </a:rPr>
              <a:t>Filterbanks</a:t>
            </a:r>
            <a:r>
              <a:rPr lang="en-US" dirty="0" smtClean="0">
                <a:solidFill>
                  <a:prstClr val="black"/>
                </a:solidFill>
              </a:rPr>
              <a:t> &gt; MFCC &gt; Spectrograms</a:t>
            </a:r>
          </a:p>
          <a:p>
            <a:pPr marL="285750" indent="-285750">
              <a:buFont typeface="Arial" panose="020B0604020202020204" pitchFamily="34" charset="0"/>
              <a:buChar char="•"/>
            </a:pPr>
            <a:r>
              <a:rPr lang="en-US" dirty="0" smtClean="0">
                <a:solidFill>
                  <a:prstClr val="black"/>
                </a:solidFill>
              </a:rPr>
              <a:t>Not quite consistent with deep autoencoder results</a:t>
            </a:r>
          </a:p>
          <a:p>
            <a:pPr marL="285750" indent="-285750">
              <a:buFont typeface="Arial" panose="020B0604020202020204" pitchFamily="34" charset="0"/>
              <a:buChar char="•"/>
            </a:pPr>
            <a:r>
              <a:rPr lang="en-US" dirty="0">
                <a:solidFill>
                  <a:prstClr val="black"/>
                </a:solidFill>
              </a:rPr>
              <a:t>F</a:t>
            </a:r>
            <a:r>
              <a:rPr lang="en-US" dirty="0" smtClean="0">
                <a:solidFill>
                  <a:prstClr val="black"/>
                </a:solidFill>
              </a:rPr>
              <a:t>urther research: regularization, online feature normalization at sentence level, etc.</a:t>
            </a:r>
            <a:endParaRPr lang="en-US" dirty="0">
              <a:solidFill>
                <a:prstClr val="black"/>
              </a:solidFill>
            </a:endParaRPr>
          </a:p>
        </p:txBody>
      </p:sp>
    </p:spTree>
    <p:extLst>
      <p:ext uri="{BB962C8B-B14F-4D97-AF65-F5344CB8AC3E}">
        <p14:creationId xmlns:p14="http://schemas.microsoft.com/office/powerpoint/2010/main" val="1416522433"/>
      </p:ext>
    </p:extLst>
  </p:cSld>
  <p:clrMapOvr>
    <a:masterClrMapping/>
  </p:clrMapOvr>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Learning Multi-Task Features</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123</a:t>
            </a:fld>
            <a:endParaRPr lang="en-US">
              <a:solidFill>
                <a:prstClr val="black">
                  <a:tint val="75000"/>
                </a:prstClr>
              </a:solidFill>
            </a:endParaRPr>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66649" y="2361472"/>
            <a:ext cx="3297890" cy="3898318"/>
          </a:xfrm>
          <a:prstGeom prst="rect">
            <a:avLst/>
          </a:prstGeom>
          <a:noFill/>
        </p:spPr>
      </p:pic>
      <p:pic>
        <p:nvPicPr>
          <p:cNvPr id="6" name="Picture 5"/>
          <p:cNvPicPr/>
          <p:nvPr/>
        </p:nvPicPr>
        <p:blipFill>
          <a:blip r:embed="rId3" cstate="print">
            <a:extLst>
              <a:ext uri="{28A0092B-C50C-407E-A947-70E740481C1C}">
                <a14:useLocalDpi xmlns:a14="http://schemas.microsoft.com/office/drawing/2010/main" val="0"/>
              </a:ext>
            </a:extLst>
          </a:blip>
          <a:stretch>
            <a:fillRect/>
          </a:stretch>
        </p:blipFill>
        <p:spPr>
          <a:xfrm>
            <a:off x="5665077" y="2361472"/>
            <a:ext cx="3021723" cy="3639935"/>
          </a:xfrm>
          <a:prstGeom prst="rect">
            <a:avLst/>
          </a:prstGeom>
        </p:spPr>
      </p:pic>
      <p:sp>
        <p:nvSpPr>
          <p:cNvPr id="7" name="TextBox 6"/>
          <p:cNvSpPr txBox="1"/>
          <p:nvPr/>
        </p:nvSpPr>
        <p:spPr>
          <a:xfrm>
            <a:off x="1366251" y="1658710"/>
            <a:ext cx="3205749" cy="369332"/>
          </a:xfrm>
          <a:prstGeom prst="rect">
            <a:avLst/>
          </a:prstGeom>
          <a:noFill/>
        </p:spPr>
        <p:txBody>
          <a:bodyPr wrap="none" rtlCol="0">
            <a:spAutoFit/>
          </a:bodyPr>
          <a:lstStyle/>
          <a:p>
            <a:r>
              <a:rPr lang="en-US" dirty="0" smtClean="0">
                <a:solidFill>
                  <a:prstClr val="black"/>
                </a:solidFill>
              </a:rPr>
              <a:t>Mixed-Band DNN architecture: </a:t>
            </a:r>
            <a:endParaRPr lang="en-US" dirty="0">
              <a:solidFill>
                <a:prstClr val="black"/>
              </a:solidFill>
            </a:endParaRPr>
          </a:p>
        </p:txBody>
      </p:sp>
      <p:sp>
        <p:nvSpPr>
          <p:cNvPr id="8" name="TextBox 7"/>
          <p:cNvSpPr txBox="1"/>
          <p:nvPr/>
        </p:nvSpPr>
        <p:spPr>
          <a:xfrm>
            <a:off x="5524652" y="1658710"/>
            <a:ext cx="3162148" cy="369332"/>
          </a:xfrm>
          <a:prstGeom prst="rect">
            <a:avLst/>
          </a:prstGeom>
          <a:noFill/>
        </p:spPr>
        <p:txBody>
          <a:bodyPr wrap="none" rtlCol="0">
            <a:spAutoFit/>
          </a:bodyPr>
          <a:lstStyle/>
          <a:p>
            <a:r>
              <a:rPr lang="en-US" dirty="0" smtClean="0">
                <a:solidFill>
                  <a:prstClr val="black"/>
                </a:solidFill>
              </a:rPr>
              <a:t>Multilingual DNN architecture: </a:t>
            </a:r>
            <a:endParaRPr lang="en-US" dirty="0">
              <a:solidFill>
                <a:prstClr val="black"/>
              </a:solidFill>
            </a:endParaRPr>
          </a:p>
        </p:txBody>
      </p:sp>
    </p:spTree>
    <p:extLst>
      <p:ext uri="{BB962C8B-B14F-4D97-AF65-F5344CB8AC3E}">
        <p14:creationId xmlns:p14="http://schemas.microsoft.com/office/powerpoint/2010/main" val="2858072305"/>
      </p:ext>
    </p:extLst>
  </p:cSld>
  <p:clrMapOvr>
    <a:masterClrMapping/>
  </p:clrMapOvr>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37572" y="0"/>
            <a:ext cx="9732579" cy="1143000"/>
          </a:xfrm>
        </p:spPr>
        <p:txBody>
          <a:bodyPr>
            <a:noAutofit/>
          </a:bodyPr>
          <a:lstStyle/>
          <a:p>
            <a:r>
              <a:rPr lang="en-US" sz="3200" dirty="0" smtClean="0">
                <a:solidFill>
                  <a:schemeClr val="accent1"/>
                </a:solidFill>
              </a:rPr>
              <a:t>Shared Hidden Layers with</a:t>
            </a:r>
            <a:br>
              <a:rPr lang="en-US" sz="3200" dirty="0" smtClean="0">
                <a:solidFill>
                  <a:schemeClr val="accent1"/>
                </a:solidFill>
              </a:rPr>
            </a:br>
            <a:r>
              <a:rPr lang="en-US" sz="3200" dirty="0" smtClean="0">
                <a:solidFill>
                  <a:schemeClr val="accent1"/>
                </a:solidFill>
              </a:rPr>
              <a:t>Language-Specific Output Layers</a:t>
            </a:r>
            <a:endParaRPr lang="en-US" sz="3200"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124</a:t>
            </a:fld>
            <a:endParaRPr lang="en-US">
              <a:solidFill>
                <a:prstClr val="black">
                  <a:tint val="75000"/>
                </a:prstClr>
              </a:solidFill>
            </a:endParaRPr>
          </a:p>
        </p:txBody>
      </p:sp>
      <p:pic>
        <p:nvPicPr>
          <p:cNvPr id="5" name="Content Placeholder 4"/>
          <p:cNvPicPr>
            <a:picLocks noGrp="1" noChangeAspect="1"/>
          </p:cNvPicPr>
          <p:nvPr>
            <p:ph idx="1"/>
          </p:nvPr>
        </p:nvPicPr>
        <p:blipFill>
          <a:blip r:embed="rId2"/>
          <a:stretch>
            <a:fillRect/>
          </a:stretch>
        </p:blipFill>
        <p:spPr>
          <a:xfrm>
            <a:off x="1439232" y="1502980"/>
            <a:ext cx="6610201" cy="4748269"/>
          </a:xfrm>
          <a:prstGeom prst="rect">
            <a:avLst/>
          </a:prstGeom>
        </p:spPr>
      </p:pic>
    </p:spTree>
    <p:extLst>
      <p:ext uri="{BB962C8B-B14F-4D97-AF65-F5344CB8AC3E}">
        <p14:creationId xmlns:p14="http://schemas.microsoft.com/office/powerpoint/2010/main" val="3591516391"/>
      </p:ext>
    </p:extLst>
  </p:cSld>
  <p:clrMapOvr>
    <a:masterClrMapping/>
  </p:clrMapOvr>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p:cNvGrpSpPr/>
          <p:nvPr/>
        </p:nvGrpSpPr>
        <p:grpSpPr>
          <a:xfrm>
            <a:off x="3934297" y="2787393"/>
            <a:ext cx="816296" cy="1115925"/>
            <a:chOff x="4488006" y="2230540"/>
            <a:chExt cx="1828800" cy="2500079"/>
          </a:xfrm>
        </p:grpSpPr>
        <p:sp>
          <p:nvSpPr>
            <p:cNvPr id="5" name="Rectangle 4"/>
            <p:cNvSpPr/>
            <p:nvPr/>
          </p:nvSpPr>
          <p:spPr>
            <a:xfrm>
              <a:off x="4488006" y="2230540"/>
              <a:ext cx="1828800" cy="2500079"/>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392"/>
              <a:r>
                <a:rPr lang="en-US" sz="1100" dirty="0">
                  <a:solidFill>
                    <a:prstClr val="black"/>
                  </a:solidFill>
                  <a:latin typeface="Segoe UI" panose="020B0502040204020203" pitchFamily="34" charset="0"/>
                  <a:cs typeface="Segoe UI" panose="020B0502040204020203" pitchFamily="34" charset="0"/>
                </a:rPr>
                <a:t>Training</a:t>
              </a:r>
              <a:endParaRPr lang="en-US" sz="1400" dirty="0">
                <a:solidFill>
                  <a:prstClr val="black"/>
                </a:solidFill>
                <a:latin typeface="Segoe UI" panose="020B0502040204020203" pitchFamily="34" charset="0"/>
                <a:cs typeface="Segoe UI" panose="020B0502040204020203" pitchFamily="34" charset="0"/>
              </a:endParaRPr>
            </a:p>
          </p:txBody>
        </p:sp>
        <p:pic>
          <p:nvPicPr>
            <p:cNvPr id="2" name="Picture 1"/>
            <p:cNvPicPr>
              <a:picLocks noChangeAspect="1"/>
            </p:cNvPicPr>
            <p:nvPr/>
          </p:nvPicPr>
          <p:blipFill>
            <a:blip r:embed="rId3"/>
            <a:stretch>
              <a:fillRect/>
            </a:stretch>
          </p:blipFill>
          <p:spPr>
            <a:xfrm>
              <a:off x="4611520" y="2312198"/>
              <a:ext cx="1617091" cy="2045931"/>
            </a:xfrm>
            <a:prstGeom prst="rect">
              <a:avLst/>
            </a:prstGeom>
          </p:spPr>
        </p:pic>
      </p:grpSp>
      <p:sp>
        <p:nvSpPr>
          <p:cNvPr id="3" name="TextBox 2"/>
          <p:cNvSpPr txBox="1"/>
          <p:nvPr/>
        </p:nvSpPr>
        <p:spPr>
          <a:xfrm>
            <a:off x="1153302" y="3199786"/>
            <a:ext cx="1876956"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English training data</a:t>
            </a:r>
          </a:p>
        </p:txBody>
      </p:sp>
      <p:sp>
        <p:nvSpPr>
          <p:cNvPr id="4" name="TextBox 3"/>
          <p:cNvSpPr txBox="1"/>
          <p:nvPr/>
        </p:nvSpPr>
        <p:spPr>
          <a:xfrm>
            <a:off x="5344678" y="1978271"/>
            <a:ext cx="1593191" cy="530915"/>
          </a:xfrm>
          <a:prstGeom prst="rect">
            <a:avLst/>
          </a:prstGeom>
          <a:noFill/>
        </p:spPr>
        <p:txBody>
          <a:bodyPr wrap="square" lIns="68544" tIns="34289" rIns="68544" bIns="34289" rtlCol="0">
            <a:spAutoFit/>
          </a:bodyPr>
          <a:lstStyle/>
          <a:p>
            <a:pPr algn="ctr" defTabSz="685392"/>
            <a:r>
              <a:rPr lang="en-US" sz="1500" dirty="0">
                <a:solidFill>
                  <a:prstClr val="black"/>
                </a:solidFill>
                <a:latin typeface="Segoe UI" panose="020B0502040204020203" pitchFamily="34" charset="0"/>
                <a:cs typeface="Segoe UI" panose="020B0502040204020203" pitchFamily="34" charset="0"/>
              </a:rPr>
              <a:t>English words, with some errors</a:t>
            </a:r>
          </a:p>
        </p:txBody>
      </p:sp>
      <p:cxnSp>
        <p:nvCxnSpPr>
          <p:cNvPr id="9" name="Straight Arrow Connector 8"/>
          <p:cNvCxnSpPr>
            <a:stCxn id="3" idx="3"/>
            <a:endCxn id="5" idx="1"/>
          </p:cNvCxnSpPr>
          <p:nvPr/>
        </p:nvCxnSpPr>
        <p:spPr>
          <a:xfrm flipV="1">
            <a:off x="3030258" y="3345356"/>
            <a:ext cx="904039" cy="4472"/>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5" idx="3"/>
            <a:endCxn id="34" idx="1"/>
          </p:cNvCxnSpPr>
          <p:nvPr/>
        </p:nvCxnSpPr>
        <p:spPr>
          <a:xfrm>
            <a:off x="4750593" y="3345356"/>
            <a:ext cx="982507" cy="956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5526202" y="4268034"/>
            <a:ext cx="1230145" cy="530915"/>
          </a:xfrm>
          <a:prstGeom prst="rect">
            <a:avLst/>
          </a:prstGeom>
          <a:noFill/>
        </p:spPr>
        <p:txBody>
          <a:bodyPr wrap="none" lIns="68544" tIns="34289" rIns="68544" bIns="34289" rtlCol="0">
            <a:spAutoFit/>
          </a:bodyPr>
          <a:lstStyle/>
          <a:p>
            <a:pPr algn="ctr" defTabSz="685392"/>
            <a:r>
              <a:rPr lang="en-US" sz="1500" dirty="0">
                <a:solidFill>
                  <a:prstClr val="black"/>
                </a:solidFill>
                <a:latin typeface="Segoe UI" panose="020B0502040204020203" pitchFamily="34" charset="0"/>
                <a:cs typeface="Segoe UI" panose="020B0502040204020203" pitchFamily="34" charset="0"/>
              </a:rPr>
              <a:t>English</a:t>
            </a:r>
          </a:p>
          <a:p>
            <a:pPr algn="ctr" defTabSz="685392"/>
            <a:r>
              <a:rPr lang="en-US" sz="1500" dirty="0">
                <a:solidFill>
                  <a:prstClr val="black"/>
                </a:solidFill>
                <a:latin typeface="Segoe UI" panose="020B0502040204020203" pitchFamily="34" charset="0"/>
                <a:cs typeface="Segoe UI" panose="020B0502040204020203" pitchFamily="34" charset="0"/>
              </a:rPr>
              <a:t>speech input</a:t>
            </a:r>
          </a:p>
        </p:txBody>
      </p:sp>
      <p:cxnSp>
        <p:nvCxnSpPr>
          <p:cNvPr id="23" name="Straight Arrow Connector 22"/>
          <p:cNvCxnSpPr>
            <a:stCxn id="22" idx="0"/>
            <a:endCxn id="34" idx="2"/>
          </p:cNvCxnSpPr>
          <p:nvPr/>
        </p:nvCxnSpPr>
        <p:spPr>
          <a:xfrm flipH="1" flipV="1">
            <a:off x="6141274" y="3912902"/>
            <a:ext cx="1" cy="355133"/>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0" name="TextBox 29"/>
          <p:cNvSpPr txBox="1"/>
          <p:nvPr/>
        </p:nvSpPr>
        <p:spPr>
          <a:xfrm>
            <a:off x="2261765" y="334975"/>
            <a:ext cx="5031818" cy="561690"/>
          </a:xfrm>
          <a:prstGeom prst="rect">
            <a:avLst/>
          </a:prstGeom>
          <a:noFill/>
        </p:spPr>
        <p:txBody>
          <a:bodyPr wrap="none" lIns="68544" tIns="34289" rIns="68544" bIns="34289" rtlCol="0">
            <a:spAutoFit/>
          </a:bodyPr>
          <a:lstStyle/>
          <a:p>
            <a:pPr defTabSz="685392"/>
            <a:r>
              <a:rPr lang="en-US" sz="3200" b="1" dirty="0">
                <a:solidFill>
                  <a:srgbClr val="4F81BD"/>
                </a:solidFill>
              </a:rPr>
              <a:t>Learning Multi-Task Features</a:t>
            </a:r>
            <a:endParaRPr lang="en-US" sz="3200" b="1" dirty="0">
              <a:solidFill>
                <a:srgbClr val="4F81BD"/>
              </a:solidFill>
              <a:latin typeface="Segoe UI Light" pitchFamily="34" charset="0"/>
              <a:cs typeface="Segoe UI" panose="020B0502040204020203" pitchFamily="34" charset="0"/>
            </a:endParaRPr>
          </a:p>
        </p:txBody>
      </p:sp>
      <p:sp>
        <p:nvSpPr>
          <p:cNvPr id="32" name="TextBox 31"/>
          <p:cNvSpPr txBox="1"/>
          <p:nvPr/>
        </p:nvSpPr>
        <p:spPr>
          <a:xfrm>
            <a:off x="5337655" y="2251090"/>
            <a:ext cx="1692386"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with fewer errors</a:t>
            </a:r>
          </a:p>
        </p:txBody>
      </p:sp>
      <p:grpSp>
        <p:nvGrpSpPr>
          <p:cNvPr id="28" name="Group 27"/>
          <p:cNvGrpSpPr/>
          <p:nvPr/>
        </p:nvGrpSpPr>
        <p:grpSpPr>
          <a:xfrm>
            <a:off x="5733100" y="2796954"/>
            <a:ext cx="816296" cy="1115925"/>
            <a:chOff x="4488006" y="2230540"/>
            <a:chExt cx="1828800" cy="2500079"/>
          </a:xfrm>
        </p:grpSpPr>
        <p:sp>
          <p:nvSpPr>
            <p:cNvPr id="34" name="Rectangle 33"/>
            <p:cNvSpPr/>
            <p:nvPr/>
          </p:nvSpPr>
          <p:spPr>
            <a:xfrm>
              <a:off x="4488006" y="2230540"/>
              <a:ext cx="1828800" cy="2500079"/>
            </a:xfrm>
            <a:prstGeom prst="rect">
              <a:avLst/>
            </a:prstGeom>
            <a:noFill/>
            <a:ln>
              <a:solidFill>
                <a:schemeClr val="tx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defTabSz="685392"/>
              <a:r>
                <a:rPr lang="en-US" sz="1100" dirty="0">
                  <a:solidFill>
                    <a:prstClr val="black"/>
                  </a:solidFill>
                  <a:latin typeface="Segoe UI" panose="020B0502040204020203" pitchFamily="34" charset="0"/>
                  <a:cs typeface="Segoe UI" panose="020B0502040204020203" pitchFamily="34" charset="0"/>
                </a:rPr>
                <a:t>Runtime</a:t>
              </a:r>
              <a:endParaRPr lang="en-US" sz="1400" dirty="0">
                <a:solidFill>
                  <a:prstClr val="black"/>
                </a:solidFill>
                <a:latin typeface="Segoe UI" panose="020B0502040204020203" pitchFamily="34" charset="0"/>
                <a:cs typeface="Segoe UI" panose="020B0502040204020203" pitchFamily="34" charset="0"/>
              </a:endParaRPr>
            </a:p>
          </p:txBody>
        </p:sp>
        <p:pic>
          <p:nvPicPr>
            <p:cNvPr id="35" name="Picture 34"/>
            <p:cNvPicPr>
              <a:picLocks noChangeAspect="1"/>
            </p:cNvPicPr>
            <p:nvPr/>
          </p:nvPicPr>
          <p:blipFill>
            <a:blip r:embed="rId3"/>
            <a:stretch>
              <a:fillRect/>
            </a:stretch>
          </p:blipFill>
          <p:spPr>
            <a:xfrm>
              <a:off x="4611520" y="2312198"/>
              <a:ext cx="1617091" cy="2045931"/>
            </a:xfrm>
            <a:prstGeom prst="rect">
              <a:avLst/>
            </a:prstGeom>
          </p:spPr>
        </p:pic>
      </p:grpSp>
      <p:cxnSp>
        <p:nvCxnSpPr>
          <p:cNvPr id="19" name="Straight Arrow Connector 18"/>
          <p:cNvCxnSpPr>
            <a:stCxn id="34" idx="0"/>
            <a:endCxn id="4" idx="2"/>
          </p:cNvCxnSpPr>
          <p:nvPr/>
        </p:nvCxnSpPr>
        <p:spPr>
          <a:xfrm flipV="1">
            <a:off x="6141248" y="2509186"/>
            <a:ext cx="0" cy="287791"/>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p:cNvSpPr txBox="1"/>
          <p:nvPr/>
        </p:nvSpPr>
        <p:spPr>
          <a:xfrm>
            <a:off x="1153303" y="3481000"/>
            <a:ext cx="1839542"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French training data</a:t>
            </a:r>
          </a:p>
        </p:txBody>
      </p:sp>
      <p:sp>
        <p:nvSpPr>
          <p:cNvPr id="26" name="TextBox 25"/>
          <p:cNvSpPr txBox="1"/>
          <p:nvPr/>
        </p:nvSpPr>
        <p:spPr>
          <a:xfrm>
            <a:off x="6120278" y="1980408"/>
            <a:ext cx="1555667"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or French</a:t>
            </a:r>
            <a:r>
              <a:rPr lang="en-US" sz="1500" i="1" dirty="0">
                <a:solidFill>
                  <a:prstClr val="black"/>
                </a:solidFill>
                <a:latin typeface="Segoe UI" panose="020B0502040204020203" pitchFamily="34" charset="0"/>
                <a:cs typeface="Segoe UI" panose="020B0502040204020203" pitchFamily="34" charset="0"/>
              </a:rPr>
              <a:t> words</a:t>
            </a:r>
          </a:p>
        </p:txBody>
      </p:sp>
      <p:sp>
        <p:nvSpPr>
          <p:cNvPr id="36" name="TextBox 35"/>
          <p:cNvSpPr txBox="1"/>
          <p:nvPr/>
        </p:nvSpPr>
        <p:spPr>
          <a:xfrm>
            <a:off x="6434469" y="4267574"/>
            <a:ext cx="1007199"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or French</a:t>
            </a:r>
          </a:p>
        </p:txBody>
      </p:sp>
      <p:sp>
        <p:nvSpPr>
          <p:cNvPr id="37" name="TextBox 36"/>
          <p:cNvSpPr txBox="1"/>
          <p:nvPr/>
        </p:nvSpPr>
        <p:spPr>
          <a:xfrm>
            <a:off x="1153302" y="3762221"/>
            <a:ext cx="1940676"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Chinese training data</a:t>
            </a:r>
          </a:p>
        </p:txBody>
      </p:sp>
      <p:sp>
        <p:nvSpPr>
          <p:cNvPr id="38" name="TextBox 37"/>
          <p:cNvSpPr txBox="1"/>
          <p:nvPr/>
        </p:nvSpPr>
        <p:spPr>
          <a:xfrm>
            <a:off x="7038904" y="1980408"/>
            <a:ext cx="1650212"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or Chinese</a:t>
            </a:r>
            <a:r>
              <a:rPr lang="en-US" sz="1500" b="1" dirty="0">
                <a:solidFill>
                  <a:srgbClr val="FF0000"/>
                </a:solidFill>
                <a:latin typeface="Segoe UI" panose="020B0502040204020203" pitchFamily="34" charset="0"/>
                <a:cs typeface="Segoe UI" panose="020B0502040204020203" pitchFamily="34" charset="0"/>
              </a:rPr>
              <a:t> </a:t>
            </a:r>
            <a:r>
              <a:rPr lang="en-US" sz="1500" dirty="0">
                <a:solidFill>
                  <a:prstClr val="black"/>
                </a:solidFill>
                <a:latin typeface="Segoe UI" panose="020B0502040204020203" pitchFamily="34" charset="0"/>
                <a:cs typeface="Segoe UI" panose="020B0502040204020203" pitchFamily="34" charset="0"/>
              </a:rPr>
              <a:t>words</a:t>
            </a:r>
          </a:p>
        </p:txBody>
      </p:sp>
      <p:sp>
        <p:nvSpPr>
          <p:cNvPr id="39" name="TextBox 38"/>
          <p:cNvSpPr txBox="1"/>
          <p:nvPr/>
        </p:nvSpPr>
        <p:spPr>
          <a:xfrm>
            <a:off x="7343426" y="4259318"/>
            <a:ext cx="1075583" cy="300083"/>
          </a:xfrm>
          <a:prstGeom prst="rect">
            <a:avLst/>
          </a:prstGeom>
          <a:solidFill>
            <a:schemeClr val="bg1"/>
          </a:solid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or Chinese</a:t>
            </a:r>
          </a:p>
        </p:txBody>
      </p:sp>
      <p:sp>
        <p:nvSpPr>
          <p:cNvPr id="40" name="TextBox 39"/>
          <p:cNvSpPr txBox="1"/>
          <p:nvPr/>
        </p:nvSpPr>
        <p:spPr>
          <a:xfrm>
            <a:off x="1153302" y="2918569"/>
            <a:ext cx="1650644"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16KHz waveforms</a:t>
            </a:r>
          </a:p>
        </p:txBody>
      </p:sp>
      <p:sp>
        <p:nvSpPr>
          <p:cNvPr id="41" name="TextBox 40"/>
          <p:cNvSpPr txBox="1"/>
          <p:nvPr/>
        </p:nvSpPr>
        <p:spPr>
          <a:xfrm>
            <a:off x="1153327" y="2637352"/>
            <a:ext cx="1547251" cy="300083"/>
          </a:xfrm>
          <a:prstGeom prst="rect">
            <a:avLst/>
          </a:prstGeom>
          <a:noFill/>
        </p:spPr>
        <p:txBody>
          <a:bodyPr wrap="none" lIns="68544" tIns="34289" rIns="68544" bIns="34289" rtlCol="0">
            <a:spAutoFit/>
          </a:bodyPr>
          <a:lstStyle/>
          <a:p>
            <a:pPr defTabSz="685392"/>
            <a:r>
              <a:rPr lang="en-US" sz="1500" dirty="0">
                <a:solidFill>
                  <a:prstClr val="black"/>
                </a:solidFill>
                <a:latin typeface="Segoe UI" panose="020B0502040204020203" pitchFamily="34" charset="0"/>
                <a:cs typeface="Segoe UI" panose="020B0502040204020203" pitchFamily="34" charset="0"/>
              </a:rPr>
              <a:t>8KHz waveforms</a:t>
            </a:r>
          </a:p>
        </p:txBody>
      </p:sp>
      <p:sp>
        <p:nvSpPr>
          <p:cNvPr id="42" name="TextBox 41"/>
          <p:cNvSpPr txBox="1"/>
          <p:nvPr/>
        </p:nvSpPr>
        <p:spPr>
          <a:xfrm>
            <a:off x="4404940" y="4266317"/>
            <a:ext cx="1469393" cy="300083"/>
          </a:xfrm>
          <a:prstGeom prst="rect">
            <a:avLst/>
          </a:prstGeom>
          <a:noFill/>
        </p:spPr>
        <p:txBody>
          <a:bodyPr wrap="none" lIns="68544" tIns="34289" rIns="68544" bIns="34289" rtlCol="0">
            <a:spAutoFit/>
          </a:bodyPr>
          <a:lstStyle/>
          <a:p>
            <a:pPr defTabSz="685392"/>
            <a:r>
              <a:rPr lang="en-US" sz="1500" b="1" i="1" dirty="0">
                <a:solidFill>
                  <a:srgbClr val="FF0000"/>
                </a:solidFill>
                <a:latin typeface="Segoe UI" panose="020B0502040204020203" pitchFamily="34" charset="0"/>
                <a:cs typeface="Segoe UI" panose="020B0502040204020203" pitchFamily="34" charset="0"/>
              </a:rPr>
              <a:t>8Khz or 16KHz</a:t>
            </a:r>
          </a:p>
        </p:txBody>
      </p:sp>
    </p:spTree>
    <p:extLst>
      <p:ext uri="{BB962C8B-B14F-4D97-AF65-F5344CB8AC3E}">
        <p14:creationId xmlns:p14="http://schemas.microsoft.com/office/powerpoint/2010/main" val="5885665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500"/>
                                        <p:tgtEl>
                                          <p:spTgt spid="25"/>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32"/>
                                        </p:tgtEl>
                                        <p:attrNameLst>
                                          <p:attrName>style.visibility</p:attrName>
                                        </p:attrNameLst>
                                      </p:cBhvr>
                                      <p:to>
                                        <p:strVal val="visible"/>
                                      </p:to>
                                    </p:set>
                                  </p:childTnLst>
                                </p:cTn>
                              </p:par>
                            </p:childTnLst>
                          </p:cTn>
                        </p:par>
                        <p:par>
                          <p:cTn id="12" fill="hold">
                            <p:stCondLst>
                              <p:cond delay="0"/>
                            </p:stCondLst>
                            <p:childTnLst>
                              <p:par>
                                <p:cTn id="13" presetID="10" presetClass="entr" presetSubtype="0" fill="hold" grpId="0" nodeType="afterEffect">
                                  <p:stCondLst>
                                    <p:cond delay="0"/>
                                  </p:stCondLst>
                                  <p:childTnLst>
                                    <p:set>
                                      <p:cBhvr>
                                        <p:cTn id="14" dur="1" fill="hold">
                                          <p:stCondLst>
                                            <p:cond delay="0"/>
                                          </p:stCondLst>
                                        </p:cTn>
                                        <p:tgtEl>
                                          <p:spTgt spid="36"/>
                                        </p:tgtEl>
                                        <p:attrNameLst>
                                          <p:attrName>style.visibility</p:attrName>
                                        </p:attrNameLst>
                                      </p:cBhvr>
                                      <p:to>
                                        <p:strVal val="visible"/>
                                      </p:to>
                                    </p:set>
                                    <p:animEffect transition="in" filter="fade">
                                      <p:cBhvr>
                                        <p:cTn id="15" dur="500"/>
                                        <p:tgtEl>
                                          <p:spTgt spid="36"/>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26"/>
                                        </p:tgtEl>
                                        <p:attrNameLst>
                                          <p:attrName>style.visibility</p:attrName>
                                        </p:attrNameLst>
                                      </p:cBhvr>
                                      <p:to>
                                        <p:strVal val="visible"/>
                                      </p:to>
                                    </p:set>
                                    <p:animEffect transition="in" filter="fade">
                                      <p:cBhvr>
                                        <p:cTn id="20" dur="500"/>
                                        <p:tgtEl>
                                          <p:spTgt spid="26"/>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7"/>
                                        </p:tgtEl>
                                        <p:attrNameLst>
                                          <p:attrName>style.visibility</p:attrName>
                                        </p:attrNameLst>
                                      </p:cBhvr>
                                      <p:to>
                                        <p:strVal val="visible"/>
                                      </p:to>
                                    </p:set>
                                    <p:animEffect transition="in" filter="fade">
                                      <p:cBhvr>
                                        <p:cTn id="25" dur="500"/>
                                        <p:tgtEl>
                                          <p:spTgt spid="37"/>
                                        </p:tgtEl>
                                      </p:cBhvr>
                                    </p:animEffect>
                                  </p:childTnLst>
                                </p:cTn>
                              </p:par>
                            </p:childTnLst>
                          </p:cTn>
                        </p:par>
                        <p:par>
                          <p:cTn id="26" fill="hold">
                            <p:stCondLst>
                              <p:cond delay="500"/>
                            </p:stCondLst>
                            <p:childTnLst>
                              <p:par>
                                <p:cTn id="27" presetID="10" presetClass="entr" presetSubtype="0" fill="hold" grpId="0" nodeType="afterEffect">
                                  <p:stCondLst>
                                    <p:cond delay="0"/>
                                  </p:stCondLst>
                                  <p:childTnLst>
                                    <p:set>
                                      <p:cBhvr>
                                        <p:cTn id="28" dur="1" fill="hold">
                                          <p:stCondLst>
                                            <p:cond delay="0"/>
                                          </p:stCondLst>
                                        </p:cTn>
                                        <p:tgtEl>
                                          <p:spTgt spid="39"/>
                                        </p:tgtEl>
                                        <p:attrNameLst>
                                          <p:attrName>style.visibility</p:attrName>
                                        </p:attrNameLst>
                                      </p:cBhvr>
                                      <p:to>
                                        <p:strVal val="visible"/>
                                      </p:to>
                                    </p:set>
                                    <p:animEffect transition="in" filter="fade">
                                      <p:cBhvr>
                                        <p:cTn id="29" dur="500"/>
                                        <p:tgtEl>
                                          <p:spTgt spid="39"/>
                                        </p:tgtEl>
                                      </p:cBhvr>
                                    </p:animEffect>
                                  </p:childTnLst>
                                </p:cTn>
                              </p:par>
                            </p:childTnLst>
                          </p:cTn>
                        </p:par>
                        <p:par>
                          <p:cTn id="30" fill="hold">
                            <p:stCondLst>
                              <p:cond delay="1000"/>
                            </p:stCondLst>
                            <p:childTnLst>
                              <p:par>
                                <p:cTn id="31" presetID="10" presetClass="entr" presetSubtype="0" fill="hold" grpId="0" nodeType="afterEffect">
                                  <p:stCondLst>
                                    <p:cond delay="0"/>
                                  </p:stCondLst>
                                  <p:childTnLst>
                                    <p:set>
                                      <p:cBhvr>
                                        <p:cTn id="32" dur="1" fill="hold">
                                          <p:stCondLst>
                                            <p:cond delay="0"/>
                                          </p:stCondLst>
                                        </p:cTn>
                                        <p:tgtEl>
                                          <p:spTgt spid="38"/>
                                        </p:tgtEl>
                                        <p:attrNameLst>
                                          <p:attrName>style.visibility</p:attrName>
                                        </p:attrNameLst>
                                      </p:cBhvr>
                                      <p:to>
                                        <p:strVal val="visible"/>
                                      </p:to>
                                    </p:set>
                                    <p:animEffect transition="in" filter="fade">
                                      <p:cBhvr>
                                        <p:cTn id="33" dur="500"/>
                                        <p:tgtEl>
                                          <p:spTgt spid="38"/>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40">
                                            <p:txEl>
                                              <p:pRg st="0" end="0"/>
                                            </p:txEl>
                                          </p:spTgt>
                                        </p:tgtEl>
                                        <p:attrNameLst>
                                          <p:attrName>style.visibility</p:attrName>
                                        </p:attrNameLst>
                                      </p:cBhvr>
                                      <p:to>
                                        <p:strVal val="visible"/>
                                      </p:to>
                                    </p:set>
                                    <p:animEffect transition="in" filter="fade">
                                      <p:cBhvr>
                                        <p:cTn id="38" dur="500"/>
                                        <p:tgtEl>
                                          <p:spTgt spid="40">
                                            <p:txEl>
                                              <p:pRg st="0" end="0"/>
                                            </p:txEl>
                                          </p:spTgt>
                                        </p:tgtEl>
                                      </p:cBhvr>
                                    </p:animEffect>
                                  </p:childTnLst>
                                </p:cTn>
                              </p:par>
                            </p:childTnLst>
                          </p:cTn>
                        </p:par>
                        <p:par>
                          <p:cTn id="39" fill="hold">
                            <p:stCondLst>
                              <p:cond delay="500"/>
                            </p:stCondLst>
                            <p:childTnLst>
                              <p:par>
                                <p:cTn id="40" presetID="10" presetClass="entr" presetSubtype="0" fill="hold" nodeType="afterEffect">
                                  <p:stCondLst>
                                    <p:cond delay="0"/>
                                  </p:stCondLst>
                                  <p:childTnLst>
                                    <p:set>
                                      <p:cBhvr>
                                        <p:cTn id="41" dur="1" fill="hold">
                                          <p:stCondLst>
                                            <p:cond delay="0"/>
                                          </p:stCondLst>
                                        </p:cTn>
                                        <p:tgtEl>
                                          <p:spTgt spid="41">
                                            <p:txEl>
                                              <p:pRg st="0" end="0"/>
                                            </p:txEl>
                                          </p:spTgt>
                                        </p:tgtEl>
                                        <p:attrNameLst>
                                          <p:attrName>style.visibility</p:attrName>
                                        </p:attrNameLst>
                                      </p:cBhvr>
                                      <p:to>
                                        <p:strVal val="visible"/>
                                      </p:to>
                                    </p:set>
                                    <p:animEffect transition="in" filter="fade">
                                      <p:cBhvr>
                                        <p:cTn id="42" dur="500"/>
                                        <p:tgtEl>
                                          <p:spTgt spid="41">
                                            <p:txEl>
                                              <p:pRg st="0" end="0"/>
                                            </p:txEl>
                                          </p:spTgt>
                                        </p:tgtEl>
                                      </p:cBhvr>
                                    </p:animEffect>
                                  </p:childTnLst>
                                </p:cTn>
                              </p:par>
                            </p:childTnLst>
                          </p:cTn>
                        </p:par>
                        <p:par>
                          <p:cTn id="43" fill="hold">
                            <p:stCondLst>
                              <p:cond delay="1000"/>
                            </p:stCondLst>
                            <p:childTnLst>
                              <p:par>
                                <p:cTn id="44" presetID="10" presetClass="entr" presetSubtype="0" fill="hold" grpId="0" nodeType="afterEffect">
                                  <p:stCondLst>
                                    <p:cond delay="0"/>
                                  </p:stCondLst>
                                  <p:childTnLst>
                                    <p:set>
                                      <p:cBhvr>
                                        <p:cTn id="45" dur="1" fill="hold">
                                          <p:stCondLst>
                                            <p:cond delay="0"/>
                                          </p:stCondLst>
                                        </p:cTn>
                                        <p:tgtEl>
                                          <p:spTgt spid="42"/>
                                        </p:tgtEl>
                                        <p:attrNameLst>
                                          <p:attrName>style.visibility</p:attrName>
                                        </p:attrNameLst>
                                      </p:cBhvr>
                                      <p:to>
                                        <p:strVal val="visible"/>
                                      </p:to>
                                    </p:set>
                                    <p:animEffect transition="in" filter="fade">
                                      <p:cBhvr>
                                        <p:cTn id="46"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25" grpId="0"/>
      <p:bldP spid="26" grpId="0" animBg="1"/>
      <p:bldP spid="36" grpId="0" animBg="1"/>
      <p:bldP spid="37" grpId="0"/>
      <p:bldP spid="38" grpId="0" animBg="1"/>
      <p:bldP spid="39" grpId="0" animBg="1"/>
      <p:bldP spid="42" grpId="0"/>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Multi-Band ASR Summary Results</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126</a:t>
            </a:fld>
            <a:endParaRPr lang="en-US">
              <a:solidFill>
                <a:prstClr val="black">
                  <a:tint val="75000"/>
                </a:prstClr>
              </a:solidFill>
            </a:endParaRPr>
          </a:p>
        </p:txBody>
      </p:sp>
      <p:graphicFrame>
        <p:nvGraphicFramePr>
          <p:cNvPr id="6" name="Content Placeholder 5"/>
          <p:cNvGraphicFramePr>
            <a:graphicFrameLocks noGrp="1"/>
          </p:cNvGraphicFramePr>
          <p:nvPr>
            <p:ph idx="1"/>
            <p:extLst/>
          </p:nvPr>
        </p:nvGraphicFramePr>
        <p:xfrm>
          <a:off x="1021976" y="2743200"/>
          <a:ext cx="7143078" cy="2312799"/>
        </p:xfrm>
        <a:graphic>
          <a:graphicData uri="http://schemas.openxmlformats.org/drawingml/2006/table">
            <a:tbl>
              <a:tblPr firstRow="1">
                <a:tableStyleId>{5C22544A-7EE6-4342-B048-85BDC9FD1C3A}</a:tableStyleId>
              </a:tblPr>
              <a:tblGrid>
                <a:gridCol w="3184264"/>
                <a:gridCol w="1887218"/>
                <a:gridCol w="2071596"/>
              </a:tblGrid>
              <a:tr h="333421">
                <a:tc>
                  <a:txBody>
                    <a:bodyPr/>
                    <a:lstStyle/>
                    <a:p>
                      <a:pPr marL="0" marR="0">
                        <a:spcBef>
                          <a:spcPts val="0"/>
                        </a:spcBef>
                        <a:spcAft>
                          <a:spcPts val="0"/>
                        </a:spcAft>
                      </a:pPr>
                      <a:r>
                        <a:rPr lang="en-US" sz="2400" dirty="0">
                          <a:effectLst/>
                        </a:rPr>
                        <a:t>Training Data</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Test WER (Wideband)</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Test WER (Narrowband)</a:t>
                      </a:r>
                      <a:endParaRPr lang="en-US" sz="2400">
                        <a:effectLst/>
                        <a:latin typeface="Times New Roman" panose="02020603050405020304" pitchFamily="18" charset="0"/>
                        <a:ea typeface="PMingLiU" panose="02020500000000000000" pitchFamily="18" charset="-120"/>
                      </a:endParaRPr>
                    </a:p>
                  </a:txBody>
                  <a:tcPr marL="68580" marR="68580" marT="0" marB="0"/>
                </a:tc>
              </a:tr>
              <a:tr h="527093">
                <a:tc>
                  <a:txBody>
                    <a:bodyPr/>
                    <a:lstStyle/>
                    <a:p>
                      <a:pPr marL="0" marR="0">
                        <a:spcBef>
                          <a:spcPts val="0"/>
                        </a:spcBef>
                        <a:spcAft>
                          <a:spcPts val="0"/>
                        </a:spcAft>
                      </a:pPr>
                      <a:r>
                        <a:rPr lang="en-US" sz="2400" dirty="0">
                          <a:effectLst/>
                        </a:rPr>
                        <a:t>Wideband only</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30.0%</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71.2%</a:t>
                      </a:r>
                      <a:endParaRPr lang="en-US" sz="2400">
                        <a:effectLst/>
                        <a:latin typeface="Times New Roman" panose="02020603050405020304" pitchFamily="18" charset="0"/>
                        <a:ea typeface="PMingLiU" panose="02020500000000000000" pitchFamily="18" charset="-120"/>
                      </a:endParaRPr>
                    </a:p>
                  </a:txBody>
                  <a:tcPr marL="68580" marR="68580" marT="0" marB="0"/>
                </a:tc>
              </a:tr>
              <a:tr h="527093">
                <a:tc>
                  <a:txBody>
                    <a:bodyPr/>
                    <a:lstStyle/>
                    <a:p>
                      <a:pPr marL="0" marR="0">
                        <a:spcBef>
                          <a:spcPts val="0"/>
                        </a:spcBef>
                        <a:spcAft>
                          <a:spcPts val="0"/>
                        </a:spcAft>
                      </a:pPr>
                      <a:r>
                        <a:rPr lang="en-US" sz="2400" dirty="0">
                          <a:effectLst/>
                        </a:rPr>
                        <a:t>Narrowband only</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a:effectLst/>
                        </a:rPr>
                        <a:t>-</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29.0%</a:t>
                      </a:r>
                      <a:endParaRPr lang="en-US" sz="2400">
                        <a:effectLst/>
                        <a:latin typeface="Times New Roman" panose="02020603050405020304" pitchFamily="18" charset="0"/>
                        <a:ea typeface="PMingLiU" panose="02020500000000000000" pitchFamily="18" charset="-120"/>
                      </a:endParaRPr>
                    </a:p>
                  </a:txBody>
                  <a:tcPr marL="68580" marR="68580" marT="0" marB="0"/>
                </a:tc>
              </a:tr>
              <a:tr h="527093">
                <a:tc>
                  <a:txBody>
                    <a:bodyPr/>
                    <a:lstStyle/>
                    <a:p>
                      <a:pPr marL="0" marR="0">
                        <a:spcBef>
                          <a:spcPts val="0"/>
                        </a:spcBef>
                        <a:spcAft>
                          <a:spcPts val="0"/>
                        </a:spcAft>
                      </a:pPr>
                      <a:r>
                        <a:rPr lang="en-US" sz="2400" dirty="0" err="1">
                          <a:effectLst/>
                        </a:rPr>
                        <a:t>Wideband+Narrowband</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a:effectLst/>
                        </a:rPr>
                        <a:t>28.3%</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a:effectLst/>
                        </a:rPr>
                        <a:t>29.3%</a:t>
                      </a:r>
                      <a:endParaRPr lang="en-US" sz="2400"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sp>
        <p:nvSpPr>
          <p:cNvPr id="8" name="TextBox 7"/>
          <p:cNvSpPr txBox="1"/>
          <p:nvPr/>
        </p:nvSpPr>
        <p:spPr>
          <a:xfrm>
            <a:off x="150113" y="1581374"/>
            <a:ext cx="8730788" cy="369332"/>
          </a:xfrm>
          <a:prstGeom prst="rect">
            <a:avLst/>
          </a:prstGeom>
          <a:noFill/>
        </p:spPr>
        <p:txBody>
          <a:bodyPr wrap="none" rtlCol="0">
            <a:spAutoFit/>
          </a:bodyPr>
          <a:lstStyle/>
          <a:p>
            <a:r>
              <a:rPr lang="en-US" dirty="0" smtClean="0">
                <a:solidFill>
                  <a:prstClr val="black"/>
                </a:solidFill>
              </a:rPr>
              <a:t>Practical Goal: exploit </a:t>
            </a:r>
            <a:r>
              <a:rPr lang="en-US" dirty="0">
                <a:solidFill>
                  <a:prstClr val="black"/>
                </a:solidFill>
              </a:rPr>
              <a:t>narrowband </a:t>
            </a:r>
            <a:r>
              <a:rPr lang="en-US" dirty="0" smtClean="0">
                <a:solidFill>
                  <a:prstClr val="black"/>
                </a:solidFill>
              </a:rPr>
              <a:t>labeled data from </a:t>
            </a:r>
            <a:r>
              <a:rPr lang="en-US" dirty="0">
                <a:solidFill>
                  <a:prstClr val="black"/>
                </a:solidFill>
              </a:rPr>
              <a:t>earlier telephone-based </a:t>
            </a:r>
            <a:r>
              <a:rPr lang="en-US" dirty="0" smtClean="0">
                <a:solidFill>
                  <a:prstClr val="black"/>
                </a:solidFill>
              </a:rPr>
              <a:t>applications </a:t>
            </a:r>
            <a:endParaRPr lang="en-US" dirty="0">
              <a:solidFill>
                <a:prstClr val="black"/>
              </a:solidFill>
            </a:endParaRPr>
          </a:p>
        </p:txBody>
      </p:sp>
    </p:spTree>
    <p:extLst>
      <p:ext uri="{BB962C8B-B14F-4D97-AF65-F5344CB8AC3E}">
        <p14:creationId xmlns:p14="http://schemas.microsoft.com/office/powerpoint/2010/main" val="947446856"/>
      </p:ext>
    </p:extLst>
  </p:cSld>
  <p:clrMapOvr>
    <a:masterClrMapping/>
  </p:clrMapOvr>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Multilingual ASR Summary Results</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127</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11" name="Content Placeholder 10"/>
          <p:cNvGraphicFramePr>
            <a:graphicFrameLocks noGrp="1"/>
          </p:cNvGraphicFramePr>
          <p:nvPr>
            <p:ph idx="1"/>
            <p:extLst/>
          </p:nvPr>
        </p:nvGraphicFramePr>
        <p:xfrm>
          <a:off x="333487" y="2216078"/>
          <a:ext cx="8068235" cy="3808204"/>
        </p:xfrm>
        <a:graphic>
          <a:graphicData uri="http://schemas.openxmlformats.org/drawingml/2006/table">
            <a:tbl>
              <a:tblPr firstRow="1" firstCol="1" bandRow="1">
                <a:tableStyleId>{5C22544A-7EE6-4342-B048-85BDC9FD1C3A}</a:tableStyleId>
              </a:tblPr>
              <a:tblGrid>
                <a:gridCol w="5827059"/>
                <a:gridCol w="2241176"/>
              </a:tblGrid>
              <a:tr h="549092">
                <a:tc>
                  <a:txBody>
                    <a:bodyPr/>
                    <a:lstStyle/>
                    <a:p>
                      <a:pPr marL="0" marR="0" algn="ctr">
                        <a:spcBef>
                          <a:spcPts val="0"/>
                        </a:spcBef>
                        <a:spcAft>
                          <a:spcPts val="0"/>
                        </a:spcAft>
                      </a:pPr>
                      <a:r>
                        <a:rPr lang="en-US" sz="2400" dirty="0">
                          <a:effectLst/>
                        </a:rPr>
                        <a:t>Speech Recognizers</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WER on ENU</a:t>
                      </a:r>
                      <a:endParaRPr lang="en-US" sz="240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dirty="0">
                          <a:effectLst/>
                        </a:rPr>
                        <a:t>DNN trained with only ENU data</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a:effectLst/>
                        </a:rPr>
                        <a:t>30.9%</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dirty="0">
                          <a:effectLst/>
                        </a:rPr>
                        <a:t>    +FRA, retrain all layers with ENU</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30.6%</a:t>
                      </a:r>
                      <a:endParaRPr lang="en-US" sz="240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dirty="0">
                          <a:effectLst/>
                        </a:rPr>
                        <a:t>or +FRA, retrain the top layer with ENU</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a:effectLst/>
                        </a:rPr>
                        <a:t>27.3%</a:t>
                      </a:r>
                      <a:endParaRPr lang="en-US" sz="2400" dirty="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a:effectLst/>
                        </a:rPr>
                        <a:t>or +FRA+ DEU+ ESP+ITA, retrain top layer</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a:effectLst/>
                        </a:rPr>
                        <a:t>25.3%</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Tree>
    <p:extLst>
      <p:ext uri="{BB962C8B-B14F-4D97-AF65-F5344CB8AC3E}">
        <p14:creationId xmlns:p14="http://schemas.microsoft.com/office/powerpoint/2010/main" val="968370348"/>
      </p:ext>
    </p:extLst>
  </p:cSld>
  <p:clrMapOvr>
    <a:masterClrMapping/>
  </p:clrMapOvr>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28616" y="0"/>
            <a:ext cx="9488245" cy="1143000"/>
          </a:xfrm>
        </p:spPr>
        <p:txBody>
          <a:bodyPr>
            <a:normAutofit/>
          </a:bodyPr>
          <a:lstStyle/>
          <a:p>
            <a:r>
              <a:rPr lang="en-US" sz="3600" dirty="0" smtClean="0">
                <a:solidFill>
                  <a:schemeClr val="accent1"/>
                </a:solidFill>
              </a:rPr>
              <a:t>Deep Convolutional Net w. Spectral Features</a:t>
            </a:r>
            <a:endParaRPr lang="en-US" sz="3600"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128</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sp>
        <p:nvSpPr>
          <p:cNvPr id="3" name="Content Placeholder 2"/>
          <p:cNvSpPr>
            <a:spLocks noGrp="1"/>
          </p:cNvSpPr>
          <p:nvPr>
            <p:ph idx="1"/>
          </p:nvPr>
        </p:nvSpPr>
        <p:spPr>
          <a:xfrm>
            <a:off x="457200" y="1486694"/>
            <a:ext cx="8229600" cy="4525963"/>
          </a:xfrm>
        </p:spPr>
        <p:txBody>
          <a:bodyPr/>
          <a:lstStyle/>
          <a:p>
            <a:r>
              <a:rPr lang="en-US" sz="2800" dirty="0" smtClean="0"/>
              <a:t>“Spatial” (</a:t>
            </a:r>
            <a:r>
              <a:rPr lang="en-US" sz="2800" dirty="0" err="1" smtClean="0"/>
              <a:t>freq</a:t>
            </a:r>
            <a:r>
              <a:rPr lang="en-US" sz="2800" dirty="0" smtClean="0"/>
              <a:t>-domain) invariance of speech due to vocal-tract-length differences across speakers</a:t>
            </a:r>
          </a:p>
          <a:p>
            <a:r>
              <a:rPr lang="en-US" sz="2800" dirty="0" smtClean="0"/>
              <a:t>Convolution/pooling makes sense for </a:t>
            </a:r>
          </a:p>
          <a:p>
            <a:pPr lvl="1"/>
            <a:r>
              <a:rPr lang="en-US" sz="2400" dirty="0" smtClean="0"/>
              <a:t>spectral features, not MFCC</a:t>
            </a:r>
          </a:p>
          <a:p>
            <a:pPr lvl="1"/>
            <a:r>
              <a:rPr lang="en-US" sz="2400" dirty="0" smtClean="0"/>
              <a:t>“spatial” dimension, not (pure) temporal dimension</a:t>
            </a:r>
            <a:endParaRPr lang="en-US" dirty="0" smtClean="0"/>
          </a:p>
          <a:p>
            <a:r>
              <a:rPr lang="en-US" dirty="0" smtClean="0"/>
              <a:t>Excellent results on TIMIT:</a:t>
            </a:r>
          </a:p>
          <a:p>
            <a:endParaRPr lang="en-US" dirty="0"/>
          </a:p>
        </p:txBody>
      </p:sp>
      <p:pic>
        <p:nvPicPr>
          <p:cNvPr id="9" name="Picture 5" descr="C:\Users\deng\Downloads\EXTRA.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30171" y="4730439"/>
            <a:ext cx="5873140" cy="460304"/>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9141" y="5209351"/>
            <a:ext cx="5725717" cy="11870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TextBox 4"/>
          <p:cNvSpPr txBox="1"/>
          <p:nvPr/>
        </p:nvSpPr>
        <p:spPr>
          <a:xfrm>
            <a:off x="166678" y="6492108"/>
            <a:ext cx="7453322" cy="369332"/>
          </a:xfrm>
          <a:prstGeom prst="rect">
            <a:avLst/>
          </a:prstGeom>
          <a:noFill/>
        </p:spPr>
        <p:txBody>
          <a:bodyPr wrap="none" rtlCol="0">
            <a:spAutoFit/>
          </a:bodyPr>
          <a:lstStyle/>
          <a:p>
            <a:r>
              <a:rPr lang="en-US" dirty="0" smtClean="0">
                <a:solidFill>
                  <a:srgbClr val="1F497D">
                    <a:lumMod val="40000"/>
                    <a:lumOff val="60000"/>
                  </a:srgbClr>
                </a:solidFill>
              </a:rPr>
              <a:t>Disastrous when MFCC is used for convolutional net over “spatial” dimension </a:t>
            </a:r>
            <a:endParaRPr lang="en-US" dirty="0">
              <a:solidFill>
                <a:srgbClr val="1F497D">
                  <a:lumMod val="40000"/>
                  <a:lumOff val="60000"/>
                </a:srgbClr>
              </a:solidFill>
            </a:endParaRPr>
          </a:p>
        </p:txBody>
      </p:sp>
    </p:spTree>
    <p:extLst>
      <p:ext uri="{BB962C8B-B14F-4D97-AF65-F5344CB8AC3E}">
        <p14:creationId xmlns:p14="http://schemas.microsoft.com/office/powerpoint/2010/main" val="23197762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520" y="116984"/>
            <a:ext cx="8229600" cy="1143000"/>
          </a:xfrm>
        </p:spPr>
        <p:txBody>
          <a:bodyPr>
            <a:normAutofit/>
          </a:bodyPr>
          <a:lstStyle/>
          <a:p>
            <a:r>
              <a:rPr lang="en-US" dirty="0" smtClean="0">
                <a:solidFill>
                  <a:schemeClr val="accent1"/>
                </a:solidFill>
              </a:rPr>
              <a:t>Noise Robust </a:t>
            </a:r>
            <a:r>
              <a:rPr lang="en-US" dirty="0">
                <a:solidFill>
                  <a:schemeClr val="accent1"/>
                </a:solidFill>
              </a:rPr>
              <a:t>D</a:t>
            </a:r>
            <a:r>
              <a:rPr lang="en-US" dirty="0" smtClean="0">
                <a:solidFill>
                  <a:schemeClr val="accent1"/>
                </a:solidFill>
              </a:rPr>
              <a:t>NN Features</a:t>
            </a:r>
            <a:endParaRPr lang="en-US" dirty="0">
              <a:solidFill>
                <a:schemeClr val="accent1"/>
              </a:solidFill>
            </a:endParaRPr>
          </a:p>
        </p:txBody>
      </p:sp>
      <p:sp>
        <p:nvSpPr>
          <p:cNvPr id="3" name="Content Placeholder 2"/>
          <p:cNvSpPr>
            <a:spLocks noGrp="1"/>
          </p:cNvSpPr>
          <p:nvPr>
            <p:ph idx="1"/>
          </p:nvPr>
        </p:nvSpPr>
        <p:spPr>
          <a:xfrm>
            <a:off x="338866" y="1640356"/>
            <a:ext cx="8503920" cy="5013433"/>
          </a:xfrm>
        </p:spPr>
        <p:txBody>
          <a:bodyPr>
            <a:normAutofit/>
          </a:bodyPr>
          <a:lstStyle/>
          <a:p>
            <a:endParaRPr lang="en-US" dirty="0" smtClean="0"/>
          </a:p>
          <a:p>
            <a:endParaRPr lang="en-US" sz="4000" dirty="0" smtClean="0"/>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129</a:t>
            </a:fld>
            <a:endParaRPr lang="en-US">
              <a:solidFill>
                <a:prstClr val="black">
                  <a:tint val="75000"/>
                </a:prstClr>
              </a:solidFill>
            </a:endParaRPr>
          </a:p>
        </p:txBody>
      </p:sp>
      <p:pic>
        <p:nvPicPr>
          <p:cNvPr id="11" name="Picture 10"/>
          <p:cNvPicPr>
            <a:picLocks noChangeAspect="1"/>
          </p:cNvPicPr>
          <p:nvPr/>
        </p:nvPicPr>
        <p:blipFill>
          <a:blip r:embed="rId2"/>
          <a:stretch>
            <a:fillRect/>
          </a:stretch>
        </p:blipFill>
        <p:spPr>
          <a:xfrm>
            <a:off x="-174559" y="3409826"/>
            <a:ext cx="16692566" cy="2893807"/>
          </a:xfrm>
          <a:prstGeom prst="rect">
            <a:avLst/>
          </a:prstGeom>
        </p:spPr>
      </p:pic>
      <p:sp>
        <p:nvSpPr>
          <p:cNvPr id="13" name="TextBox 12"/>
          <p:cNvSpPr txBox="1"/>
          <p:nvPr/>
        </p:nvSpPr>
        <p:spPr>
          <a:xfrm>
            <a:off x="0" y="1572668"/>
            <a:ext cx="9333965" cy="923330"/>
          </a:xfrm>
          <a:prstGeom prst="rect">
            <a:avLst/>
          </a:prstGeom>
          <a:noFill/>
        </p:spPr>
        <p:txBody>
          <a:bodyPr wrap="none" rtlCol="0">
            <a:spAutoFit/>
          </a:bodyPr>
          <a:lstStyle/>
          <a:p>
            <a:pPr marL="285750" indent="-285750">
              <a:buFont typeface="Arial" panose="020B0604020202020204" pitchFamily="34" charset="0"/>
              <a:buChar char="•"/>
            </a:pPr>
            <a:r>
              <a:rPr lang="en-US" dirty="0" smtClean="0">
                <a:solidFill>
                  <a:prstClr val="black"/>
                </a:solidFill>
              </a:rPr>
              <a:t>Beating state-of-the-art WER results on Aurora4 task (medium vocabulary task based on WSJ0)</a:t>
            </a:r>
          </a:p>
          <a:p>
            <a:pPr marL="285750" indent="-285750">
              <a:buFont typeface="Arial" panose="020B0604020202020204" pitchFamily="34" charset="0"/>
              <a:buChar char="•"/>
            </a:pPr>
            <a:r>
              <a:rPr lang="en-US" dirty="0" smtClean="0">
                <a:solidFill>
                  <a:prstClr val="black"/>
                </a:solidFill>
              </a:rPr>
              <a:t>DNN: not yet exploited explicit noise compensation algorithm</a:t>
            </a:r>
          </a:p>
          <a:p>
            <a:pPr marL="285750" indent="-285750">
              <a:buFont typeface="Arial" panose="020B0604020202020204" pitchFamily="34" charset="0"/>
              <a:buChar char="•"/>
            </a:pPr>
            <a:r>
              <a:rPr lang="en-US" dirty="0" smtClean="0">
                <a:solidFill>
                  <a:prstClr val="black"/>
                </a:solidFill>
              </a:rPr>
              <a:t>DNN: no multi-pass decoding allowing for adaptation</a:t>
            </a:r>
            <a:endParaRPr lang="en-US" dirty="0">
              <a:solidFill>
                <a:prstClr val="black"/>
              </a:solidFill>
            </a:endParaRPr>
          </a:p>
        </p:txBody>
      </p:sp>
      <p:sp>
        <p:nvSpPr>
          <p:cNvPr id="14" name="TextBox 13"/>
          <p:cNvSpPr txBox="1"/>
          <p:nvPr/>
        </p:nvSpPr>
        <p:spPr>
          <a:xfrm>
            <a:off x="139850" y="3059670"/>
            <a:ext cx="4507454" cy="400110"/>
          </a:xfrm>
          <a:prstGeom prst="rect">
            <a:avLst/>
          </a:prstGeom>
          <a:noFill/>
        </p:spPr>
        <p:txBody>
          <a:bodyPr wrap="square" rtlCol="0">
            <a:spAutoFit/>
          </a:bodyPr>
          <a:lstStyle/>
          <a:p>
            <a:r>
              <a:rPr lang="en-US" sz="2000" b="1" dirty="0" smtClean="0">
                <a:solidFill>
                  <a:prstClr val="black"/>
                </a:solidFill>
              </a:rPr>
              <a:t>ASR Word Error Rate % for Autora4:</a:t>
            </a:r>
            <a:endParaRPr lang="en-US" sz="2000" b="1" dirty="0">
              <a:solidFill>
                <a:prstClr val="black"/>
              </a:solidFill>
            </a:endParaRPr>
          </a:p>
        </p:txBody>
      </p:sp>
    </p:spTree>
    <p:extLst>
      <p:ext uri="{BB962C8B-B14F-4D97-AF65-F5344CB8AC3E}">
        <p14:creationId xmlns:p14="http://schemas.microsoft.com/office/powerpoint/2010/main" val="831511811"/>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Outline</a:t>
            </a:r>
          </a:p>
        </p:txBody>
      </p:sp>
      <p:sp>
        <p:nvSpPr>
          <p:cNvPr id="3075" name="Content Placeholder 2"/>
          <p:cNvSpPr>
            <a:spLocks noGrp="1"/>
          </p:cNvSpPr>
          <p:nvPr>
            <p:ph idx="1"/>
          </p:nvPr>
        </p:nvSpPr>
        <p:spPr>
          <a:xfrm>
            <a:off x="76200" y="1143000"/>
            <a:ext cx="8763000" cy="4906963"/>
          </a:xfrm>
        </p:spPr>
        <p:txBody>
          <a:bodyPr>
            <a:noAutofit/>
          </a:bodyPr>
          <a:lstStyle/>
          <a:p>
            <a:r>
              <a:rPr lang="en-US" b="1" dirty="0" smtClean="0"/>
              <a:t>Part I. A: Deep Learning </a:t>
            </a:r>
            <a:endParaRPr lang="en-US" dirty="0"/>
          </a:p>
          <a:p>
            <a:pPr lvl="1"/>
            <a:r>
              <a:rPr lang="en-US" sz="2400" dirty="0" smtClean="0"/>
              <a:t>A quick Tutorial (RBM</a:t>
            </a:r>
            <a:r>
              <a:rPr lang="en-US" sz="2400" dirty="0"/>
              <a:t>, DBN, DNN-HMM, </a:t>
            </a:r>
            <a:r>
              <a:rPr lang="en-US" sz="2400" dirty="0" smtClean="0"/>
              <a:t>DCN/DSN)</a:t>
            </a:r>
          </a:p>
          <a:p>
            <a:pPr lvl="1"/>
            <a:r>
              <a:rPr lang="en-US" sz="2400" dirty="0" smtClean="0"/>
              <a:t>A brief </a:t>
            </a:r>
            <a:r>
              <a:rPr lang="en-US" sz="2400" dirty="0"/>
              <a:t>history on how speech industry started exploring deep </a:t>
            </a:r>
            <a:r>
              <a:rPr lang="en-US" sz="2400" dirty="0" smtClean="0"/>
              <a:t>learning with success stories (replacing GMM </a:t>
            </a:r>
            <a:r>
              <a:rPr lang="en-US" sz="2400" i="1" dirty="0" smtClean="0"/>
              <a:t>so far</a:t>
            </a:r>
            <a:r>
              <a:rPr lang="en-US" sz="2400" dirty="0" smtClean="0"/>
              <a:t>)</a:t>
            </a:r>
          </a:p>
          <a:p>
            <a:pPr lvl="1"/>
            <a:r>
              <a:rPr lang="en-US" sz="2400" dirty="0" smtClean="0"/>
              <a:t>Current success on speech recognition</a:t>
            </a:r>
            <a:endParaRPr lang="en-US" sz="2400" dirty="0" smtClean="0"/>
          </a:p>
          <a:p>
            <a:r>
              <a:rPr lang="en-US" b="1" dirty="0" smtClean="0"/>
              <a:t>Part I. B: Dynamic </a:t>
            </a:r>
            <a:r>
              <a:rPr lang="en-US" b="1" dirty="0"/>
              <a:t>Models and </a:t>
            </a:r>
            <a:r>
              <a:rPr lang="en-US" b="1" dirty="0" smtClean="0"/>
              <a:t>Learning </a:t>
            </a:r>
          </a:p>
          <a:p>
            <a:pPr lvl="1"/>
            <a:r>
              <a:rPr lang="en-US" sz="2400" dirty="0" smtClean="0"/>
              <a:t>DBN*, HDM, HTM, segment models, etc.</a:t>
            </a:r>
          </a:p>
          <a:p>
            <a:pPr lvl="1"/>
            <a:r>
              <a:rPr lang="en-US" sz="2400" dirty="0" smtClean="0"/>
              <a:t>A longer, separate history and a critical review</a:t>
            </a:r>
            <a:endParaRPr lang="en-US" sz="2400" dirty="0"/>
          </a:p>
          <a:p>
            <a:r>
              <a:rPr lang="en-US" b="1" dirty="0" smtClean="0"/>
              <a:t>Part I. C: Connecting </a:t>
            </a:r>
            <a:r>
              <a:rPr lang="en-US" b="1" dirty="0"/>
              <a:t>the </a:t>
            </a:r>
            <a:r>
              <a:rPr lang="en-US" b="1" dirty="0" smtClean="0"/>
              <a:t>Dots </a:t>
            </a:r>
          </a:p>
          <a:p>
            <a:pPr lvl="1"/>
            <a:r>
              <a:rPr lang="en-US" sz="2400" dirty="0" smtClean="0"/>
              <a:t>Linguistic hierarchy in dynamic human speech</a:t>
            </a:r>
          </a:p>
          <a:p>
            <a:pPr lvl="1"/>
            <a:r>
              <a:rPr lang="en-US" sz="2400" dirty="0" smtClean="0"/>
              <a:t>Exploiting hierarchical dynamics in deep learning framework</a:t>
            </a:r>
            <a:endParaRPr lang="en-US" sz="2400" b="1"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13</a:t>
            </a:fld>
            <a:endParaRPr lang="en-US" dirty="0"/>
          </a:p>
        </p:txBody>
      </p:sp>
    </p:spTree>
    <p:extLst>
      <p:ext uri="{BB962C8B-B14F-4D97-AF65-F5344CB8AC3E}">
        <p14:creationId xmlns:p14="http://schemas.microsoft.com/office/powerpoint/2010/main" val="29099971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DNN “Model” Adaptation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130</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6" name="Content Placeholder 5"/>
          <p:cNvGraphicFramePr>
            <a:graphicFrameLocks noGrp="1"/>
          </p:cNvGraphicFramePr>
          <p:nvPr>
            <p:ph idx="1"/>
            <p:extLst>
              <p:ext uri="{D42A27DB-BD31-4B8C-83A1-F6EECF244321}">
                <p14:modId xmlns:p14="http://schemas.microsoft.com/office/powerpoint/2010/main" val="3644072704"/>
              </p:ext>
            </p:extLst>
          </p:nvPr>
        </p:nvGraphicFramePr>
        <p:xfrm>
          <a:off x="1602889" y="1968647"/>
          <a:ext cx="6422316" cy="3656420"/>
        </p:xfrm>
        <a:graphic>
          <a:graphicData uri="http://schemas.openxmlformats.org/drawingml/2006/table">
            <a:tbl>
              <a:tblPr firstRow="1" firstCol="1" bandRow="1">
                <a:tableStyleId>{5C22544A-7EE6-4342-B048-85BDC9FD1C3A}</a:tableStyleId>
              </a:tblPr>
              <a:tblGrid>
                <a:gridCol w="4335063"/>
                <a:gridCol w="2087253"/>
              </a:tblGrid>
              <a:tr h="731284">
                <a:tc>
                  <a:txBody>
                    <a:bodyPr/>
                    <a:lstStyle/>
                    <a:p>
                      <a:pPr marL="0" marR="0">
                        <a:spcBef>
                          <a:spcPts val="0"/>
                        </a:spcBef>
                        <a:spcAft>
                          <a:spcPts val="0"/>
                        </a:spcAft>
                      </a:pPr>
                      <a:r>
                        <a:rPr lang="en-US" sz="2400" dirty="0">
                          <a:effectLst/>
                        </a:rPr>
                        <a:t>Speech Recognition Systems</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WER</a:t>
                      </a:r>
                      <a:endParaRPr lang="en-US" sz="2400">
                        <a:effectLst/>
                        <a:latin typeface="Times New Roman" panose="02020603050405020304" pitchFamily="18" charset="0"/>
                        <a:ea typeface="PMingLiU" panose="02020500000000000000" pitchFamily="18" charset="-120"/>
                      </a:endParaRPr>
                    </a:p>
                  </a:txBody>
                  <a:tcPr marL="68580" marR="68580" marT="0" marB="0"/>
                </a:tc>
              </a:tr>
              <a:tr h="731284">
                <a:tc>
                  <a:txBody>
                    <a:bodyPr/>
                    <a:lstStyle/>
                    <a:p>
                      <a:pPr marL="0" marR="0">
                        <a:spcBef>
                          <a:spcPts val="0"/>
                        </a:spcBef>
                        <a:spcAft>
                          <a:spcPts val="0"/>
                        </a:spcAft>
                      </a:pPr>
                      <a:r>
                        <a:rPr lang="en-US" sz="2400">
                          <a:effectLst/>
                        </a:rPr>
                        <a:t>GMM-HMM</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43.6%</a:t>
                      </a:r>
                      <a:endParaRPr lang="en-US" sz="2400">
                        <a:effectLst/>
                        <a:latin typeface="Times New Roman" panose="02020603050405020304" pitchFamily="18" charset="0"/>
                        <a:ea typeface="PMingLiU" panose="02020500000000000000" pitchFamily="18" charset="-120"/>
                      </a:endParaRPr>
                    </a:p>
                  </a:txBody>
                  <a:tcPr marL="68580" marR="68580" marT="0" marB="0"/>
                </a:tc>
              </a:tr>
              <a:tr h="731284">
                <a:tc>
                  <a:txBody>
                    <a:bodyPr/>
                    <a:lstStyle/>
                    <a:p>
                      <a:pPr marL="0" marR="0">
                        <a:spcBef>
                          <a:spcPts val="0"/>
                        </a:spcBef>
                        <a:spcAft>
                          <a:spcPts val="0"/>
                        </a:spcAft>
                      </a:pPr>
                      <a:r>
                        <a:rPr lang="en-US" sz="2400">
                          <a:effectLst/>
                        </a:rPr>
                        <a:t>DNN</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a:effectLst/>
                        </a:rPr>
                        <a:t>34.1%</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r h="731284">
                <a:tc>
                  <a:txBody>
                    <a:bodyPr/>
                    <a:lstStyle/>
                    <a:p>
                      <a:pPr marL="0" marR="0">
                        <a:spcBef>
                          <a:spcPts val="0"/>
                        </a:spcBef>
                        <a:spcAft>
                          <a:spcPts val="0"/>
                        </a:spcAft>
                      </a:pPr>
                      <a:r>
                        <a:rPr lang="en-US" sz="2400">
                          <a:effectLst/>
                        </a:rPr>
                        <a:t>DNN + AdaptSoftMax (SGD)</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a:effectLst/>
                        </a:rPr>
                        <a:t>29.4%</a:t>
                      </a:r>
                      <a:endParaRPr lang="en-US" sz="2400">
                        <a:effectLst/>
                        <a:latin typeface="Times New Roman" panose="02020603050405020304" pitchFamily="18" charset="0"/>
                        <a:ea typeface="PMingLiU" panose="02020500000000000000" pitchFamily="18" charset="-120"/>
                      </a:endParaRPr>
                    </a:p>
                  </a:txBody>
                  <a:tcPr marL="68580" marR="68580" marT="0" marB="0"/>
                </a:tc>
              </a:tr>
              <a:tr h="731284">
                <a:tc>
                  <a:txBody>
                    <a:bodyPr/>
                    <a:lstStyle/>
                    <a:p>
                      <a:pPr marL="0" marR="0">
                        <a:spcBef>
                          <a:spcPts val="0"/>
                        </a:spcBef>
                        <a:spcAft>
                          <a:spcPts val="0"/>
                        </a:spcAft>
                      </a:pPr>
                      <a:r>
                        <a:rPr lang="en-US" sz="2400">
                          <a:effectLst/>
                        </a:rPr>
                        <a:t>DNN + fDLR (SGD)</a:t>
                      </a:r>
                      <a:endParaRPr lang="en-US" sz="24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a:effectLst/>
                        </a:rPr>
                        <a:t>28.5%</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Tree>
    <p:extLst>
      <p:ext uri="{BB962C8B-B14F-4D97-AF65-F5344CB8AC3E}">
        <p14:creationId xmlns:p14="http://schemas.microsoft.com/office/powerpoint/2010/main" val="396269748"/>
      </p:ext>
    </p:extLst>
  </p:cSld>
  <p:clrMapOvr>
    <a:masterClrMapping/>
  </p:clrMapOvr>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fontScale="90000"/>
          </a:bodyPr>
          <a:lstStyle/>
          <a:p>
            <a:r>
              <a:rPr lang="en-US" dirty="0" smtClean="0">
                <a:solidFill>
                  <a:schemeClr val="accent1"/>
                </a:solidFill>
              </a:rPr>
              <a:t>New “Model” Architecture: Recurrent Net</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131</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pic>
        <p:nvPicPr>
          <p:cNvPr id="8" name="Content Placeholder 7"/>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765638" y="1192734"/>
            <a:ext cx="4378362" cy="5665266"/>
          </a:xfrm>
          <a:prstGeom prst="rect">
            <a:avLst/>
          </a:prstGeom>
          <a:noFill/>
        </p:spPr>
      </p:pic>
      <p:sp>
        <p:nvSpPr>
          <p:cNvPr id="5" name="TextBox 4"/>
          <p:cNvSpPr txBox="1"/>
          <p:nvPr/>
        </p:nvSpPr>
        <p:spPr>
          <a:xfrm>
            <a:off x="107575" y="1439421"/>
            <a:ext cx="4830185" cy="5386090"/>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prstClr val="black"/>
                </a:solidFill>
              </a:rPr>
              <a:t>For language modeling application</a:t>
            </a:r>
          </a:p>
          <a:p>
            <a:pPr marL="285750" indent="-285750">
              <a:buFont typeface="Arial" panose="020B0604020202020204" pitchFamily="34" charset="0"/>
              <a:buChar char="•"/>
            </a:pPr>
            <a:r>
              <a:rPr lang="en-US" sz="2400" dirty="0" smtClean="0">
                <a:solidFill>
                  <a:prstClr val="black"/>
                </a:solidFill>
              </a:rPr>
              <a:t>Exploit context dependency (side channel information) in RNN</a:t>
            </a:r>
          </a:p>
          <a:p>
            <a:pPr marL="285750" indent="-285750">
              <a:buFont typeface="Arial" panose="020B0604020202020204" pitchFamily="34" charset="0"/>
              <a:buChar char="•"/>
            </a:pPr>
            <a:r>
              <a:rPr lang="en-US" sz="2400" dirty="0">
                <a:solidFill>
                  <a:srgbClr val="C00000"/>
                </a:solidFill>
              </a:rPr>
              <a:t>Side channel </a:t>
            </a:r>
            <a:r>
              <a:rPr lang="en-US" sz="2400" dirty="0" smtClean="0">
                <a:solidFill>
                  <a:prstClr val="black"/>
                </a:solidFill>
              </a:rPr>
              <a:t>consists of slowly varying LSA vectors of preceding text</a:t>
            </a:r>
          </a:p>
          <a:p>
            <a:pPr marL="285750" indent="-285750">
              <a:buFont typeface="Arial" panose="020B0604020202020204" pitchFamily="34" charset="0"/>
              <a:buChar char="•"/>
            </a:pPr>
            <a:r>
              <a:rPr lang="en-US" sz="2400" dirty="0" smtClean="0">
                <a:solidFill>
                  <a:prstClr val="black"/>
                </a:solidFill>
              </a:rPr>
              <a:t>Evaluation on Penn Treebank data</a:t>
            </a:r>
          </a:p>
          <a:p>
            <a:pPr marL="285750" indent="-285750">
              <a:buFont typeface="Arial" panose="020B0604020202020204" pitchFamily="34" charset="0"/>
              <a:buChar char="•"/>
            </a:pPr>
            <a:r>
              <a:rPr lang="en-US" sz="2400" dirty="0" smtClean="0">
                <a:solidFill>
                  <a:prstClr val="black"/>
                </a:solidFill>
              </a:rPr>
              <a:t>Baseline (KN 5-gram LM w. cache)</a:t>
            </a:r>
          </a:p>
          <a:p>
            <a:r>
              <a:rPr lang="en-US" sz="2400" dirty="0" smtClean="0">
                <a:solidFill>
                  <a:prstClr val="black"/>
                </a:solidFill>
              </a:rPr>
              <a:t>	- perplexity= 126</a:t>
            </a:r>
          </a:p>
          <a:p>
            <a:pPr marL="342900" indent="-342900">
              <a:buFont typeface="Arial" panose="020B0604020202020204" pitchFamily="34" charset="0"/>
              <a:buChar char="•"/>
            </a:pPr>
            <a:r>
              <a:rPr lang="en-US" sz="2400" dirty="0" smtClean="0">
                <a:solidFill>
                  <a:prstClr val="black"/>
                </a:solidFill>
              </a:rPr>
              <a:t>RNN w. side channel</a:t>
            </a:r>
          </a:p>
          <a:p>
            <a:r>
              <a:rPr lang="en-US" sz="2400" dirty="0">
                <a:solidFill>
                  <a:prstClr val="black"/>
                </a:solidFill>
              </a:rPr>
              <a:t>	</a:t>
            </a:r>
            <a:r>
              <a:rPr lang="en-US" sz="2400" dirty="0" smtClean="0">
                <a:solidFill>
                  <a:prstClr val="black"/>
                </a:solidFill>
              </a:rPr>
              <a:t>- perplexity= 110</a:t>
            </a:r>
          </a:p>
          <a:p>
            <a:r>
              <a:rPr lang="en-US" sz="2000" dirty="0" smtClean="0">
                <a:solidFill>
                  <a:prstClr val="black"/>
                </a:solidFill>
              </a:rPr>
              <a:t>(lowest single-model perplexity for this data)</a:t>
            </a:r>
          </a:p>
          <a:p>
            <a:pPr marL="285750" indent="-285750">
              <a:buFont typeface="Arial" panose="020B0604020202020204" pitchFamily="34" charset="0"/>
              <a:buChar char="•"/>
            </a:pPr>
            <a:endParaRPr lang="en-US" sz="2000" dirty="0" smtClean="0">
              <a:solidFill>
                <a:prstClr val="black"/>
              </a:solidFill>
            </a:endParaRPr>
          </a:p>
          <a:p>
            <a:pPr marL="285750" indent="-285750">
              <a:buFont typeface="Arial" panose="020B0604020202020204" pitchFamily="34" charset="0"/>
              <a:buChar char="•"/>
            </a:pPr>
            <a:endParaRPr lang="en-US" sz="2000" dirty="0" smtClean="0">
              <a:solidFill>
                <a:prstClr val="black"/>
              </a:solidFill>
            </a:endParaRPr>
          </a:p>
          <a:p>
            <a:endParaRPr lang="en-US" sz="2000" dirty="0">
              <a:solidFill>
                <a:prstClr val="black"/>
              </a:solidFill>
            </a:endParaRPr>
          </a:p>
        </p:txBody>
      </p:sp>
    </p:spTree>
    <p:extLst>
      <p:ext uri="{BB962C8B-B14F-4D97-AF65-F5344CB8AC3E}">
        <p14:creationId xmlns:p14="http://schemas.microsoft.com/office/powerpoint/2010/main" val="1086381345"/>
      </p:ext>
    </p:extLst>
  </p:cSld>
  <p:clrMapOvr>
    <a:masterClrMapping/>
  </p:clrMapOvr>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fontScale="90000"/>
          </a:bodyPr>
          <a:lstStyle/>
          <a:p>
            <a:r>
              <a:rPr lang="en-US" dirty="0" smtClean="0">
                <a:solidFill>
                  <a:schemeClr val="accent1"/>
                </a:solidFill>
              </a:rPr>
              <a:t>Deep Learning for </a:t>
            </a:r>
            <a:r>
              <a:rPr lang="en-US" dirty="0">
                <a:solidFill>
                  <a:schemeClr val="accent1"/>
                </a:solidFill>
              </a:rPr>
              <a:t>Dialogue State Tracking</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132</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sp>
        <p:nvSpPr>
          <p:cNvPr id="3" name="Content Placeholder 2"/>
          <p:cNvSpPr>
            <a:spLocks noGrp="1"/>
          </p:cNvSpPr>
          <p:nvPr>
            <p:ph idx="1"/>
          </p:nvPr>
        </p:nvSpPr>
        <p:spPr>
          <a:xfrm>
            <a:off x="263448" y="1265610"/>
            <a:ext cx="4926505" cy="5258364"/>
          </a:xfrm>
        </p:spPr>
        <p:txBody>
          <a:bodyPr>
            <a:normAutofit/>
          </a:bodyPr>
          <a:lstStyle/>
          <a:p>
            <a:r>
              <a:rPr lang="en-US" sz="2000" dirty="0" smtClean="0"/>
              <a:t>Fertile area with preliminary exploration </a:t>
            </a:r>
          </a:p>
          <a:p>
            <a:r>
              <a:rPr lang="en-US" sz="2000" dirty="0" smtClean="0"/>
              <a:t>Use of a new architecture: Deep Stacking Net </a:t>
            </a:r>
            <a:r>
              <a:rPr lang="en-US" sz="1600" dirty="0" smtClean="0">
                <a:solidFill>
                  <a:schemeClr val="tx2"/>
                </a:solidFill>
              </a:rPr>
              <a:t>(Deng &amp; Yu, 2010)</a:t>
            </a:r>
          </a:p>
          <a:p>
            <a:r>
              <a:rPr lang="en-US" sz="2000" dirty="0" smtClean="0"/>
              <a:t>Interleave linear/nonlinear layers</a:t>
            </a:r>
          </a:p>
          <a:p>
            <a:r>
              <a:rPr lang="en-US" sz="2000" dirty="0" smtClean="0"/>
              <a:t>Exploit closed-form constraints among network’s weights</a:t>
            </a:r>
          </a:p>
          <a:p>
            <a:r>
              <a:rPr lang="en-US" sz="2000" dirty="0"/>
              <a:t>Much easier to learn than DNN</a:t>
            </a:r>
          </a:p>
          <a:p>
            <a:r>
              <a:rPr lang="en-US" sz="2000" dirty="0" smtClean="0"/>
              <a:t>Naturally amenable to parallel training</a:t>
            </a:r>
          </a:p>
          <a:p>
            <a:r>
              <a:rPr lang="en-US" sz="2000" dirty="0" smtClean="0"/>
              <a:t>(Largely) convex optimization</a:t>
            </a:r>
          </a:p>
          <a:p>
            <a:r>
              <a:rPr lang="en-US" sz="2000" dirty="0"/>
              <a:t>Extended to tensor and kernel </a:t>
            </a:r>
            <a:r>
              <a:rPr lang="en-US" sz="2000" dirty="0" smtClean="0"/>
              <a:t>versions</a:t>
            </a:r>
          </a:p>
          <a:p>
            <a:r>
              <a:rPr lang="en-US" sz="2000" dirty="0" smtClean="0"/>
              <a:t>Works very well for MNIST, TIMIT, WSJ, SLU, and IR ranking </a:t>
            </a:r>
            <a:r>
              <a:rPr lang="en-US" sz="1400" dirty="0" smtClean="0">
                <a:solidFill>
                  <a:schemeClr val="tx2"/>
                </a:solidFill>
              </a:rPr>
              <a:t>(Deng, He, Gao: ICASSP 2013)</a:t>
            </a:r>
          </a:p>
          <a:p>
            <a:r>
              <a:rPr lang="en-US" sz="2000" dirty="0" smtClean="0"/>
              <a:t>Here we show a more recent application to </a:t>
            </a:r>
            <a:r>
              <a:rPr lang="en-US" sz="2000" b="1" dirty="0" smtClean="0"/>
              <a:t>state tracking task</a:t>
            </a:r>
            <a:r>
              <a:rPr lang="en-US" sz="2000" dirty="0" smtClean="0"/>
              <a:t> in spoken dialogue systems.</a:t>
            </a:r>
            <a:endParaRPr lang="en-US" sz="2000" dirty="0"/>
          </a:p>
          <a:p>
            <a:pPr marL="0" indent="0">
              <a:buNone/>
            </a:pPr>
            <a:endParaRPr lang="en-US" sz="1600" dirty="0">
              <a:solidFill>
                <a:schemeClr val="tx2"/>
              </a:solidFill>
            </a:endParaRPr>
          </a:p>
        </p:txBody>
      </p:sp>
      <p:grpSp>
        <p:nvGrpSpPr>
          <p:cNvPr id="8" name="Group 11"/>
          <p:cNvGrpSpPr>
            <a:grpSpLocks/>
          </p:cNvGrpSpPr>
          <p:nvPr/>
        </p:nvGrpSpPr>
        <p:grpSpPr bwMode="auto">
          <a:xfrm>
            <a:off x="5357308" y="1861073"/>
            <a:ext cx="2954842" cy="4881041"/>
            <a:chOff x="5621186" y="1450067"/>
            <a:chExt cx="2690321" cy="5292809"/>
          </a:xfrm>
        </p:grpSpPr>
        <p:sp>
          <p:nvSpPr>
            <p:cNvPr id="9" name="Freeform 8"/>
            <p:cNvSpPr/>
            <p:nvPr/>
          </p:nvSpPr>
          <p:spPr>
            <a:xfrm>
              <a:off x="5629122" y="3047117"/>
              <a:ext cx="2149083" cy="2224122"/>
            </a:xfrm>
            <a:custGeom>
              <a:avLst/>
              <a:gdLst>
                <a:gd name="connsiteX0" fmla="*/ 354117 w 2148809"/>
                <a:gd name="connsiteY0" fmla="*/ 80529 h 2223050"/>
                <a:gd name="connsiteX1" fmla="*/ 699023 w 2148809"/>
                <a:gd name="connsiteY1" fmla="*/ 318 h 2223050"/>
                <a:gd name="connsiteX2" fmla="*/ 1076012 w 2148809"/>
                <a:gd name="connsiteY2" fmla="*/ 56465 h 2223050"/>
                <a:gd name="connsiteX3" fmla="*/ 1268517 w 2148809"/>
                <a:gd name="connsiteY3" fmla="*/ 152718 h 2223050"/>
                <a:gd name="connsiteX4" fmla="*/ 1412896 w 2148809"/>
                <a:gd name="connsiteY4" fmla="*/ 385329 h 2223050"/>
                <a:gd name="connsiteX5" fmla="*/ 1733738 w 2148809"/>
                <a:gd name="connsiteY5" fmla="*/ 625960 h 2223050"/>
                <a:gd name="connsiteX6" fmla="*/ 2126770 w 2148809"/>
                <a:gd name="connsiteY6" fmla="*/ 1018992 h 2223050"/>
                <a:gd name="connsiteX7" fmla="*/ 2086665 w 2148809"/>
                <a:gd name="connsiteY7" fmla="*/ 1588486 h 2223050"/>
                <a:gd name="connsiteX8" fmla="*/ 1982391 w 2148809"/>
                <a:gd name="connsiteY8" fmla="*/ 1925371 h 2223050"/>
                <a:gd name="connsiteX9" fmla="*/ 1821970 w 2148809"/>
                <a:gd name="connsiteY9" fmla="*/ 2198086 h 2223050"/>
                <a:gd name="connsiteX10" fmla="*/ 1517170 w 2148809"/>
                <a:gd name="connsiteY10" fmla="*/ 2206107 h 2223050"/>
                <a:gd name="connsiteX11" fmla="*/ 1059970 w 2148809"/>
                <a:gd name="connsiteY11" fmla="*/ 2157981 h 2223050"/>
                <a:gd name="connsiteX12" fmla="*/ 715065 w 2148809"/>
                <a:gd name="connsiteY12" fmla="*/ 2093813 h 2223050"/>
                <a:gd name="connsiteX13" fmla="*/ 265886 w 2148809"/>
                <a:gd name="connsiteY13" fmla="*/ 1732865 h 2223050"/>
                <a:gd name="connsiteX14" fmla="*/ 17233 w 2148809"/>
                <a:gd name="connsiteY14" fmla="*/ 1227539 h 2223050"/>
                <a:gd name="connsiteX15" fmla="*/ 41296 w 2148809"/>
                <a:gd name="connsiteY15" fmla="*/ 714192 h 2223050"/>
                <a:gd name="connsiteX16" fmla="*/ 201717 w 2148809"/>
                <a:gd name="connsiteY16" fmla="*/ 248971 h 2223050"/>
                <a:gd name="connsiteX17" fmla="*/ 354117 w 2148809"/>
                <a:gd name="connsiteY17" fmla="*/ 80529 h 22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8809" h="2223050">
                  <a:moveTo>
                    <a:pt x="354117" y="80529"/>
                  </a:moveTo>
                  <a:cubicBezTo>
                    <a:pt x="437001" y="39087"/>
                    <a:pt x="578707" y="4329"/>
                    <a:pt x="699023" y="318"/>
                  </a:cubicBezTo>
                  <a:cubicBezTo>
                    <a:pt x="819339" y="-3693"/>
                    <a:pt x="981096" y="31065"/>
                    <a:pt x="1076012" y="56465"/>
                  </a:cubicBezTo>
                  <a:cubicBezTo>
                    <a:pt x="1170928" y="81865"/>
                    <a:pt x="1212370" y="97907"/>
                    <a:pt x="1268517" y="152718"/>
                  </a:cubicBezTo>
                  <a:cubicBezTo>
                    <a:pt x="1324664" y="207529"/>
                    <a:pt x="1335359" y="306455"/>
                    <a:pt x="1412896" y="385329"/>
                  </a:cubicBezTo>
                  <a:cubicBezTo>
                    <a:pt x="1490433" y="464203"/>
                    <a:pt x="1614759" y="520349"/>
                    <a:pt x="1733738" y="625960"/>
                  </a:cubicBezTo>
                  <a:cubicBezTo>
                    <a:pt x="1852717" y="731571"/>
                    <a:pt x="2067949" y="858571"/>
                    <a:pt x="2126770" y="1018992"/>
                  </a:cubicBezTo>
                  <a:cubicBezTo>
                    <a:pt x="2185591" y="1179413"/>
                    <a:pt x="2110728" y="1437423"/>
                    <a:pt x="2086665" y="1588486"/>
                  </a:cubicBezTo>
                  <a:cubicBezTo>
                    <a:pt x="2062602" y="1739549"/>
                    <a:pt x="2026507" y="1823771"/>
                    <a:pt x="1982391" y="1925371"/>
                  </a:cubicBezTo>
                  <a:cubicBezTo>
                    <a:pt x="1938275" y="2026971"/>
                    <a:pt x="1899507" y="2151297"/>
                    <a:pt x="1821970" y="2198086"/>
                  </a:cubicBezTo>
                  <a:cubicBezTo>
                    <a:pt x="1744433" y="2244875"/>
                    <a:pt x="1644170" y="2212791"/>
                    <a:pt x="1517170" y="2206107"/>
                  </a:cubicBezTo>
                  <a:cubicBezTo>
                    <a:pt x="1390170" y="2199423"/>
                    <a:pt x="1193654" y="2176697"/>
                    <a:pt x="1059970" y="2157981"/>
                  </a:cubicBezTo>
                  <a:cubicBezTo>
                    <a:pt x="926286" y="2139265"/>
                    <a:pt x="847412" y="2164666"/>
                    <a:pt x="715065" y="2093813"/>
                  </a:cubicBezTo>
                  <a:cubicBezTo>
                    <a:pt x="582718" y="2022960"/>
                    <a:pt x="382191" y="1877244"/>
                    <a:pt x="265886" y="1732865"/>
                  </a:cubicBezTo>
                  <a:cubicBezTo>
                    <a:pt x="149581" y="1588486"/>
                    <a:pt x="54665" y="1397318"/>
                    <a:pt x="17233" y="1227539"/>
                  </a:cubicBezTo>
                  <a:cubicBezTo>
                    <a:pt x="-20199" y="1057760"/>
                    <a:pt x="10549" y="877287"/>
                    <a:pt x="41296" y="714192"/>
                  </a:cubicBezTo>
                  <a:cubicBezTo>
                    <a:pt x="72043" y="551097"/>
                    <a:pt x="144233" y="354582"/>
                    <a:pt x="201717" y="248971"/>
                  </a:cubicBezTo>
                  <a:cubicBezTo>
                    <a:pt x="259201" y="143360"/>
                    <a:pt x="271233" y="121971"/>
                    <a:pt x="354117" y="80529"/>
                  </a:cubicBezTo>
                  <a:close/>
                </a:path>
              </a:pathLst>
            </a:cu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blipFill>
                  <a:blip r:embed="rId2"/>
                  <a:tile tx="0" ty="0" sx="100000" sy="100000" flip="none" algn="tl"/>
                </a:blipFill>
              </a:endParaRPr>
            </a:p>
          </p:txBody>
        </p:sp>
        <p:sp>
          <p:nvSpPr>
            <p:cNvPr id="10" name="Freeform 9"/>
            <p:cNvSpPr/>
            <p:nvPr/>
          </p:nvSpPr>
          <p:spPr>
            <a:xfrm>
              <a:off x="5632296" y="1450067"/>
              <a:ext cx="2679211" cy="2125696"/>
            </a:xfrm>
            <a:custGeom>
              <a:avLst/>
              <a:gdLst>
                <a:gd name="connsiteX0" fmla="*/ 464058 w 2679565"/>
                <a:gd name="connsiteY0" fmla="*/ 2015028 h 2126296"/>
                <a:gd name="connsiteX1" fmla="*/ 993447 w 2679565"/>
                <a:gd name="connsiteY1" fmla="*/ 2079196 h 2126296"/>
                <a:gd name="connsiteX2" fmla="*/ 1562942 w 2679565"/>
                <a:gd name="connsiteY2" fmla="*/ 2111280 h 2126296"/>
                <a:gd name="connsiteX3" fmla="*/ 2252753 w 2679565"/>
                <a:gd name="connsiteY3" fmla="*/ 2103259 h 2126296"/>
                <a:gd name="connsiteX4" fmla="*/ 2565574 w 2679565"/>
                <a:gd name="connsiteY4" fmla="*/ 1846586 h 2126296"/>
                <a:gd name="connsiteX5" fmla="*/ 2677869 w 2679565"/>
                <a:gd name="connsiteY5" fmla="*/ 1052501 h 2126296"/>
                <a:gd name="connsiteX6" fmla="*/ 2493384 w 2679565"/>
                <a:gd name="connsiteY6" fmla="*/ 210291 h 2126296"/>
                <a:gd name="connsiteX7" fmla="*/ 1867742 w 2679565"/>
                <a:gd name="connsiteY7" fmla="*/ 1744 h 2126296"/>
                <a:gd name="connsiteX8" fmla="*/ 1041574 w 2679565"/>
                <a:gd name="connsiteY8" fmla="*/ 122059 h 2126296"/>
                <a:gd name="connsiteX9" fmla="*/ 183321 w 2679565"/>
                <a:gd name="connsiteY9" fmla="*/ 322586 h 2126296"/>
                <a:gd name="connsiteX10" fmla="*/ 30921 w 2679565"/>
                <a:gd name="connsiteY10" fmla="*/ 908122 h 2126296"/>
                <a:gd name="connsiteX11" fmla="*/ 6858 w 2679565"/>
                <a:gd name="connsiteY11" fmla="*/ 1156775 h 2126296"/>
                <a:gd name="connsiteX12" fmla="*/ 119153 w 2679565"/>
                <a:gd name="connsiteY12" fmla="*/ 1469596 h 2126296"/>
                <a:gd name="connsiteX13" fmla="*/ 247490 w 2679565"/>
                <a:gd name="connsiteY13" fmla="*/ 1838565 h 2126296"/>
                <a:gd name="connsiteX14" fmla="*/ 464058 w 2679565"/>
                <a:gd name="connsiteY14" fmla="*/ 2015028 h 212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9565" h="2126296">
                  <a:moveTo>
                    <a:pt x="464058" y="2015028"/>
                  </a:moveTo>
                  <a:cubicBezTo>
                    <a:pt x="588384" y="2055133"/>
                    <a:pt x="810300" y="2063154"/>
                    <a:pt x="993447" y="2079196"/>
                  </a:cubicBezTo>
                  <a:cubicBezTo>
                    <a:pt x="1176594" y="2095238"/>
                    <a:pt x="1562942" y="2111280"/>
                    <a:pt x="1562942" y="2111280"/>
                  </a:cubicBezTo>
                  <a:cubicBezTo>
                    <a:pt x="1772826" y="2115291"/>
                    <a:pt x="2085648" y="2147375"/>
                    <a:pt x="2252753" y="2103259"/>
                  </a:cubicBezTo>
                  <a:cubicBezTo>
                    <a:pt x="2419858" y="2059143"/>
                    <a:pt x="2494721" y="2021712"/>
                    <a:pt x="2565574" y="1846586"/>
                  </a:cubicBezTo>
                  <a:cubicBezTo>
                    <a:pt x="2636427" y="1671460"/>
                    <a:pt x="2689901" y="1325217"/>
                    <a:pt x="2677869" y="1052501"/>
                  </a:cubicBezTo>
                  <a:cubicBezTo>
                    <a:pt x="2665837" y="779785"/>
                    <a:pt x="2628405" y="385417"/>
                    <a:pt x="2493384" y="210291"/>
                  </a:cubicBezTo>
                  <a:cubicBezTo>
                    <a:pt x="2358363" y="35165"/>
                    <a:pt x="2109710" y="16449"/>
                    <a:pt x="1867742" y="1744"/>
                  </a:cubicBezTo>
                  <a:cubicBezTo>
                    <a:pt x="1625774" y="-12961"/>
                    <a:pt x="1322311" y="68585"/>
                    <a:pt x="1041574" y="122059"/>
                  </a:cubicBezTo>
                  <a:cubicBezTo>
                    <a:pt x="760837" y="175533"/>
                    <a:pt x="351763" y="191576"/>
                    <a:pt x="183321" y="322586"/>
                  </a:cubicBezTo>
                  <a:cubicBezTo>
                    <a:pt x="14879" y="453596"/>
                    <a:pt x="60331" y="769090"/>
                    <a:pt x="30921" y="908122"/>
                  </a:cubicBezTo>
                  <a:cubicBezTo>
                    <a:pt x="1510" y="1047153"/>
                    <a:pt x="-7847" y="1063196"/>
                    <a:pt x="6858" y="1156775"/>
                  </a:cubicBezTo>
                  <a:cubicBezTo>
                    <a:pt x="21563" y="1250354"/>
                    <a:pt x="79048" y="1355964"/>
                    <a:pt x="119153" y="1469596"/>
                  </a:cubicBezTo>
                  <a:cubicBezTo>
                    <a:pt x="159258" y="1583228"/>
                    <a:pt x="191343" y="1742312"/>
                    <a:pt x="247490" y="1838565"/>
                  </a:cubicBezTo>
                  <a:cubicBezTo>
                    <a:pt x="303637" y="1934818"/>
                    <a:pt x="339732" y="1974923"/>
                    <a:pt x="464058" y="2015028"/>
                  </a:cubicBezTo>
                  <a:close/>
                </a:path>
              </a:pathLst>
            </a:cu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nvGrpSpPr>
            <p:cNvPr id="11" name="Group 27"/>
            <p:cNvGrpSpPr>
              <a:grpSpLocks/>
            </p:cNvGrpSpPr>
            <p:nvPr/>
          </p:nvGrpSpPr>
          <p:grpSpPr bwMode="auto">
            <a:xfrm>
              <a:off x="5621186" y="1816785"/>
              <a:ext cx="2344309" cy="4926091"/>
              <a:chOff x="496527" y="1455045"/>
              <a:chExt cx="2344309" cy="4926091"/>
            </a:xfrm>
          </p:grpSpPr>
          <p:sp>
            <p:nvSpPr>
              <p:cNvPr id="13" name="Rectangle 12"/>
              <p:cNvSpPr/>
              <p:nvPr/>
            </p:nvSpPr>
            <p:spPr>
              <a:xfrm>
                <a:off x="974277" y="6165233"/>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14" name="Rectangle 13"/>
              <p:cNvSpPr/>
              <p:nvPr/>
            </p:nvSpPr>
            <p:spPr>
              <a:xfrm>
                <a:off x="496527" y="5250818"/>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H1</a:t>
                </a:r>
                <a:endParaRPr lang="en-US" dirty="0">
                  <a:solidFill>
                    <a:srgbClr val="000000"/>
                  </a:solidFill>
                </a:endParaRPr>
              </a:p>
            </p:txBody>
          </p:sp>
          <p:sp>
            <p:nvSpPr>
              <p:cNvPr id="15" name="Rectangle 14"/>
              <p:cNvSpPr/>
              <p:nvPr/>
            </p:nvSpPr>
            <p:spPr>
              <a:xfrm>
                <a:off x="1085381" y="4493568"/>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Y1</a:t>
                </a:r>
                <a:endParaRPr lang="en-US" dirty="0">
                  <a:solidFill>
                    <a:srgbClr val="000000"/>
                  </a:solidFill>
                </a:endParaRPr>
              </a:p>
            </p:txBody>
          </p:sp>
          <p:sp>
            <p:nvSpPr>
              <p:cNvPr id="16" name="Right Arrow 15"/>
              <p:cNvSpPr/>
              <p:nvPr/>
            </p:nvSpPr>
            <p:spPr>
              <a:xfrm rot="16200000">
                <a:off x="949607" y="5558052"/>
                <a:ext cx="687398"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7" name="Right Arrow 16"/>
              <p:cNvSpPr/>
              <p:nvPr/>
            </p:nvSpPr>
            <p:spPr>
              <a:xfrm rot="16200000">
                <a:off x="1036919" y="4737301"/>
                <a:ext cx="541347"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8" name="Rectangle 17"/>
              <p:cNvSpPr/>
              <p:nvPr/>
            </p:nvSpPr>
            <p:spPr>
              <a:xfrm>
                <a:off x="769527" y="3564866"/>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H2</a:t>
                </a:r>
                <a:endParaRPr lang="en-US" dirty="0">
                  <a:solidFill>
                    <a:srgbClr val="000000"/>
                  </a:solidFill>
                </a:endParaRPr>
              </a:p>
            </p:txBody>
          </p:sp>
          <p:sp>
            <p:nvSpPr>
              <p:cNvPr id="19" name="Rectangle 18"/>
              <p:cNvSpPr/>
              <p:nvPr/>
            </p:nvSpPr>
            <p:spPr>
              <a:xfrm>
                <a:off x="1153632" y="2109105"/>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H3</a:t>
                </a:r>
                <a:endParaRPr lang="en-US" dirty="0">
                  <a:solidFill>
                    <a:srgbClr val="000000"/>
                  </a:solidFill>
                </a:endParaRPr>
              </a:p>
            </p:txBody>
          </p:sp>
          <p:sp>
            <p:nvSpPr>
              <p:cNvPr id="20" name="Rectangle 19"/>
              <p:cNvSpPr/>
              <p:nvPr/>
            </p:nvSpPr>
            <p:spPr>
              <a:xfrm>
                <a:off x="1932952" y="2885406"/>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21" name="Rectangle 20"/>
              <p:cNvSpPr/>
              <p:nvPr/>
            </p:nvSpPr>
            <p:spPr>
              <a:xfrm>
                <a:off x="1612335" y="4493568"/>
                <a:ext cx="639646"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22" name="Right Arrow 21"/>
              <p:cNvSpPr/>
              <p:nvPr/>
            </p:nvSpPr>
            <p:spPr>
              <a:xfrm rot="16200000">
                <a:off x="1268636" y="3907026"/>
                <a:ext cx="688986" cy="484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3" name="Rectangle 22"/>
              <p:cNvSpPr/>
              <p:nvPr/>
            </p:nvSpPr>
            <p:spPr>
              <a:xfrm>
                <a:off x="1734551" y="1455045"/>
                <a:ext cx="46187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Y3</a:t>
                </a:r>
                <a:endParaRPr lang="en-US" dirty="0">
                  <a:solidFill>
                    <a:srgbClr val="000000"/>
                  </a:solidFill>
                </a:endParaRPr>
              </a:p>
            </p:txBody>
          </p:sp>
          <p:sp>
            <p:nvSpPr>
              <p:cNvPr id="24" name="Rectangle 23"/>
              <p:cNvSpPr/>
              <p:nvPr/>
            </p:nvSpPr>
            <p:spPr>
              <a:xfrm>
                <a:off x="1381396" y="2896519"/>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Y2</a:t>
                </a:r>
                <a:endParaRPr lang="en-US" dirty="0">
                  <a:solidFill>
                    <a:srgbClr val="000000"/>
                  </a:solidFill>
                </a:endParaRPr>
              </a:p>
            </p:txBody>
          </p:sp>
          <p:sp>
            <p:nvSpPr>
              <p:cNvPr id="25" name="Right Arrow 24"/>
              <p:cNvSpPr/>
              <p:nvPr/>
            </p:nvSpPr>
            <p:spPr>
              <a:xfrm rot="16200000">
                <a:off x="1367859" y="3093419"/>
                <a:ext cx="468319"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6" name="Right Arrow 25"/>
              <p:cNvSpPr/>
              <p:nvPr/>
            </p:nvSpPr>
            <p:spPr>
              <a:xfrm rot="16200000">
                <a:off x="1656722" y="2367920"/>
                <a:ext cx="55087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7" name="Right Arrow 26"/>
              <p:cNvSpPr/>
              <p:nvPr/>
            </p:nvSpPr>
            <p:spPr>
              <a:xfrm rot="16200000">
                <a:off x="1765459" y="1655915"/>
                <a:ext cx="42228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sp>
          <p:nvSpPr>
            <p:cNvPr id="12" name="Freeform 11"/>
            <p:cNvSpPr/>
            <p:nvPr/>
          </p:nvSpPr>
          <p:spPr>
            <a:xfrm>
              <a:off x="6817943" y="2421632"/>
              <a:ext cx="339663" cy="585796"/>
            </a:xfrm>
            <a:custGeom>
              <a:avLst/>
              <a:gdLst>
                <a:gd name="connsiteX0" fmla="*/ 104273 w 339474"/>
                <a:gd name="connsiteY0" fmla="*/ 585537 h 585537"/>
                <a:gd name="connsiteX1" fmla="*/ 0 w 339474"/>
                <a:gd name="connsiteY1" fmla="*/ 0 h 585537"/>
              </a:gdLst>
              <a:ahLst/>
              <a:cxnLst>
                <a:cxn ang="0">
                  <a:pos x="connsiteX0" y="connsiteY0"/>
                </a:cxn>
                <a:cxn ang="0">
                  <a:pos x="connsiteX1" y="connsiteY1"/>
                </a:cxn>
              </a:cxnLst>
              <a:rect l="l" t="t" r="r" b="b"/>
              <a:pathLst>
                <a:path w="339474" h="585537">
                  <a:moveTo>
                    <a:pt x="104273" y="585537"/>
                  </a:moveTo>
                  <a:cubicBezTo>
                    <a:pt x="323515" y="571500"/>
                    <a:pt x="542758" y="557463"/>
                    <a:pt x="0"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defTabSz="914009" fontAlgn="base">
                <a:spcBef>
                  <a:spcPct val="0"/>
                </a:spcBef>
                <a:spcAft>
                  <a:spcPct val="0"/>
                </a:spcAft>
                <a:defRPr/>
              </a:pPr>
              <a:endParaRPr lang="en-US">
                <a:solidFill>
                  <a:srgbClr val="000000"/>
                </a:solidFill>
              </a:endParaRPr>
            </a:p>
          </p:txBody>
        </p:sp>
      </p:grpSp>
      <p:sp>
        <p:nvSpPr>
          <p:cNvPr id="28" name="TextBox 27"/>
          <p:cNvSpPr txBox="1"/>
          <p:nvPr/>
        </p:nvSpPr>
        <p:spPr>
          <a:xfrm>
            <a:off x="6735618" y="341638"/>
            <a:ext cx="430587" cy="1107955"/>
          </a:xfrm>
          <a:prstGeom prst="rect">
            <a:avLst/>
          </a:prstGeom>
          <a:noFill/>
        </p:spPr>
        <p:txBody>
          <a:bodyPr wrap="square" lIns="91401" tIns="45700" rIns="91401" bIns="45700">
            <a:spAutoFit/>
          </a:bodyPr>
          <a:lstStyle/>
          <a:p>
            <a:pPr defTabSz="914009" fontAlgn="base">
              <a:spcBef>
                <a:spcPct val="0"/>
              </a:spcBef>
              <a:spcAft>
                <a:spcPct val="0"/>
              </a:spcAft>
              <a:defRPr/>
            </a:pPr>
            <a:r>
              <a:rPr lang="en-US" sz="6600" dirty="0">
                <a:solidFill>
                  <a:srgbClr val="BBE0E3">
                    <a:lumMod val="50000"/>
                  </a:srgbClr>
                </a:solidFill>
              </a:rPr>
              <a:t>.</a:t>
            </a:r>
          </a:p>
        </p:txBody>
      </p:sp>
      <p:grpSp>
        <p:nvGrpSpPr>
          <p:cNvPr id="29" name="Group 31"/>
          <p:cNvGrpSpPr>
            <a:grpSpLocks/>
          </p:cNvGrpSpPr>
          <p:nvPr/>
        </p:nvGrpSpPr>
        <p:grpSpPr bwMode="auto">
          <a:xfrm>
            <a:off x="6735617" y="598111"/>
            <a:ext cx="627577" cy="1458325"/>
            <a:chOff x="6982943" y="385055"/>
            <a:chExt cx="572723" cy="1581261"/>
          </a:xfrm>
        </p:grpSpPr>
        <p:sp>
          <p:nvSpPr>
            <p:cNvPr id="30" name="TextBox 29"/>
            <p:cNvSpPr txBox="1"/>
            <p:nvPr/>
          </p:nvSpPr>
          <p:spPr>
            <a:xfrm>
              <a:off x="6982945" y="385055"/>
              <a:ext cx="392951" cy="1108031"/>
            </a:xfrm>
            <a:prstGeom prst="rect">
              <a:avLst/>
            </a:prstGeom>
            <a:noFill/>
          </p:spPr>
          <p:txBody>
            <a:bodyPr>
              <a:spAutoFit/>
            </a:bodyPr>
            <a:lstStyle/>
            <a:p>
              <a:pPr defTabSz="914009" fontAlgn="base">
                <a:spcBef>
                  <a:spcPct val="0"/>
                </a:spcBef>
                <a:spcAft>
                  <a:spcPct val="0"/>
                </a:spcAft>
                <a:defRPr/>
              </a:pPr>
              <a:r>
                <a:rPr lang="en-US" sz="6600" dirty="0">
                  <a:solidFill>
                    <a:srgbClr val="BBE0E3">
                      <a:lumMod val="50000"/>
                    </a:srgbClr>
                  </a:solidFill>
                </a:rPr>
                <a:t>.</a:t>
              </a:r>
            </a:p>
          </p:txBody>
        </p:sp>
        <p:sp>
          <p:nvSpPr>
            <p:cNvPr id="31" name="TextBox 30"/>
            <p:cNvSpPr txBox="1"/>
            <p:nvPr/>
          </p:nvSpPr>
          <p:spPr>
            <a:xfrm>
              <a:off x="6982943" y="764916"/>
              <a:ext cx="572723" cy="1201400"/>
            </a:xfrm>
            <a:prstGeom prst="rect">
              <a:avLst/>
            </a:prstGeom>
            <a:noFill/>
          </p:spPr>
          <p:txBody>
            <a:bodyPr wrap="square">
              <a:spAutoFit/>
            </a:bodyPr>
            <a:lstStyle/>
            <a:p>
              <a:pPr defTabSz="914009" fontAlgn="base">
                <a:spcBef>
                  <a:spcPct val="0"/>
                </a:spcBef>
                <a:spcAft>
                  <a:spcPct val="0"/>
                </a:spcAft>
                <a:defRPr/>
              </a:pPr>
              <a:r>
                <a:rPr lang="en-US" sz="6600" dirty="0">
                  <a:solidFill>
                    <a:srgbClr val="BBE0E3">
                      <a:lumMod val="50000"/>
                    </a:srgbClr>
                  </a:solidFill>
                </a:rPr>
                <a:t>.</a:t>
              </a:r>
            </a:p>
          </p:txBody>
        </p:sp>
      </p:grpSp>
    </p:spTree>
    <p:extLst>
      <p:ext uri="{BB962C8B-B14F-4D97-AF65-F5344CB8AC3E}">
        <p14:creationId xmlns:p14="http://schemas.microsoft.com/office/powerpoint/2010/main" val="37893888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p:cNvGrpSpPr/>
          <p:nvPr/>
        </p:nvGrpSpPr>
        <p:grpSpPr>
          <a:xfrm>
            <a:off x="102283" y="1723202"/>
            <a:ext cx="8996855" cy="5134798"/>
            <a:chOff x="0" y="-19594"/>
            <a:chExt cx="8623036" cy="5417151"/>
          </a:xfrm>
        </p:grpSpPr>
        <p:sp>
          <p:nvSpPr>
            <p:cNvPr id="40" name="TextBox 39"/>
            <p:cNvSpPr txBox="1"/>
            <p:nvPr/>
          </p:nvSpPr>
          <p:spPr>
            <a:xfrm>
              <a:off x="3163202" y="19670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63</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39" name="TextBox 38"/>
            <p:cNvSpPr txBox="1"/>
            <p:nvPr/>
          </p:nvSpPr>
          <p:spPr>
            <a:xfrm>
              <a:off x="3267451" y="21956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53</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4" name="TextBox 3"/>
            <p:cNvSpPr txBox="1"/>
            <p:nvPr/>
          </p:nvSpPr>
          <p:spPr>
            <a:xfrm>
              <a:off x="0" y="369964"/>
              <a:ext cx="1676400" cy="246221"/>
            </a:xfrm>
            <a:prstGeom prst="rect">
              <a:avLst/>
            </a:prstGeom>
            <a:noFill/>
          </p:spPr>
          <p:txBody>
            <a:bodyPr wrap="square" rtlCol="0">
              <a:spAutoFit/>
            </a:bodyPr>
            <a:lstStyle/>
            <a:p>
              <a:pPr algn="ctr" defTabSz="914400"/>
              <a:r>
                <a:rPr lang="en-US" sz="1000" b="1" dirty="0" smtClean="0">
                  <a:solidFill>
                    <a:prstClr val="black"/>
                  </a:solidFill>
                </a:rPr>
                <a:t>System output</a:t>
              </a:r>
              <a:endParaRPr lang="en-US" sz="1000" b="1" dirty="0">
                <a:solidFill>
                  <a:prstClr val="black"/>
                </a:solidFill>
              </a:endParaRPr>
            </a:p>
          </p:txBody>
        </p:sp>
        <p:sp>
          <p:nvSpPr>
            <p:cNvPr id="5" name="TextBox 4"/>
            <p:cNvSpPr txBox="1"/>
            <p:nvPr/>
          </p:nvSpPr>
          <p:spPr>
            <a:xfrm>
              <a:off x="1371600" y="369964"/>
              <a:ext cx="990600" cy="246221"/>
            </a:xfrm>
            <a:prstGeom prst="rect">
              <a:avLst/>
            </a:prstGeom>
            <a:noFill/>
          </p:spPr>
          <p:txBody>
            <a:bodyPr wrap="square" rtlCol="0">
              <a:spAutoFit/>
            </a:bodyPr>
            <a:lstStyle/>
            <a:p>
              <a:pPr algn="ctr" defTabSz="914400"/>
              <a:r>
                <a:rPr lang="en-US" sz="1000" b="1" dirty="0" smtClean="0">
                  <a:solidFill>
                    <a:prstClr val="black"/>
                  </a:solidFill>
                </a:rPr>
                <a:t>User speech</a:t>
              </a:r>
              <a:endParaRPr lang="en-US" sz="1000" b="1" dirty="0">
                <a:solidFill>
                  <a:prstClr val="black"/>
                </a:solidFill>
              </a:endParaRPr>
            </a:p>
          </p:txBody>
        </p:sp>
        <p:sp>
          <p:nvSpPr>
            <p:cNvPr id="6" name="TextBox 5"/>
            <p:cNvSpPr txBox="1"/>
            <p:nvPr/>
          </p:nvSpPr>
          <p:spPr>
            <a:xfrm>
              <a:off x="2183477" y="216075"/>
              <a:ext cx="1066800" cy="400110"/>
            </a:xfrm>
            <a:prstGeom prst="rect">
              <a:avLst/>
            </a:prstGeom>
            <a:noFill/>
          </p:spPr>
          <p:txBody>
            <a:bodyPr wrap="square" rtlCol="0">
              <a:spAutoFit/>
            </a:bodyPr>
            <a:lstStyle/>
            <a:p>
              <a:pPr algn="ctr" defTabSz="914400"/>
              <a:r>
                <a:rPr lang="en-US" sz="1000" b="1" dirty="0" smtClean="0">
                  <a:solidFill>
                    <a:prstClr val="black"/>
                  </a:solidFill>
                </a:rPr>
                <a:t>SLU output </a:t>
              </a:r>
              <a:br>
                <a:rPr lang="en-US" sz="1000" b="1" dirty="0" smtClean="0">
                  <a:solidFill>
                    <a:prstClr val="black"/>
                  </a:solidFill>
                </a:rPr>
              </a:br>
              <a:r>
                <a:rPr lang="en-US" sz="1000" b="1" dirty="0" smtClean="0">
                  <a:solidFill>
                    <a:prstClr val="black"/>
                  </a:solidFill>
                </a:rPr>
                <a:t>+ confidence</a:t>
              </a:r>
              <a:endParaRPr lang="en-US" sz="1000" b="1" dirty="0">
                <a:solidFill>
                  <a:prstClr val="black"/>
                </a:solidFill>
              </a:endParaRPr>
            </a:p>
          </p:txBody>
        </p:sp>
        <p:sp>
          <p:nvSpPr>
            <p:cNvPr id="7" name="TextBox 6"/>
            <p:cNvSpPr txBox="1"/>
            <p:nvPr/>
          </p:nvSpPr>
          <p:spPr>
            <a:xfrm>
              <a:off x="3115051" y="369964"/>
              <a:ext cx="1676400" cy="246221"/>
            </a:xfrm>
            <a:prstGeom prst="rect">
              <a:avLst/>
            </a:prstGeom>
            <a:noFill/>
          </p:spPr>
          <p:txBody>
            <a:bodyPr wrap="square" rtlCol="0">
              <a:spAutoFit/>
            </a:bodyPr>
            <a:lstStyle/>
            <a:p>
              <a:pPr algn="ctr" defTabSz="914400"/>
              <a:r>
                <a:rPr lang="en-US" sz="1000" b="1" dirty="0" smtClean="0">
                  <a:solidFill>
                    <a:prstClr val="black"/>
                  </a:solidFill>
                </a:rPr>
                <a:t>Per-hypothesis features</a:t>
              </a:r>
              <a:endParaRPr lang="en-US" sz="1000" b="1" dirty="0">
                <a:solidFill>
                  <a:prstClr val="black"/>
                </a:solidFill>
              </a:endParaRPr>
            </a:p>
          </p:txBody>
        </p:sp>
        <p:sp>
          <p:nvSpPr>
            <p:cNvPr id="8" name="TextBox 7"/>
            <p:cNvSpPr txBox="1"/>
            <p:nvPr/>
          </p:nvSpPr>
          <p:spPr>
            <a:xfrm>
              <a:off x="5020051" y="369964"/>
              <a:ext cx="1447800" cy="246221"/>
            </a:xfrm>
            <a:prstGeom prst="rect">
              <a:avLst/>
            </a:prstGeom>
            <a:noFill/>
          </p:spPr>
          <p:txBody>
            <a:bodyPr wrap="square" rtlCol="0">
              <a:spAutoFit/>
            </a:bodyPr>
            <a:lstStyle/>
            <a:p>
              <a:pPr algn="ctr" defTabSz="914400"/>
              <a:r>
                <a:rPr lang="en-US" sz="1000" b="1" dirty="0" smtClean="0">
                  <a:solidFill>
                    <a:prstClr val="black"/>
                  </a:solidFill>
                </a:rPr>
                <a:t>General features</a:t>
              </a:r>
              <a:endParaRPr lang="en-US" sz="1000" b="1" dirty="0">
                <a:solidFill>
                  <a:prstClr val="black"/>
                </a:solidFill>
              </a:endParaRPr>
            </a:p>
          </p:txBody>
        </p:sp>
        <p:sp>
          <p:nvSpPr>
            <p:cNvPr id="9" name="TextBox 8"/>
            <p:cNvSpPr txBox="1"/>
            <p:nvPr/>
          </p:nvSpPr>
          <p:spPr>
            <a:xfrm>
              <a:off x="6967152" y="222245"/>
              <a:ext cx="1219200" cy="400110"/>
            </a:xfrm>
            <a:prstGeom prst="rect">
              <a:avLst/>
            </a:prstGeom>
            <a:noFill/>
          </p:spPr>
          <p:txBody>
            <a:bodyPr wrap="square" rtlCol="0">
              <a:spAutoFit/>
            </a:bodyPr>
            <a:lstStyle/>
            <a:p>
              <a:pPr defTabSz="914400"/>
              <a:r>
                <a:rPr lang="en-US" sz="1000" b="1" dirty="0" smtClean="0">
                  <a:solidFill>
                    <a:prstClr val="black"/>
                  </a:solidFill>
                </a:rPr>
                <a:t>Distribution over dialog state </a:t>
              </a:r>
              <a:r>
                <a:rPr lang="en-US" sz="1000" b="1" dirty="0" err="1" smtClean="0">
                  <a:solidFill>
                    <a:prstClr val="black"/>
                  </a:solidFill>
                </a:rPr>
                <a:t>hyps</a:t>
              </a:r>
              <a:endParaRPr lang="en-US" sz="1000" b="1" dirty="0">
                <a:solidFill>
                  <a:prstClr val="black"/>
                </a:solidFill>
              </a:endParaRPr>
            </a:p>
          </p:txBody>
        </p:sp>
        <p:sp>
          <p:nvSpPr>
            <p:cNvPr id="10" name="TextBox 9"/>
            <p:cNvSpPr txBox="1"/>
            <p:nvPr/>
          </p:nvSpPr>
          <p:spPr>
            <a:xfrm>
              <a:off x="0" y="609979"/>
              <a:ext cx="1676400" cy="246221"/>
            </a:xfrm>
            <a:prstGeom prst="rect">
              <a:avLst/>
            </a:prstGeom>
            <a:noFill/>
          </p:spPr>
          <p:txBody>
            <a:bodyPr wrap="square" rtlCol="0">
              <a:spAutoFit/>
            </a:bodyPr>
            <a:lstStyle/>
            <a:p>
              <a:pPr algn="ctr" defTabSz="914400"/>
              <a:r>
                <a:rPr lang="en-US" sz="1000" dirty="0" smtClean="0">
                  <a:solidFill>
                    <a:prstClr val="black"/>
                  </a:solidFill>
                </a:rPr>
                <a:t>Hello, which bus route?</a:t>
              </a:r>
              <a:endParaRPr lang="en-US" sz="1000" dirty="0">
                <a:solidFill>
                  <a:prstClr val="black"/>
                </a:solidFill>
              </a:endParaRPr>
            </a:p>
          </p:txBody>
        </p:sp>
        <p:sp>
          <p:nvSpPr>
            <p:cNvPr id="11" name="TextBox 10"/>
            <p:cNvSpPr txBox="1"/>
            <p:nvPr/>
          </p:nvSpPr>
          <p:spPr>
            <a:xfrm>
              <a:off x="1371600" y="609979"/>
              <a:ext cx="990600" cy="246221"/>
            </a:xfrm>
            <a:prstGeom prst="rect">
              <a:avLst/>
            </a:prstGeom>
            <a:noFill/>
          </p:spPr>
          <p:txBody>
            <a:bodyPr wrap="square" rtlCol="0">
              <a:spAutoFit/>
            </a:bodyPr>
            <a:lstStyle/>
            <a:p>
              <a:pPr algn="ctr" defTabSz="914400"/>
              <a:r>
                <a:rPr lang="en-US" sz="1000" dirty="0" smtClean="0">
                  <a:solidFill>
                    <a:prstClr val="black"/>
                  </a:solidFill>
                </a:rPr>
                <a:t>sixty one c</a:t>
              </a:r>
              <a:endParaRPr lang="en-US" sz="1000" dirty="0">
                <a:solidFill>
                  <a:prstClr val="black"/>
                </a:solidFill>
              </a:endParaRPr>
            </a:p>
          </p:txBody>
        </p:sp>
        <p:sp>
          <p:nvSpPr>
            <p:cNvPr id="12" name="TextBox 11"/>
            <p:cNvSpPr txBox="1"/>
            <p:nvPr/>
          </p:nvSpPr>
          <p:spPr>
            <a:xfrm>
              <a:off x="2335877" y="643065"/>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61B </a:t>
              </a:r>
              <a:r>
                <a:rPr lang="en-US" sz="1000" dirty="0" smtClean="0">
                  <a:solidFill>
                    <a:prstClr val="white">
                      <a:lumMod val="65000"/>
                    </a:prstClr>
                  </a:solidFill>
                </a:rPr>
                <a:t>0.4</a:t>
              </a:r>
              <a:endParaRPr lang="en-US" sz="1000" dirty="0">
                <a:solidFill>
                  <a:prstClr val="white">
                    <a:lumMod val="65000"/>
                  </a:prstClr>
                </a:solidFill>
              </a:endParaRPr>
            </a:p>
          </p:txBody>
        </p:sp>
        <p:sp>
          <p:nvSpPr>
            <p:cNvPr id="13" name="TextBox 12"/>
            <p:cNvSpPr txBox="1"/>
            <p:nvPr/>
          </p:nvSpPr>
          <p:spPr>
            <a:xfrm>
              <a:off x="3191251" y="64306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61B</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17" name="TextBox 16"/>
            <p:cNvSpPr txBox="1"/>
            <p:nvPr/>
          </p:nvSpPr>
          <p:spPr>
            <a:xfrm>
              <a:off x="2335877" y="889286"/>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61D </a:t>
              </a:r>
              <a:r>
                <a:rPr lang="en-US" sz="1000" dirty="0" smtClean="0">
                  <a:solidFill>
                    <a:prstClr val="white">
                      <a:lumMod val="65000"/>
                    </a:prstClr>
                  </a:solidFill>
                </a:rPr>
                <a:t>0.3</a:t>
              </a:r>
              <a:endParaRPr lang="en-US" sz="1000" dirty="0">
                <a:solidFill>
                  <a:prstClr val="white">
                    <a:lumMod val="65000"/>
                  </a:prstClr>
                </a:solidFill>
              </a:endParaRPr>
            </a:p>
          </p:txBody>
        </p:sp>
        <p:sp>
          <p:nvSpPr>
            <p:cNvPr id="18" name="TextBox 17"/>
            <p:cNvSpPr txBox="1"/>
            <p:nvPr/>
          </p:nvSpPr>
          <p:spPr>
            <a:xfrm>
              <a:off x="2335877" y="1135507"/>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61C </a:t>
              </a:r>
              <a:r>
                <a:rPr lang="en-US" sz="1000" dirty="0" smtClean="0">
                  <a:solidFill>
                    <a:prstClr val="white">
                      <a:lumMod val="65000"/>
                    </a:prstClr>
                  </a:solidFill>
                </a:rPr>
                <a:t>0.1</a:t>
              </a:r>
              <a:endParaRPr lang="en-US" sz="1000" dirty="0">
                <a:solidFill>
                  <a:prstClr val="white">
                    <a:lumMod val="65000"/>
                  </a:prstClr>
                </a:solidFill>
              </a:endParaRPr>
            </a:p>
          </p:txBody>
        </p:sp>
        <p:sp>
          <p:nvSpPr>
            <p:cNvPr id="19" name="TextBox 18"/>
            <p:cNvSpPr txBox="1"/>
            <p:nvPr/>
          </p:nvSpPr>
          <p:spPr>
            <a:xfrm>
              <a:off x="3267451" y="87166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61D</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20" name="TextBox 19"/>
            <p:cNvSpPr txBox="1"/>
            <p:nvPr/>
          </p:nvSpPr>
          <p:spPr>
            <a:xfrm>
              <a:off x="3343651" y="110026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61C</a:t>
              </a:r>
            </a:p>
            <a:p>
              <a:pPr defTabSz="914400"/>
              <a:r>
                <a:rPr lang="en-US" sz="1000" dirty="0" smtClean="0">
                  <a:solidFill>
                    <a:prstClr val="black"/>
                  </a:solidFill>
                </a:rPr>
                <a:t>Observed-count: 1</a:t>
              </a:r>
            </a:p>
            <a:p>
              <a:pPr defTabSz="914400"/>
              <a:r>
                <a:rPr lang="en-US" sz="1000" dirty="0" smtClean="0">
                  <a:solidFill>
                    <a:prstClr val="black"/>
                  </a:solidFill>
                </a:rPr>
                <a:t>Latest-confidence: 0.1</a:t>
              </a:r>
            </a:p>
            <a:p>
              <a:pPr defTabSz="914400"/>
              <a:r>
                <a:rPr lang="en-US" sz="1000" dirty="0" smtClean="0">
                  <a:solidFill>
                    <a:prstClr val="black"/>
                  </a:solidFill>
                </a:rPr>
                <a:t>Confirmed: no</a:t>
              </a:r>
            </a:p>
          </p:txBody>
        </p:sp>
        <p:sp>
          <p:nvSpPr>
            <p:cNvPr id="21" name="TextBox 20"/>
            <p:cNvSpPr txBox="1"/>
            <p:nvPr/>
          </p:nvSpPr>
          <p:spPr>
            <a:xfrm>
              <a:off x="5020051" y="643066"/>
              <a:ext cx="1380226" cy="736014"/>
            </a:xfrm>
            <a:prstGeom prst="rect">
              <a:avLst/>
            </a:prstGeom>
            <a:solidFill>
              <a:schemeClr val="bg1"/>
            </a:solidFill>
            <a:ln w="19050">
              <a:solidFill>
                <a:schemeClr val="tx1"/>
              </a:solidFill>
            </a:ln>
          </p:spPr>
          <p:txBody>
            <a:bodyPr wrap="square" rtlCol="0">
              <a:noAutofit/>
            </a:bodyPr>
            <a:lstStyle/>
            <a:p>
              <a:pPr defTabSz="914400"/>
              <a:r>
                <a:rPr lang="en-US" sz="1000" dirty="0" err="1" smtClean="0">
                  <a:solidFill>
                    <a:prstClr val="black"/>
                  </a:solidFill>
                </a:rPr>
                <a:t>QuestionType</a:t>
              </a:r>
              <a:r>
                <a:rPr lang="en-US" sz="1000" dirty="0" smtClean="0">
                  <a:solidFill>
                    <a:prstClr val="black"/>
                  </a:solidFill>
                </a:rPr>
                <a:t>: Ask</a:t>
              </a:r>
            </a:p>
            <a:p>
              <a:pPr defTabSz="914400"/>
              <a:r>
                <a:rPr lang="en-US" sz="1000" dirty="0" smtClean="0">
                  <a:solidFill>
                    <a:prstClr val="black"/>
                  </a:solidFill>
                </a:rPr>
                <a:t>Times-asked: 1</a:t>
              </a:r>
            </a:p>
            <a:p>
              <a:pPr defTabSz="914400"/>
              <a:r>
                <a:rPr lang="en-US" sz="1000" dirty="0" smtClean="0">
                  <a:solidFill>
                    <a:prstClr val="black"/>
                  </a:solidFill>
                </a:rPr>
                <a:t>Times-confirmed: 0</a:t>
              </a:r>
            </a:p>
            <a:p>
              <a:pPr defTabSz="914400"/>
              <a:r>
                <a:rPr lang="en-US" sz="1000" dirty="0" err="1" smtClean="0">
                  <a:solidFill>
                    <a:prstClr val="black"/>
                  </a:solidFill>
                </a:rPr>
                <a:t>Hyp</a:t>
              </a:r>
              <a:r>
                <a:rPr lang="en-US" sz="1000" dirty="0" smtClean="0">
                  <a:solidFill>
                    <a:prstClr val="black"/>
                  </a:solidFill>
                </a:rPr>
                <a:t>-count: 3</a:t>
              </a:r>
            </a:p>
          </p:txBody>
        </p:sp>
        <p:sp>
          <p:nvSpPr>
            <p:cNvPr id="22" name="TextBox 21"/>
            <p:cNvSpPr txBox="1"/>
            <p:nvPr/>
          </p:nvSpPr>
          <p:spPr>
            <a:xfrm>
              <a:off x="6565636" y="643065"/>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61B</a:t>
              </a:r>
              <a:endParaRPr lang="en-US" sz="1000" b="1" dirty="0">
                <a:solidFill>
                  <a:prstClr val="black"/>
                </a:solidFill>
              </a:endParaRPr>
            </a:p>
          </p:txBody>
        </p:sp>
        <p:sp>
          <p:nvSpPr>
            <p:cNvPr id="23" name="TextBox 22"/>
            <p:cNvSpPr txBox="1"/>
            <p:nvPr/>
          </p:nvSpPr>
          <p:spPr>
            <a:xfrm>
              <a:off x="6565636" y="889286"/>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61D</a:t>
              </a:r>
              <a:endParaRPr lang="en-US" sz="1000" b="1" dirty="0">
                <a:solidFill>
                  <a:prstClr val="black"/>
                </a:solidFill>
              </a:endParaRPr>
            </a:p>
          </p:txBody>
        </p:sp>
        <p:sp>
          <p:nvSpPr>
            <p:cNvPr id="24" name="TextBox 23"/>
            <p:cNvSpPr txBox="1"/>
            <p:nvPr/>
          </p:nvSpPr>
          <p:spPr>
            <a:xfrm>
              <a:off x="6565636" y="1135507"/>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61C</a:t>
              </a:r>
              <a:endParaRPr lang="en-US" sz="1000" b="1" dirty="0">
                <a:solidFill>
                  <a:prstClr val="black"/>
                </a:solidFill>
              </a:endParaRPr>
            </a:p>
          </p:txBody>
        </p:sp>
        <p:cxnSp>
          <p:nvCxnSpPr>
            <p:cNvPr id="26" name="Straight Connector 25"/>
            <p:cNvCxnSpPr/>
            <p:nvPr/>
          </p:nvCxnSpPr>
          <p:spPr>
            <a:xfrm>
              <a:off x="7022836" y="646928"/>
              <a:ext cx="0" cy="10058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extBox 26"/>
            <p:cNvSpPr txBox="1"/>
            <p:nvPr/>
          </p:nvSpPr>
          <p:spPr>
            <a:xfrm>
              <a:off x="6565636" y="1381728"/>
              <a:ext cx="457200" cy="246221"/>
            </a:xfrm>
            <a:prstGeom prst="rect">
              <a:avLst/>
            </a:prstGeom>
            <a:noFill/>
            <a:ln w="19050">
              <a:noFill/>
            </a:ln>
          </p:spPr>
          <p:txBody>
            <a:bodyPr wrap="square" rtlCol="0">
              <a:spAutoFit/>
            </a:bodyPr>
            <a:lstStyle/>
            <a:p>
              <a:pPr algn="ctr" defTabSz="914400"/>
              <a:r>
                <a:rPr lang="en-US" sz="1000" b="1" i="1" dirty="0" smtClean="0">
                  <a:solidFill>
                    <a:prstClr val="black"/>
                  </a:solidFill>
                </a:rPr>
                <a:t>Rest</a:t>
              </a:r>
              <a:endParaRPr lang="en-US" sz="1000" b="1" i="1" dirty="0">
                <a:solidFill>
                  <a:prstClr val="black"/>
                </a:solidFill>
              </a:endParaRPr>
            </a:p>
          </p:txBody>
        </p:sp>
        <p:sp>
          <p:nvSpPr>
            <p:cNvPr id="28" name="Rectangle 27"/>
            <p:cNvSpPr/>
            <p:nvPr/>
          </p:nvSpPr>
          <p:spPr>
            <a:xfrm>
              <a:off x="7022836" y="686197"/>
              <a:ext cx="237226"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29" name="Rectangle 28"/>
            <p:cNvSpPr/>
            <p:nvPr/>
          </p:nvSpPr>
          <p:spPr>
            <a:xfrm>
              <a:off x="7022836" y="920548"/>
              <a:ext cx="1524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0" name="Rectangle 29"/>
            <p:cNvSpPr/>
            <p:nvPr/>
          </p:nvSpPr>
          <p:spPr>
            <a:xfrm>
              <a:off x="7022836" y="1152041"/>
              <a:ext cx="85545"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1" name="Rectangle 30"/>
            <p:cNvSpPr/>
            <p:nvPr/>
          </p:nvSpPr>
          <p:spPr>
            <a:xfrm>
              <a:off x="7022836" y="1396474"/>
              <a:ext cx="3048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6" name="TextBox 35"/>
            <p:cNvSpPr txBox="1"/>
            <p:nvPr/>
          </p:nvSpPr>
          <p:spPr>
            <a:xfrm>
              <a:off x="3343651" y="24242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61B</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37" name="TextBox 36"/>
            <p:cNvSpPr txBox="1"/>
            <p:nvPr/>
          </p:nvSpPr>
          <p:spPr>
            <a:xfrm>
              <a:off x="3419851" y="26528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61D</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38" name="TextBox 37"/>
            <p:cNvSpPr txBox="1"/>
            <p:nvPr/>
          </p:nvSpPr>
          <p:spPr>
            <a:xfrm>
              <a:off x="3496051" y="2881483"/>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61C</a:t>
              </a:r>
            </a:p>
            <a:p>
              <a:pPr defTabSz="914400"/>
              <a:r>
                <a:rPr lang="en-US" sz="1000" dirty="0" smtClean="0">
                  <a:solidFill>
                    <a:prstClr val="black"/>
                  </a:solidFill>
                </a:rPr>
                <a:t>Observed-count: 2</a:t>
              </a:r>
            </a:p>
            <a:p>
              <a:pPr defTabSz="914400"/>
              <a:r>
                <a:rPr lang="en-US" sz="1000" dirty="0" smtClean="0">
                  <a:solidFill>
                    <a:prstClr val="black"/>
                  </a:solidFill>
                </a:rPr>
                <a:t>Latest-confidence: 0.2</a:t>
              </a:r>
            </a:p>
            <a:p>
              <a:pPr defTabSz="914400"/>
              <a:r>
                <a:rPr lang="en-US" sz="1000" dirty="0" smtClean="0">
                  <a:solidFill>
                    <a:prstClr val="black"/>
                  </a:solidFill>
                </a:rPr>
                <a:t>Confirmed: no</a:t>
              </a:r>
            </a:p>
          </p:txBody>
        </p:sp>
        <p:sp>
          <p:nvSpPr>
            <p:cNvPr id="41" name="TextBox 40"/>
            <p:cNvSpPr txBox="1"/>
            <p:nvPr/>
          </p:nvSpPr>
          <p:spPr>
            <a:xfrm>
              <a:off x="5020051" y="1959604"/>
              <a:ext cx="1380226" cy="736014"/>
            </a:xfrm>
            <a:prstGeom prst="rect">
              <a:avLst/>
            </a:prstGeom>
            <a:solidFill>
              <a:schemeClr val="bg1"/>
            </a:solidFill>
            <a:ln w="19050">
              <a:solidFill>
                <a:schemeClr val="tx1"/>
              </a:solidFill>
            </a:ln>
          </p:spPr>
          <p:txBody>
            <a:bodyPr wrap="square" rtlCol="0">
              <a:noAutofit/>
            </a:bodyPr>
            <a:lstStyle/>
            <a:p>
              <a:pPr defTabSz="914400"/>
              <a:r>
                <a:rPr lang="en-US" sz="1000" dirty="0" err="1" smtClean="0">
                  <a:solidFill>
                    <a:prstClr val="black"/>
                  </a:solidFill>
                </a:rPr>
                <a:t>QuestionType</a:t>
              </a:r>
              <a:r>
                <a:rPr lang="en-US" sz="1000" dirty="0" smtClean="0">
                  <a:solidFill>
                    <a:prstClr val="black"/>
                  </a:solidFill>
                </a:rPr>
                <a:t>: Ask</a:t>
              </a:r>
            </a:p>
            <a:p>
              <a:pPr defTabSz="914400"/>
              <a:r>
                <a:rPr lang="en-US" sz="1000" dirty="0" smtClean="0">
                  <a:solidFill>
                    <a:prstClr val="black"/>
                  </a:solidFill>
                </a:rPr>
                <a:t>Times-asked: 2</a:t>
              </a:r>
            </a:p>
            <a:p>
              <a:pPr defTabSz="914400"/>
              <a:r>
                <a:rPr lang="en-US" sz="1000" dirty="0" smtClean="0">
                  <a:solidFill>
                    <a:prstClr val="black"/>
                  </a:solidFill>
                </a:rPr>
                <a:t>Times-confirmed: 0</a:t>
              </a:r>
            </a:p>
            <a:p>
              <a:pPr defTabSz="914400"/>
              <a:r>
                <a:rPr lang="en-US" sz="1000" dirty="0" err="1" smtClean="0">
                  <a:solidFill>
                    <a:prstClr val="black"/>
                  </a:solidFill>
                </a:rPr>
                <a:t>Hyp</a:t>
              </a:r>
              <a:r>
                <a:rPr lang="en-US" sz="1000" dirty="0" smtClean="0">
                  <a:solidFill>
                    <a:prstClr val="black"/>
                  </a:solidFill>
                </a:rPr>
                <a:t>-count: 5</a:t>
              </a:r>
            </a:p>
          </p:txBody>
        </p:sp>
        <p:sp>
          <p:nvSpPr>
            <p:cNvPr id="42" name="TextBox 41"/>
            <p:cNvSpPr txBox="1"/>
            <p:nvPr/>
          </p:nvSpPr>
          <p:spPr>
            <a:xfrm>
              <a:off x="4515039" y="-19594"/>
              <a:ext cx="1219200" cy="246221"/>
            </a:xfrm>
            <a:prstGeom prst="rect">
              <a:avLst/>
            </a:prstGeom>
            <a:noFill/>
          </p:spPr>
          <p:txBody>
            <a:bodyPr wrap="square" rtlCol="0">
              <a:spAutoFit/>
            </a:bodyPr>
            <a:lstStyle/>
            <a:p>
              <a:pPr algn="ctr" defTabSz="914400"/>
              <a:r>
                <a:rPr lang="en-US" sz="1000" b="1" dirty="0" smtClean="0">
                  <a:solidFill>
                    <a:prstClr val="black"/>
                  </a:solidFill>
                </a:rPr>
                <a:t>Tracker inputs</a:t>
              </a:r>
              <a:endParaRPr lang="en-US" sz="1000" b="1" dirty="0">
                <a:solidFill>
                  <a:prstClr val="black"/>
                </a:solidFill>
              </a:endParaRPr>
            </a:p>
          </p:txBody>
        </p:sp>
        <p:sp>
          <p:nvSpPr>
            <p:cNvPr id="43" name="TextBox 42"/>
            <p:cNvSpPr txBox="1"/>
            <p:nvPr/>
          </p:nvSpPr>
          <p:spPr>
            <a:xfrm>
              <a:off x="5789259" y="222981"/>
              <a:ext cx="1219200" cy="400110"/>
            </a:xfrm>
            <a:prstGeom prst="rect">
              <a:avLst/>
            </a:prstGeom>
            <a:noFill/>
          </p:spPr>
          <p:txBody>
            <a:bodyPr wrap="square" rtlCol="0">
              <a:spAutoFit/>
            </a:bodyPr>
            <a:lstStyle/>
            <a:p>
              <a:pPr algn="r" defTabSz="914400"/>
              <a:r>
                <a:rPr lang="en-US" sz="1000" b="1" dirty="0" smtClean="0">
                  <a:solidFill>
                    <a:prstClr val="black"/>
                  </a:solidFill>
                </a:rPr>
                <a:t>Dialog </a:t>
              </a:r>
              <a:br>
                <a:rPr lang="en-US" sz="1000" b="1" dirty="0" smtClean="0">
                  <a:solidFill>
                    <a:prstClr val="black"/>
                  </a:solidFill>
                </a:rPr>
              </a:br>
              <a:r>
                <a:rPr lang="en-US" sz="1000" b="1" dirty="0" smtClean="0">
                  <a:solidFill>
                    <a:prstClr val="black"/>
                  </a:solidFill>
                </a:rPr>
                <a:t>state </a:t>
              </a:r>
              <a:r>
                <a:rPr lang="en-US" sz="1000" b="1" dirty="0" err="1" smtClean="0">
                  <a:solidFill>
                    <a:prstClr val="black"/>
                  </a:solidFill>
                </a:rPr>
                <a:t>hyps</a:t>
              </a:r>
              <a:endParaRPr lang="en-US" sz="1000" b="1" dirty="0">
                <a:solidFill>
                  <a:prstClr val="black"/>
                </a:solidFill>
              </a:endParaRPr>
            </a:p>
          </p:txBody>
        </p:sp>
        <p:sp>
          <p:nvSpPr>
            <p:cNvPr id="44" name="TextBox 43"/>
            <p:cNvSpPr txBox="1"/>
            <p:nvPr/>
          </p:nvSpPr>
          <p:spPr>
            <a:xfrm>
              <a:off x="6967152" y="-18858"/>
              <a:ext cx="1219200" cy="246221"/>
            </a:xfrm>
            <a:prstGeom prst="rect">
              <a:avLst/>
            </a:prstGeom>
            <a:noFill/>
          </p:spPr>
          <p:txBody>
            <a:bodyPr wrap="square" rtlCol="0">
              <a:spAutoFit/>
            </a:bodyPr>
            <a:lstStyle/>
            <a:p>
              <a:pPr algn="ctr" defTabSz="914400"/>
              <a:r>
                <a:rPr lang="en-US" sz="1000" b="1" dirty="0" smtClean="0">
                  <a:solidFill>
                    <a:prstClr val="black"/>
                  </a:solidFill>
                </a:rPr>
                <a:t>Tracker output</a:t>
              </a:r>
              <a:endParaRPr lang="en-US" sz="1000" b="1" dirty="0">
                <a:solidFill>
                  <a:prstClr val="black"/>
                </a:solidFill>
              </a:endParaRPr>
            </a:p>
          </p:txBody>
        </p:sp>
        <p:sp>
          <p:nvSpPr>
            <p:cNvPr id="45" name="TextBox 44"/>
            <p:cNvSpPr txBox="1"/>
            <p:nvPr/>
          </p:nvSpPr>
          <p:spPr>
            <a:xfrm>
              <a:off x="0" y="1935803"/>
              <a:ext cx="1676400" cy="246221"/>
            </a:xfrm>
            <a:prstGeom prst="rect">
              <a:avLst/>
            </a:prstGeom>
            <a:noFill/>
          </p:spPr>
          <p:txBody>
            <a:bodyPr wrap="square" rtlCol="0">
              <a:spAutoFit/>
            </a:bodyPr>
            <a:lstStyle/>
            <a:p>
              <a:pPr algn="ctr" defTabSz="914400"/>
              <a:r>
                <a:rPr lang="en-US" sz="1000" dirty="0" smtClean="0">
                  <a:solidFill>
                    <a:prstClr val="black"/>
                  </a:solidFill>
                </a:rPr>
                <a:t>Sorry, which bus route?</a:t>
              </a:r>
              <a:endParaRPr lang="en-US" sz="1000" dirty="0">
                <a:solidFill>
                  <a:prstClr val="black"/>
                </a:solidFill>
              </a:endParaRPr>
            </a:p>
          </p:txBody>
        </p:sp>
        <p:sp>
          <p:nvSpPr>
            <p:cNvPr id="46" name="TextBox 45"/>
            <p:cNvSpPr txBox="1"/>
            <p:nvPr/>
          </p:nvSpPr>
          <p:spPr>
            <a:xfrm>
              <a:off x="1371600" y="1935803"/>
              <a:ext cx="990600" cy="246221"/>
            </a:xfrm>
            <a:prstGeom prst="rect">
              <a:avLst/>
            </a:prstGeom>
            <a:noFill/>
          </p:spPr>
          <p:txBody>
            <a:bodyPr wrap="square" rtlCol="0">
              <a:spAutoFit/>
            </a:bodyPr>
            <a:lstStyle/>
            <a:p>
              <a:pPr algn="ctr" defTabSz="914400"/>
              <a:r>
                <a:rPr lang="en-US" sz="1000" dirty="0" smtClean="0">
                  <a:solidFill>
                    <a:prstClr val="black"/>
                  </a:solidFill>
                </a:rPr>
                <a:t>sixty one c</a:t>
              </a:r>
              <a:endParaRPr lang="en-US" sz="1000" dirty="0">
                <a:solidFill>
                  <a:prstClr val="black"/>
                </a:solidFill>
              </a:endParaRPr>
            </a:p>
          </p:txBody>
        </p:sp>
        <p:sp>
          <p:nvSpPr>
            <p:cNvPr id="47" name="TextBox 46"/>
            <p:cNvSpPr txBox="1"/>
            <p:nvPr/>
          </p:nvSpPr>
          <p:spPr>
            <a:xfrm>
              <a:off x="2335877" y="1968889"/>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63 </a:t>
              </a:r>
              <a:r>
                <a:rPr lang="en-US" sz="1000" dirty="0" smtClean="0">
                  <a:solidFill>
                    <a:prstClr val="white">
                      <a:lumMod val="65000"/>
                    </a:prstClr>
                  </a:solidFill>
                </a:rPr>
                <a:t>0.5</a:t>
              </a:r>
              <a:endParaRPr lang="en-US" sz="1000" dirty="0">
                <a:solidFill>
                  <a:prstClr val="white">
                    <a:lumMod val="65000"/>
                  </a:prstClr>
                </a:solidFill>
              </a:endParaRPr>
            </a:p>
          </p:txBody>
        </p:sp>
        <p:sp>
          <p:nvSpPr>
            <p:cNvPr id="48" name="TextBox 47"/>
            <p:cNvSpPr txBox="1"/>
            <p:nvPr/>
          </p:nvSpPr>
          <p:spPr>
            <a:xfrm>
              <a:off x="2335877" y="2215110"/>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53 </a:t>
              </a:r>
              <a:r>
                <a:rPr lang="en-US" sz="1000" dirty="0" smtClean="0">
                  <a:solidFill>
                    <a:prstClr val="white">
                      <a:lumMod val="65000"/>
                    </a:prstClr>
                  </a:solidFill>
                </a:rPr>
                <a:t>0.4</a:t>
              </a:r>
              <a:endParaRPr lang="en-US" sz="1000" dirty="0">
                <a:solidFill>
                  <a:prstClr val="white">
                    <a:lumMod val="65000"/>
                  </a:prstClr>
                </a:solidFill>
              </a:endParaRPr>
            </a:p>
          </p:txBody>
        </p:sp>
        <p:sp>
          <p:nvSpPr>
            <p:cNvPr id="49" name="TextBox 48"/>
            <p:cNvSpPr txBox="1"/>
            <p:nvPr/>
          </p:nvSpPr>
          <p:spPr>
            <a:xfrm>
              <a:off x="2335877" y="2461331"/>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61C </a:t>
              </a:r>
              <a:r>
                <a:rPr lang="en-US" sz="1000" dirty="0" smtClean="0">
                  <a:solidFill>
                    <a:prstClr val="white">
                      <a:lumMod val="65000"/>
                    </a:prstClr>
                  </a:solidFill>
                </a:rPr>
                <a:t>0.2</a:t>
              </a:r>
              <a:endParaRPr lang="en-US" sz="1000" dirty="0">
                <a:solidFill>
                  <a:prstClr val="white">
                    <a:lumMod val="65000"/>
                  </a:prstClr>
                </a:solidFill>
              </a:endParaRPr>
            </a:p>
          </p:txBody>
        </p:sp>
        <p:sp>
          <p:nvSpPr>
            <p:cNvPr id="50" name="TextBox 49"/>
            <p:cNvSpPr txBox="1"/>
            <p:nvPr/>
          </p:nvSpPr>
          <p:spPr>
            <a:xfrm>
              <a:off x="6565636" y="1953424"/>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61B</a:t>
              </a:r>
              <a:endParaRPr lang="en-US" sz="1000" b="1" dirty="0">
                <a:solidFill>
                  <a:prstClr val="black"/>
                </a:solidFill>
              </a:endParaRPr>
            </a:p>
          </p:txBody>
        </p:sp>
        <p:sp>
          <p:nvSpPr>
            <p:cNvPr id="51" name="TextBox 50"/>
            <p:cNvSpPr txBox="1"/>
            <p:nvPr/>
          </p:nvSpPr>
          <p:spPr>
            <a:xfrm>
              <a:off x="6565636" y="2199645"/>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61D</a:t>
              </a:r>
              <a:endParaRPr lang="en-US" sz="1000" b="1" dirty="0">
                <a:solidFill>
                  <a:prstClr val="black"/>
                </a:solidFill>
              </a:endParaRPr>
            </a:p>
          </p:txBody>
        </p:sp>
        <p:sp>
          <p:nvSpPr>
            <p:cNvPr id="52" name="TextBox 51"/>
            <p:cNvSpPr txBox="1"/>
            <p:nvPr/>
          </p:nvSpPr>
          <p:spPr>
            <a:xfrm>
              <a:off x="6565636" y="2445866"/>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61C</a:t>
              </a:r>
              <a:endParaRPr lang="en-US" sz="1000" b="1" dirty="0">
                <a:solidFill>
                  <a:prstClr val="black"/>
                </a:solidFill>
              </a:endParaRPr>
            </a:p>
          </p:txBody>
        </p:sp>
        <p:cxnSp>
          <p:nvCxnSpPr>
            <p:cNvPr id="53" name="Straight Connector 52"/>
            <p:cNvCxnSpPr/>
            <p:nvPr/>
          </p:nvCxnSpPr>
          <p:spPr>
            <a:xfrm>
              <a:off x="7022836" y="1957287"/>
              <a:ext cx="0" cy="1463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54" name="TextBox 53"/>
            <p:cNvSpPr txBox="1"/>
            <p:nvPr/>
          </p:nvSpPr>
          <p:spPr>
            <a:xfrm>
              <a:off x="6565636" y="2692087"/>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63</a:t>
              </a:r>
              <a:endParaRPr lang="en-US" sz="1000" b="1" dirty="0">
                <a:solidFill>
                  <a:prstClr val="black"/>
                </a:solidFill>
              </a:endParaRPr>
            </a:p>
          </p:txBody>
        </p:sp>
        <p:sp>
          <p:nvSpPr>
            <p:cNvPr id="55" name="Rectangle 54"/>
            <p:cNvSpPr/>
            <p:nvPr/>
          </p:nvSpPr>
          <p:spPr>
            <a:xfrm>
              <a:off x="7022836" y="1996556"/>
              <a:ext cx="118613"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6" name="Rectangle 55"/>
            <p:cNvSpPr/>
            <p:nvPr/>
          </p:nvSpPr>
          <p:spPr>
            <a:xfrm>
              <a:off x="7022836" y="2230907"/>
              <a:ext cx="762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7" name="Rectangle 56"/>
            <p:cNvSpPr/>
            <p:nvPr/>
          </p:nvSpPr>
          <p:spPr>
            <a:xfrm>
              <a:off x="7022836" y="2462400"/>
              <a:ext cx="4572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8" name="Rectangle 57"/>
            <p:cNvSpPr/>
            <p:nvPr/>
          </p:nvSpPr>
          <p:spPr>
            <a:xfrm>
              <a:off x="7022836" y="2706833"/>
              <a:ext cx="118613"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59" name="TextBox 58"/>
            <p:cNvSpPr txBox="1"/>
            <p:nvPr/>
          </p:nvSpPr>
          <p:spPr>
            <a:xfrm>
              <a:off x="6565636" y="2952328"/>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53</a:t>
              </a:r>
              <a:endParaRPr lang="en-US" sz="1000" b="1" dirty="0">
                <a:solidFill>
                  <a:prstClr val="black"/>
                </a:solidFill>
              </a:endParaRPr>
            </a:p>
          </p:txBody>
        </p:sp>
        <p:sp>
          <p:nvSpPr>
            <p:cNvPr id="60" name="TextBox 59"/>
            <p:cNvSpPr txBox="1"/>
            <p:nvPr/>
          </p:nvSpPr>
          <p:spPr>
            <a:xfrm>
              <a:off x="6565636" y="3159280"/>
              <a:ext cx="457200" cy="246221"/>
            </a:xfrm>
            <a:prstGeom prst="rect">
              <a:avLst/>
            </a:prstGeom>
            <a:noFill/>
            <a:ln w="19050">
              <a:noFill/>
            </a:ln>
          </p:spPr>
          <p:txBody>
            <a:bodyPr wrap="square" rtlCol="0">
              <a:spAutoFit/>
            </a:bodyPr>
            <a:lstStyle/>
            <a:p>
              <a:pPr algn="ctr" defTabSz="914400"/>
              <a:r>
                <a:rPr lang="en-US" sz="1000" b="1" i="1" dirty="0" smtClean="0">
                  <a:solidFill>
                    <a:prstClr val="black"/>
                  </a:solidFill>
                </a:rPr>
                <a:t>Rest</a:t>
              </a:r>
              <a:endParaRPr lang="en-US" sz="1000" b="1" i="1" dirty="0">
                <a:solidFill>
                  <a:prstClr val="black"/>
                </a:solidFill>
              </a:endParaRPr>
            </a:p>
          </p:txBody>
        </p:sp>
        <p:sp>
          <p:nvSpPr>
            <p:cNvPr id="61" name="Rectangle 60"/>
            <p:cNvSpPr/>
            <p:nvPr/>
          </p:nvSpPr>
          <p:spPr>
            <a:xfrm>
              <a:off x="7022836" y="2968862"/>
              <a:ext cx="59306"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62" name="Rectangle 61"/>
            <p:cNvSpPr/>
            <p:nvPr/>
          </p:nvSpPr>
          <p:spPr>
            <a:xfrm>
              <a:off x="7022836" y="3213295"/>
              <a:ext cx="118613"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63" name="TextBox 62"/>
            <p:cNvSpPr txBox="1"/>
            <p:nvPr/>
          </p:nvSpPr>
          <p:spPr>
            <a:xfrm>
              <a:off x="3163202" y="37089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63</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64" name="TextBox 63"/>
            <p:cNvSpPr txBox="1"/>
            <p:nvPr/>
          </p:nvSpPr>
          <p:spPr>
            <a:xfrm>
              <a:off x="3267451" y="39375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53</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65" name="TextBox 64"/>
            <p:cNvSpPr txBox="1"/>
            <p:nvPr/>
          </p:nvSpPr>
          <p:spPr>
            <a:xfrm>
              <a:off x="3343651" y="41661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61B</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66" name="TextBox 65"/>
            <p:cNvSpPr txBox="1"/>
            <p:nvPr/>
          </p:nvSpPr>
          <p:spPr>
            <a:xfrm>
              <a:off x="3419851" y="43947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61D</a:t>
              </a:r>
            </a:p>
            <a:p>
              <a:pPr defTabSz="914400"/>
              <a:r>
                <a:rPr lang="en-US" sz="1000" dirty="0" smtClean="0">
                  <a:solidFill>
                    <a:prstClr val="black"/>
                  </a:solidFill>
                </a:rPr>
                <a:t>Observed-count: 1</a:t>
              </a:r>
            </a:p>
            <a:p>
              <a:pPr defTabSz="914400"/>
              <a:r>
                <a:rPr lang="en-US" sz="1000" dirty="0" smtClean="0">
                  <a:solidFill>
                    <a:prstClr val="black"/>
                  </a:solidFill>
                </a:rPr>
                <a:t>Latest-</a:t>
              </a:r>
              <a:r>
                <a:rPr lang="en-US" sz="1000" dirty="0" err="1" smtClean="0">
                  <a:solidFill>
                    <a:prstClr val="black"/>
                  </a:solidFill>
                </a:rPr>
                <a:t>conf</a:t>
              </a:r>
              <a:r>
                <a:rPr lang="en-US" sz="1000" dirty="0" smtClean="0">
                  <a:solidFill>
                    <a:prstClr val="black"/>
                  </a:solidFill>
                </a:rPr>
                <a:t>-score: 0.4</a:t>
              </a:r>
            </a:p>
            <a:p>
              <a:pPr defTabSz="914400"/>
              <a:r>
                <a:rPr lang="en-US" sz="1000" dirty="0" smtClean="0">
                  <a:solidFill>
                    <a:prstClr val="black"/>
                  </a:solidFill>
                </a:rPr>
                <a:t>Confirmed: no</a:t>
              </a:r>
            </a:p>
            <a:p>
              <a:pPr defTabSz="914400"/>
              <a:r>
                <a:rPr lang="en-US" sz="1000" dirty="0" smtClean="0">
                  <a:solidFill>
                    <a:prstClr val="black"/>
                  </a:solidFill>
                </a:rPr>
                <a:t>…</a:t>
              </a:r>
              <a:endParaRPr lang="en-US" sz="1000" dirty="0">
                <a:solidFill>
                  <a:prstClr val="black"/>
                </a:solidFill>
              </a:endParaRPr>
            </a:p>
          </p:txBody>
        </p:sp>
        <p:sp>
          <p:nvSpPr>
            <p:cNvPr id="67" name="TextBox 66"/>
            <p:cNvSpPr txBox="1"/>
            <p:nvPr/>
          </p:nvSpPr>
          <p:spPr>
            <a:xfrm>
              <a:off x="3496051" y="4623315"/>
              <a:ext cx="1325880" cy="728535"/>
            </a:xfrm>
            <a:prstGeom prst="rect">
              <a:avLst/>
            </a:prstGeom>
            <a:solidFill>
              <a:schemeClr val="bg1"/>
            </a:solidFill>
            <a:ln w="19050">
              <a:solidFill>
                <a:schemeClr val="tx1"/>
              </a:solidFill>
            </a:ln>
          </p:spPr>
          <p:txBody>
            <a:bodyPr wrap="square" rtlCol="0">
              <a:noAutofit/>
            </a:bodyPr>
            <a:lstStyle/>
            <a:p>
              <a:pPr algn="ctr" defTabSz="914400"/>
              <a:r>
                <a:rPr lang="en-US" sz="1000" b="1" dirty="0" smtClean="0">
                  <a:solidFill>
                    <a:prstClr val="black"/>
                  </a:solidFill>
                </a:rPr>
                <a:t>61C</a:t>
              </a:r>
            </a:p>
            <a:p>
              <a:pPr defTabSz="914400"/>
              <a:r>
                <a:rPr lang="en-US" sz="1000" dirty="0" smtClean="0">
                  <a:solidFill>
                    <a:prstClr val="black"/>
                  </a:solidFill>
                </a:rPr>
                <a:t>Observed-count: 2</a:t>
              </a:r>
            </a:p>
            <a:p>
              <a:pPr defTabSz="914400"/>
              <a:r>
                <a:rPr lang="en-US" sz="1000" dirty="0" smtClean="0">
                  <a:solidFill>
                    <a:prstClr val="black"/>
                  </a:solidFill>
                </a:rPr>
                <a:t>Latest-confidence: 0.2</a:t>
              </a:r>
            </a:p>
            <a:p>
              <a:pPr defTabSz="914400"/>
              <a:r>
                <a:rPr lang="en-US" sz="1000" dirty="0" smtClean="0">
                  <a:solidFill>
                    <a:prstClr val="black"/>
                  </a:solidFill>
                </a:rPr>
                <a:t>Confirmed: yes</a:t>
              </a:r>
            </a:p>
          </p:txBody>
        </p:sp>
        <p:sp>
          <p:nvSpPr>
            <p:cNvPr id="68" name="TextBox 67"/>
            <p:cNvSpPr txBox="1"/>
            <p:nvPr/>
          </p:nvSpPr>
          <p:spPr>
            <a:xfrm>
              <a:off x="5020051" y="3701436"/>
              <a:ext cx="1380226" cy="736014"/>
            </a:xfrm>
            <a:prstGeom prst="rect">
              <a:avLst/>
            </a:prstGeom>
            <a:solidFill>
              <a:schemeClr val="bg1"/>
            </a:solidFill>
            <a:ln w="19050">
              <a:solidFill>
                <a:schemeClr val="tx1"/>
              </a:solidFill>
            </a:ln>
          </p:spPr>
          <p:txBody>
            <a:bodyPr wrap="square" rtlCol="0">
              <a:noAutofit/>
            </a:bodyPr>
            <a:lstStyle/>
            <a:p>
              <a:pPr defTabSz="914400"/>
              <a:r>
                <a:rPr lang="en-US" sz="1000" dirty="0" err="1" smtClean="0">
                  <a:solidFill>
                    <a:prstClr val="black"/>
                  </a:solidFill>
                </a:rPr>
                <a:t>QuestionType</a:t>
              </a:r>
              <a:r>
                <a:rPr lang="en-US" sz="1000" dirty="0" smtClean="0">
                  <a:solidFill>
                    <a:prstClr val="black"/>
                  </a:solidFill>
                </a:rPr>
                <a:t>: Confirm</a:t>
              </a:r>
            </a:p>
            <a:p>
              <a:pPr defTabSz="914400"/>
              <a:r>
                <a:rPr lang="en-US" sz="1000" dirty="0" smtClean="0">
                  <a:solidFill>
                    <a:prstClr val="black"/>
                  </a:solidFill>
                </a:rPr>
                <a:t>Times-asked: 2</a:t>
              </a:r>
            </a:p>
            <a:p>
              <a:pPr defTabSz="914400"/>
              <a:r>
                <a:rPr lang="en-US" sz="1000" dirty="0" smtClean="0">
                  <a:solidFill>
                    <a:prstClr val="black"/>
                  </a:solidFill>
                </a:rPr>
                <a:t>Times-confirmed: 1</a:t>
              </a:r>
            </a:p>
            <a:p>
              <a:pPr defTabSz="914400"/>
              <a:r>
                <a:rPr lang="en-US" sz="1000" dirty="0" err="1" smtClean="0">
                  <a:solidFill>
                    <a:prstClr val="black"/>
                  </a:solidFill>
                </a:rPr>
                <a:t>Hyp</a:t>
              </a:r>
              <a:r>
                <a:rPr lang="en-US" sz="1000" dirty="0" smtClean="0">
                  <a:solidFill>
                    <a:prstClr val="black"/>
                  </a:solidFill>
                </a:rPr>
                <a:t>-count: 5</a:t>
              </a:r>
            </a:p>
          </p:txBody>
        </p:sp>
        <p:sp>
          <p:nvSpPr>
            <p:cNvPr id="69" name="TextBox 68"/>
            <p:cNvSpPr txBox="1"/>
            <p:nvPr/>
          </p:nvSpPr>
          <p:spPr>
            <a:xfrm>
              <a:off x="0" y="3677635"/>
              <a:ext cx="1676400" cy="246221"/>
            </a:xfrm>
            <a:prstGeom prst="rect">
              <a:avLst/>
            </a:prstGeom>
            <a:noFill/>
          </p:spPr>
          <p:txBody>
            <a:bodyPr wrap="square" rtlCol="0">
              <a:spAutoFit/>
            </a:bodyPr>
            <a:lstStyle/>
            <a:p>
              <a:pPr algn="ctr" defTabSz="914400"/>
              <a:r>
                <a:rPr lang="en-US" sz="1000" dirty="0" smtClean="0">
                  <a:solidFill>
                    <a:prstClr val="black"/>
                  </a:solidFill>
                </a:rPr>
                <a:t>Sixty one c, is that right?</a:t>
              </a:r>
              <a:endParaRPr lang="en-US" sz="1000" dirty="0">
                <a:solidFill>
                  <a:prstClr val="black"/>
                </a:solidFill>
              </a:endParaRPr>
            </a:p>
          </p:txBody>
        </p:sp>
        <p:sp>
          <p:nvSpPr>
            <p:cNvPr id="70" name="TextBox 69"/>
            <p:cNvSpPr txBox="1"/>
            <p:nvPr/>
          </p:nvSpPr>
          <p:spPr>
            <a:xfrm>
              <a:off x="1371600" y="3677635"/>
              <a:ext cx="990600" cy="246221"/>
            </a:xfrm>
            <a:prstGeom prst="rect">
              <a:avLst/>
            </a:prstGeom>
            <a:noFill/>
          </p:spPr>
          <p:txBody>
            <a:bodyPr wrap="square" rtlCol="0">
              <a:spAutoFit/>
            </a:bodyPr>
            <a:lstStyle/>
            <a:p>
              <a:pPr algn="ctr" defTabSz="914400"/>
              <a:r>
                <a:rPr lang="en-US" sz="1000" dirty="0" smtClean="0">
                  <a:solidFill>
                    <a:prstClr val="black"/>
                  </a:solidFill>
                </a:rPr>
                <a:t>yes</a:t>
              </a:r>
              <a:endParaRPr lang="en-US" sz="1000" dirty="0">
                <a:solidFill>
                  <a:prstClr val="black"/>
                </a:solidFill>
              </a:endParaRPr>
            </a:p>
          </p:txBody>
        </p:sp>
        <p:sp>
          <p:nvSpPr>
            <p:cNvPr id="71" name="TextBox 70"/>
            <p:cNvSpPr txBox="1"/>
            <p:nvPr/>
          </p:nvSpPr>
          <p:spPr>
            <a:xfrm>
              <a:off x="2335877" y="3710721"/>
              <a:ext cx="685800" cy="246221"/>
            </a:xfrm>
            <a:prstGeom prst="rect">
              <a:avLst/>
            </a:prstGeom>
            <a:noFill/>
            <a:ln w="19050">
              <a:solidFill>
                <a:schemeClr val="tx1"/>
              </a:solidFill>
            </a:ln>
          </p:spPr>
          <p:txBody>
            <a:bodyPr wrap="square" rtlCol="0">
              <a:spAutoFit/>
            </a:bodyPr>
            <a:lstStyle/>
            <a:p>
              <a:pPr algn="ctr" defTabSz="914400"/>
              <a:r>
                <a:rPr lang="en-US" sz="1000" dirty="0" smtClean="0">
                  <a:solidFill>
                    <a:prstClr val="black"/>
                  </a:solidFill>
                </a:rPr>
                <a:t>YES </a:t>
              </a:r>
              <a:r>
                <a:rPr lang="en-US" sz="1000" dirty="0" smtClean="0">
                  <a:solidFill>
                    <a:prstClr val="white">
                      <a:lumMod val="65000"/>
                    </a:prstClr>
                  </a:solidFill>
                </a:rPr>
                <a:t>0.9</a:t>
              </a:r>
              <a:endParaRPr lang="en-US" sz="1000" dirty="0">
                <a:solidFill>
                  <a:prstClr val="white">
                    <a:lumMod val="65000"/>
                  </a:prstClr>
                </a:solidFill>
              </a:endParaRPr>
            </a:p>
          </p:txBody>
        </p:sp>
        <p:sp>
          <p:nvSpPr>
            <p:cNvPr id="74" name="TextBox 73"/>
            <p:cNvSpPr txBox="1"/>
            <p:nvPr/>
          </p:nvSpPr>
          <p:spPr>
            <a:xfrm>
              <a:off x="6565636" y="3695256"/>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61B</a:t>
              </a:r>
              <a:endParaRPr lang="en-US" sz="1000" b="1" dirty="0">
                <a:solidFill>
                  <a:prstClr val="black"/>
                </a:solidFill>
              </a:endParaRPr>
            </a:p>
          </p:txBody>
        </p:sp>
        <p:sp>
          <p:nvSpPr>
            <p:cNvPr id="75" name="TextBox 74"/>
            <p:cNvSpPr txBox="1"/>
            <p:nvPr/>
          </p:nvSpPr>
          <p:spPr>
            <a:xfrm>
              <a:off x="6565636" y="3941477"/>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61D</a:t>
              </a:r>
              <a:endParaRPr lang="en-US" sz="1000" b="1" dirty="0">
                <a:solidFill>
                  <a:prstClr val="black"/>
                </a:solidFill>
              </a:endParaRPr>
            </a:p>
          </p:txBody>
        </p:sp>
        <p:sp>
          <p:nvSpPr>
            <p:cNvPr id="76" name="TextBox 75"/>
            <p:cNvSpPr txBox="1"/>
            <p:nvPr/>
          </p:nvSpPr>
          <p:spPr>
            <a:xfrm>
              <a:off x="6565636" y="4187698"/>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61C</a:t>
              </a:r>
              <a:endParaRPr lang="en-US" sz="1000" b="1" dirty="0">
                <a:solidFill>
                  <a:prstClr val="black"/>
                </a:solidFill>
              </a:endParaRPr>
            </a:p>
          </p:txBody>
        </p:sp>
        <p:cxnSp>
          <p:nvCxnSpPr>
            <p:cNvPr id="77" name="Straight Connector 76"/>
            <p:cNvCxnSpPr/>
            <p:nvPr/>
          </p:nvCxnSpPr>
          <p:spPr>
            <a:xfrm>
              <a:off x="7022836" y="3699119"/>
              <a:ext cx="0" cy="146304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8" name="TextBox 77"/>
            <p:cNvSpPr txBox="1"/>
            <p:nvPr/>
          </p:nvSpPr>
          <p:spPr>
            <a:xfrm>
              <a:off x="6565636" y="4433919"/>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63</a:t>
              </a:r>
              <a:endParaRPr lang="en-US" sz="1000" b="1" dirty="0">
                <a:solidFill>
                  <a:prstClr val="black"/>
                </a:solidFill>
              </a:endParaRPr>
            </a:p>
          </p:txBody>
        </p:sp>
        <p:sp>
          <p:nvSpPr>
            <p:cNvPr id="79" name="Rectangle 78"/>
            <p:cNvSpPr/>
            <p:nvPr/>
          </p:nvSpPr>
          <p:spPr>
            <a:xfrm>
              <a:off x="7022836" y="3738388"/>
              <a:ext cx="7620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0" name="Rectangle 79"/>
            <p:cNvSpPr/>
            <p:nvPr/>
          </p:nvSpPr>
          <p:spPr>
            <a:xfrm>
              <a:off x="7022836" y="3972739"/>
              <a:ext cx="45719"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1" name="Rectangle 80"/>
            <p:cNvSpPr/>
            <p:nvPr/>
          </p:nvSpPr>
          <p:spPr>
            <a:xfrm>
              <a:off x="7022835" y="4204232"/>
              <a:ext cx="731520"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2" name="Rectangle 81"/>
            <p:cNvSpPr/>
            <p:nvPr/>
          </p:nvSpPr>
          <p:spPr>
            <a:xfrm>
              <a:off x="7022836" y="4448665"/>
              <a:ext cx="59306"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3" name="TextBox 82"/>
            <p:cNvSpPr txBox="1"/>
            <p:nvPr/>
          </p:nvSpPr>
          <p:spPr>
            <a:xfrm>
              <a:off x="6565636" y="4694160"/>
              <a:ext cx="457200" cy="246221"/>
            </a:xfrm>
            <a:prstGeom prst="rect">
              <a:avLst/>
            </a:prstGeom>
            <a:noFill/>
            <a:ln w="19050">
              <a:noFill/>
            </a:ln>
          </p:spPr>
          <p:txBody>
            <a:bodyPr wrap="square" rtlCol="0">
              <a:spAutoFit/>
            </a:bodyPr>
            <a:lstStyle/>
            <a:p>
              <a:pPr algn="ctr" defTabSz="914400"/>
              <a:r>
                <a:rPr lang="en-US" sz="1000" b="1" dirty="0" smtClean="0">
                  <a:solidFill>
                    <a:prstClr val="black"/>
                  </a:solidFill>
                </a:rPr>
                <a:t>53</a:t>
              </a:r>
              <a:endParaRPr lang="en-US" sz="1000" b="1" dirty="0">
                <a:solidFill>
                  <a:prstClr val="black"/>
                </a:solidFill>
              </a:endParaRPr>
            </a:p>
          </p:txBody>
        </p:sp>
        <p:sp>
          <p:nvSpPr>
            <p:cNvPr id="84" name="TextBox 83"/>
            <p:cNvSpPr txBox="1"/>
            <p:nvPr/>
          </p:nvSpPr>
          <p:spPr>
            <a:xfrm>
              <a:off x="6565636" y="4901112"/>
              <a:ext cx="457200" cy="246221"/>
            </a:xfrm>
            <a:prstGeom prst="rect">
              <a:avLst/>
            </a:prstGeom>
            <a:noFill/>
            <a:ln w="19050">
              <a:noFill/>
            </a:ln>
          </p:spPr>
          <p:txBody>
            <a:bodyPr wrap="square" rtlCol="0">
              <a:spAutoFit/>
            </a:bodyPr>
            <a:lstStyle/>
            <a:p>
              <a:pPr algn="ctr" defTabSz="914400"/>
              <a:r>
                <a:rPr lang="en-US" sz="1000" b="1" i="1" dirty="0" smtClean="0">
                  <a:solidFill>
                    <a:prstClr val="black"/>
                  </a:solidFill>
                </a:rPr>
                <a:t>Rest</a:t>
              </a:r>
              <a:endParaRPr lang="en-US" sz="1000" b="1" i="1" dirty="0">
                <a:solidFill>
                  <a:prstClr val="black"/>
                </a:solidFill>
              </a:endParaRPr>
            </a:p>
          </p:txBody>
        </p:sp>
        <p:sp>
          <p:nvSpPr>
            <p:cNvPr id="85" name="Rectangle 84"/>
            <p:cNvSpPr/>
            <p:nvPr/>
          </p:nvSpPr>
          <p:spPr>
            <a:xfrm>
              <a:off x="7022836" y="4710694"/>
              <a:ext cx="45719"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86" name="Rectangle 85"/>
            <p:cNvSpPr/>
            <p:nvPr/>
          </p:nvSpPr>
          <p:spPr>
            <a:xfrm>
              <a:off x="7022836" y="4955127"/>
              <a:ext cx="45719" cy="185468"/>
            </a:xfrm>
            <a:prstGeom prst="rect">
              <a:avLst/>
            </a:prstGeom>
            <a:solidFill>
              <a:schemeClr val="bg1">
                <a:lumMod val="75000"/>
              </a:schemeClr>
            </a:solid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cxnSp>
          <p:nvCxnSpPr>
            <p:cNvPr id="97" name="Straight Connector 96"/>
            <p:cNvCxnSpPr/>
            <p:nvPr/>
          </p:nvCxnSpPr>
          <p:spPr>
            <a:xfrm flipH="1">
              <a:off x="3163202" y="222981"/>
              <a:ext cx="3794760" cy="0"/>
            </a:xfrm>
            <a:prstGeom prst="line">
              <a:avLst/>
            </a:prstGeom>
            <a:ln w="19050"/>
          </p:spPr>
          <p:style>
            <a:lnRef idx="2">
              <a:schemeClr val="dk1"/>
            </a:lnRef>
            <a:fillRef idx="0">
              <a:schemeClr val="dk1"/>
            </a:fillRef>
            <a:effectRef idx="1">
              <a:schemeClr val="dk1"/>
            </a:effectRef>
            <a:fontRef idx="minor">
              <a:schemeClr val="tx1"/>
            </a:fontRef>
          </p:style>
        </p:cxnSp>
        <p:cxnSp>
          <p:nvCxnSpPr>
            <p:cNvPr id="98" name="Straight Connector 97"/>
            <p:cNvCxnSpPr/>
            <p:nvPr/>
          </p:nvCxnSpPr>
          <p:spPr>
            <a:xfrm flipH="1">
              <a:off x="7067074" y="222981"/>
              <a:ext cx="1019356" cy="0"/>
            </a:xfrm>
            <a:prstGeom prst="line">
              <a:avLst/>
            </a:prstGeom>
            <a:ln w="19050"/>
          </p:spPr>
          <p:style>
            <a:lnRef idx="2">
              <a:schemeClr val="dk1"/>
            </a:lnRef>
            <a:fillRef idx="0">
              <a:schemeClr val="dk1"/>
            </a:fillRef>
            <a:effectRef idx="1">
              <a:schemeClr val="dk1"/>
            </a:effectRef>
            <a:fontRef idx="minor">
              <a:schemeClr val="tx1"/>
            </a:fontRef>
          </p:style>
        </p:cxnSp>
        <p:sp>
          <p:nvSpPr>
            <p:cNvPr id="101" name="Rectangular Callout 100"/>
            <p:cNvSpPr/>
            <p:nvPr/>
          </p:nvSpPr>
          <p:spPr>
            <a:xfrm>
              <a:off x="1429135" y="4337724"/>
              <a:ext cx="1295400" cy="720445"/>
            </a:xfrm>
            <a:prstGeom prst="wedgeRectCallout">
              <a:avLst>
                <a:gd name="adj1" fmla="val 105081"/>
                <a:gd name="adj2" fmla="val 76221"/>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r>
                <a:rPr lang="en-US" sz="1000" dirty="0" smtClean="0">
                  <a:solidFill>
                    <a:prstClr val="black"/>
                  </a:solidFill>
                </a:rPr>
                <a:t>Each hypothesis is described by </a:t>
              </a:r>
              <a:r>
                <a:rPr lang="en-US" sz="1000" i="1" dirty="0" smtClean="0">
                  <a:solidFill>
                    <a:prstClr val="black"/>
                  </a:solidFill>
                </a:rPr>
                <a:t>M </a:t>
              </a:r>
              <a:r>
                <a:rPr lang="en-US" sz="1000" dirty="0" smtClean="0">
                  <a:solidFill>
                    <a:prstClr val="black"/>
                  </a:solidFill>
                </a:rPr>
                <a:t>features in each turn.  In this example, M=3.</a:t>
              </a:r>
              <a:endParaRPr lang="en-US" sz="1000" dirty="0">
                <a:solidFill>
                  <a:prstClr val="black"/>
                </a:solidFill>
              </a:endParaRPr>
            </a:p>
          </p:txBody>
        </p:sp>
        <p:sp>
          <p:nvSpPr>
            <p:cNvPr id="102" name="Rectangular Callout 101"/>
            <p:cNvSpPr/>
            <p:nvPr/>
          </p:nvSpPr>
          <p:spPr>
            <a:xfrm>
              <a:off x="5033195" y="4677112"/>
              <a:ext cx="1421511" cy="720445"/>
            </a:xfrm>
            <a:prstGeom prst="wedgeRectCallout">
              <a:avLst>
                <a:gd name="adj1" fmla="val -35460"/>
                <a:gd name="adj2" fmla="val -75857"/>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r>
                <a:rPr lang="en-US" sz="1000" dirty="0" smtClean="0">
                  <a:solidFill>
                    <a:prstClr val="black"/>
                  </a:solidFill>
                </a:rPr>
                <a:t>Each turn also has </a:t>
              </a:r>
              <a:r>
                <a:rPr lang="en-US" sz="1000" i="1" dirty="0" smtClean="0">
                  <a:solidFill>
                    <a:prstClr val="black"/>
                  </a:solidFill>
                </a:rPr>
                <a:t>K </a:t>
              </a:r>
              <a:r>
                <a:rPr lang="en-US" sz="1000" dirty="0" smtClean="0">
                  <a:solidFill>
                    <a:prstClr val="black"/>
                  </a:solidFill>
                </a:rPr>
                <a:t>features that describe general dialog context. In this example, K=4.</a:t>
              </a:r>
              <a:endParaRPr lang="en-US" sz="1000" dirty="0">
                <a:solidFill>
                  <a:prstClr val="black"/>
                </a:solidFill>
              </a:endParaRPr>
            </a:p>
          </p:txBody>
        </p:sp>
        <p:sp>
          <p:nvSpPr>
            <p:cNvPr id="103" name="Rectangular Callout 102"/>
            <p:cNvSpPr/>
            <p:nvPr/>
          </p:nvSpPr>
          <p:spPr>
            <a:xfrm>
              <a:off x="7327636" y="2922167"/>
              <a:ext cx="1295400" cy="720445"/>
            </a:xfrm>
            <a:prstGeom prst="wedgeRectCallout">
              <a:avLst>
                <a:gd name="adj1" fmla="val -83791"/>
                <a:gd name="adj2" fmla="val 61355"/>
              </a:avLst>
            </a:prstGeom>
            <a:solidFill>
              <a:schemeClr val="accent2">
                <a:lumMod val="20000"/>
                <a:lumOff val="80000"/>
              </a:schemeClr>
            </a:solidFill>
            <a:ln/>
          </p:spPr>
          <p:style>
            <a:lnRef idx="2">
              <a:schemeClr val="accent2"/>
            </a:lnRef>
            <a:fillRef idx="1">
              <a:schemeClr val="lt1"/>
            </a:fillRef>
            <a:effectRef idx="0">
              <a:schemeClr val="accent2"/>
            </a:effectRef>
            <a:fontRef idx="minor">
              <a:schemeClr val="dk1"/>
            </a:fontRef>
          </p:style>
          <p:txBody>
            <a:bodyPr rtlCol="0" anchor="ctr"/>
            <a:lstStyle/>
            <a:p>
              <a:pPr algn="ctr" defTabSz="914400"/>
              <a:r>
                <a:rPr lang="en-US" sz="1000" dirty="0" smtClean="0">
                  <a:solidFill>
                    <a:prstClr val="black"/>
                  </a:solidFill>
                </a:rPr>
                <a:t>At a given turn, there are </a:t>
              </a:r>
              <a:r>
                <a:rPr lang="en-US" sz="1000" i="1" dirty="0" smtClean="0">
                  <a:solidFill>
                    <a:prstClr val="black"/>
                  </a:solidFill>
                </a:rPr>
                <a:t>G </a:t>
              </a:r>
              <a:r>
                <a:rPr lang="en-US" sz="1000" dirty="0" smtClean="0">
                  <a:solidFill>
                    <a:prstClr val="black"/>
                  </a:solidFill>
                </a:rPr>
                <a:t>dialog state hypotheses to score.  At this turn, G=5.</a:t>
              </a:r>
              <a:endParaRPr lang="en-US" sz="1000" dirty="0">
                <a:solidFill>
                  <a:prstClr val="black"/>
                </a:solidFill>
              </a:endParaRPr>
            </a:p>
          </p:txBody>
        </p:sp>
      </p:grpSp>
      <p:sp>
        <p:nvSpPr>
          <p:cNvPr id="3" name="Rectangle 2"/>
          <p:cNvSpPr/>
          <p:nvPr/>
        </p:nvSpPr>
        <p:spPr>
          <a:xfrm>
            <a:off x="361252" y="809926"/>
            <a:ext cx="7972245" cy="523220"/>
          </a:xfrm>
          <a:prstGeom prst="rect">
            <a:avLst/>
          </a:prstGeom>
        </p:spPr>
        <p:txBody>
          <a:bodyPr wrap="square">
            <a:spAutoFit/>
          </a:bodyPr>
          <a:lstStyle/>
          <a:p>
            <a:pPr marL="741650" lvl="1" indent="-285750">
              <a:buFont typeface="Arial" panose="020B0604020202020204" pitchFamily="34" charset="0"/>
              <a:buChar char="•"/>
            </a:pPr>
            <a:r>
              <a:rPr lang="en-US" dirty="0" err="1" smtClean="0">
                <a:solidFill>
                  <a:prstClr val="black"/>
                </a:solidFill>
                <a:latin typeface="Times New Roman" panose="02020603050405020304" pitchFamily="18" charset="0"/>
                <a:ea typeface="PMingLiU" panose="02020500000000000000" pitchFamily="18" charset="-120"/>
              </a:rPr>
              <a:t>Prob</a:t>
            </a:r>
            <a:r>
              <a:rPr lang="en-US" dirty="0" smtClean="0">
                <a:solidFill>
                  <a:prstClr val="black"/>
                </a:solidFill>
                <a:latin typeface="Times New Roman" panose="02020603050405020304" pitchFamily="18" charset="0"/>
                <a:ea typeface="PMingLiU" panose="02020500000000000000" pitchFamily="18" charset="-120"/>
              </a:rPr>
              <a:t> [ </a:t>
            </a:r>
            <a:r>
              <a:rPr lang="en-US" dirty="0" err="1" smtClean="0">
                <a:solidFill>
                  <a:prstClr val="black"/>
                </a:solidFill>
                <a:latin typeface="Times New Roman" panose="02020603050405020304" pitchFamily="18" charset="0"/>
                <a:ea typeface="PMingLiU" panose="02020500000000000000" pitchFamily="18" charset="-120"/>
              </a:rPr>
              <a:t>CorrectUserGoals_</a:t>
            </a:r>
            <a:r>
              <a:rPr lang="en-US" sz="1400" dirty="0" err="1" smtClean="0">
                <a:solidFill>
                  <a:prstClr val="black"/>
                </a:solidFill>
                <a:latin typeface="Times New Roman" panose="02020603050405020304" pitchFamily="18" charset="0"/>
                <a:ea typeface="PMingLiU" panose="02020500000000000000" pitchFamily="18" charset="-120"/>
              </a:rPr>
              <a:t>t</a:t>
            </a:r>
            <a:r>
              <a:rPr lang="en-US" dirty="0" smtClean="0">
                <a:solidFill>
                  <a:prstClr val="black"/>
                </a:solidFill>
                <a:latin typeface="Times New Roman" panose="02020603050405020304" pitchFamily="18" charset="0"/>
                <a:ea typeface="PMingLiU" panose="02020500000000000000" pitchFamily="18" charset="-120"/>
              </a:rPr>
              <a:t> </a:t>
            </a:r>
            <a:r>
              <a:rPr lang="en-US" sz="2800" dirty="0" smtClean="0">
                <a:solidFill>
                  <a:prstClr val="black"/>
                </a:solidFill>
                <a:latin typeface="Times New Roman" panose="02020603050405020304" pitchFamily="18" charset="0"/>
                <a:ea typeface="PMingLiU" panose="02020500000000000000" pitchFamily="18" charset="-120"/>
              </a:rPr>
              <a:t>| </a:t>
            </a:r>
            <a:r>
              <a:rPr lang="en-US" dirty="0" err="1" smtClean="0">
                <a:solidFill>
                  <a:prstClr val="black"/>
                </a:solidFill>
                <a:latin typeface="Times New Roman" panose="02020603050405020304" pitchFamily="18" charset="0"/>
                <a:ea typeface="PMingLiU" panose="02020500000000000000" pitchFamily="18" charset="-120"/>
              </a:rPr>
              <a:t>DialogueHistory</a:t>
            </a:r>
            <a:r>
              <a:rPr lang="en-US" sz="1200" dirty="0">
                <a:solidFill>
                  <a:prstClr val="black"/>
                </a:solidFill>
                <a:latin typeface="Times New Roman" panose="02020603050405020304" pitchFamily="18" charset="0"/>
                <a:ea typeface="PMingLiU" panose="02020500000000000000" pitchFamily="18" charset="-120"/>
              </a:rPr>
              <a:t>_{1,2,…,t-1}, </a:t>
            </a:r>
            <a:r>
              <a:rPr lang="en-US" dirty="0" err="1">
                <a:solidFill>
                  <a:prstClr val="black"/>
                </a:solidFill>
                <a:latin typeface="Times New Roman" panose="02020603050405020304" pitchFamily="18" charset="0"/>
                <a:ea typeface="PMingLiU" panose="02020500000000000000" pitchFamily="18" charset="-120"/>
              </a:rPr>
              <a:t>UserInfo</a:t>
            </a:r>
            <a:r>
              <a:rPr lang="en-US" sz="1200" dirty="0">
                <a:solidFill>
                  <a:prstClr val="black"/>
                </a:solidFill>
                <a:latin typeface="Times New Roman" panose="02020603050405020304" pitchFamily="18" charset="0"/>
                <a:ea typeface="PMingLiU" panose="02020500000000000000" pitchFamily="18" charset="-120"/>
              </a:rPr>
              <a:t>_{1,2,…,t-1</a:t>
            </a:r>
            <a:r>
              <a:rPr lang="en-US" sz="1200" dirty="0" smtClean="0">
                <a:solidFill>
                  <a:prstClr val="black"/>
                </a:solidFill>
                <a:latin typeface="Times New Roman" panose="02020603050405020304" pitchFamily="18" charset="0"/>
                <a:ea typeface="PMingLiU" panose="02020500000000000000" pitchFamily="18" charset="-120"/>
              </a:rPr>
              <a:t>} </a:t>
            </a:r>
            <a:r>
              <a:rPr lang="en-US" dirty="0" smtClean="0">
                <a:solidFill>
                  <a:prstClr val="black"/>
                </a:solidFill>
                <a:latin typeface="Times New Roman" panose="02020603050405020304" pitchFamily="18" charset="0"/>
                <a:ea typeface="PMingLiU" panose="02020500000000000000" pitchFamily="18" charset="-120"/>
              </a:rPr>
              <a:t>] </a:t>
            </a:r>
            <a:endParaRPr lang="en-US" dirty="0">
              <a:solidFill>
                <a:prstClr val="black"/>
              </a:solidFill>
              <a:latin typeface="Times New Roman" panose="02020603050405020304" pitchFamily="18" charset="0"/>
              <a:ea typeface="PMingLiU" panose="02020500000000000000" pitchFamily="18" charset="-120"/>
            </a:endParaRPr>
          </a:p>
        </p:txBody>
      </p:sp>
      <p:sp>
        <p:nvSpPr>
          <p:cNvPr id="14" name="Rectangle 13"/>
          <p:cNvSpPr/>
          <p:nvPr/>
        </p:nvSpPr>
        <p:spPr>
          <a:xfrm>
            <a:off x="102283" y="-25772"/>
            <a:ext cx="9301978" cy="769441"/>
          </a:xfrm>
          <a:prstGeom prst="rect">
            <a:avLst/>
          </a:prstGeom>
        </p:spPr>
        <p:txBody>
          <a:bodyPr wrap="square">
            <a:spAutoFit/>
          </a:bodyPr>
          <a:lstStyle/>
          <a:p>
            <a:r>
              <a:rPr lang="en-US" sz="4400" dirty="0">
                <a:solidFill>
                  <a:srgbClr val="4F81BD"/>
                </a:solidFill>
              </a:rPr>
              <a:t>Dialogue State </a:t>
            </a:r>
            <a:r>
              <a:rPr lang="en-US" sz="4400" dirty="0" smtClean="0">
                <a:solidFill>
                  <a:srgbClr val="4F81BD"/>
                </a:solidFill>
              </a:rPr>
              <a:t>Tracking Example </a:t>
            </a:r>
            <a:r>
              <a:rPr lang="en-US" dirty="0" smtClean="0">
                <a:solidFill>
                  <a:srgbClr val="4F81BD"/>
                </a:solidFill>
              </a:rPr>
              <a:t>(Jason Williams) </a:t>
            </a:r>
            <a:endParaRPr lang="en-US" dirty="0">
              <a:solidFill>
                <a:prstClr val="black"/>
              </a:solidFill>
            </a:endParaRPr>
          </a:p>
        </p:txBody>
      </p:sp>
    </p:spTree>
    <p:extLst>
      <p:ext uri="{BB962C8B-B14F-4D97-AF65-F5344CB8AC3E}">
        <p14:creationId xmlns:p14="http://schemas.microsoft.com/office/powerpoint/2010/main" val="3376949360"/>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DSN Results for Dialogue State Tracking</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134</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5" name="Content Placeholder 4"/>
          <p:cNvGraphicFramePr>
            <a:graphicFrameLocks noGrp="1"/>
          </p:cNvGraphicFramePr>
          <p:nvPr>
            <p:ph idx="1"/>
            <p:extLst/>
          </p:nvPr>
        </p:nvGraphicFramePr>
        <p:xfrm>
          <a:off x="957216" y="3109882"/>
          <a:ext cx="6153376" cy="3611595"/>
        </p:xfrm>
        <a:graphic>
          <a:graphicData uri="http://schemas.openxmlformats.org/drawingml/2006/table">
            <a:tbl>
              <a:tblPr firstRow="1" firstCol="1" bandRow="1">
                <a:tableStyleId>{5C22544A-7EE6-4342-B048-85BDC9FD1C3A}</a:tableStyleId>
              </a:tblPr>
              <a:tblGrid>
                <a:gridCol w="2515400"/>
                <a:gridCol w="1767017"/>
                <a:gridCol w="1870959"/>
              </a:tblGrid>
              <a:tr h="600399">
                <a:tc>
                  <a:txBody>
                    <a:bodyPr/>
                    <a:lstStyle/>
                    <a:p>
                      <a:pPr marL="0" marR="0" algn="ctr">
                        <a:spcBef>
                          <a:spcPts val="0"/>
                        </a:spcBef>
                        <a:spcAft>
                          <a:spcPts val="0"/>
                        </a:spcAft>
                      </a:pPr>
                      <a:r>
                        <a:rPr lang="en-US" sz="2000" dirty="0">
                          <a:effectLst/>
                        </a:rPr>
                        <a:t> </a:t>
                      </a:r>
                      <a:endParaRPr lang="en-US" sz="18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dirty="0" smtClean="0">
                          <a:effectLst/>
                        </a:rPr>
                        <a:t>State of the Art</a:t>
                      </a:r>
                    </a:p>
                    <a:p>
                      <a:pPr marL="0" marR="0" algn="ctr">
                        <a:spcBef>
                          <a:spcPts val="0"/>
                        </a:spcBef>
                        <a:spcAft>
                          <a:spcPts val="0"/>
                        </a:spcAft>
                      </a:pPr>
                      <a:r>
                        <a:rPr lang="en-US" sz="2000" dirty="0" smtClean="0">
                          <a:effectLst/>
                          <a:latin typeface="Segoe UI Light" panose="020B0502040204020203" pitchFamily="34" charset="0"/>
                          <a:ea typeface="PMingLiU" panose="02020500000000000000" pitchFamily="18" charset="-120"/>
                          <a:cs typeface="Segoe UI Light" panose="020B0502040204020203" pitchFamily="34" charset="0"/>
                        </a:rPr>
                        <a:t>baseline</a:t>
                      </a:r>
                      <a:endParaRPr lang="en-US" sz="1800" dirty="0">
                        <a:effectLst/>
                        <a:latin typeface="Segoe UI Light" panose="020B0502040204020203" pitchFamily="34" charset="0"/>
                        <a:ea typeface="PMingLiU" panose="02020500000000000000" pitchFamily="18" charset="-120"/>
                        <a:cs typeface="Segoe UI Light" panose="020B0502040204020203" pitchFamily="34" charset="0"/>
                      </a:endParaRPr>
                    </a:p>
                  </a:txBody>
                  <a:tcPr marL="68580" marR="68580" marT="0" marB="0"/>
                </a:tc>
                <a:tc>
                  <a:txBody>
                    <a:bodyPr/>
                    <a:lstStyle/>
                    <a:p>
                      <a:pPr marL="0" marR="0" algn="ctr">
                        <a:spcBef>
                          <a:spcPts val="0"/>
                        </a:spcBef>
                        <a:spcAft>
                          <a:spcPts val="0"/>
                        </a:spcAft>
                      </a:pPr>
                      <a:r>
                        <a:rPr lang="en-US" sz="2000" dirty="0" smtClean="0">
                          <a:effectLst/>
                        </a:rPr>
                        <a:t>Deep Stacking</a:t>
                      </a:r>
                    </a:p>
                    <a:p>
                      <a:pPr marL="0" marR="0" algn="ctr">
                        <a:spcBef>
                          <a:spcPts val="0"/>
                        </a:spcBef>
                        <a:spcAft>
                          <a:spcPts val="0"/>
                        </a:spcAft>
                      </a:pPr>
                      <a:r>
                        <a:rPr lang="en-US" sz="2000" dirty="0" smtClean="0">
                          <a:effectLst/>
                        </a:rPr>
                        <a:t>Networks</a:t>
                      </a:r>
                      <a:endParaRPr lang="en-US" sz="1800" dirty="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Bus route</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58.0%</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dirty="0">
                          <a:effectLst/>
                        </a:rPr>
                        <a:t>58.1%</a:t>
                      </a:r>
                      <a:endParaRPr lang="en-US" sz="1800" b="1" dirty="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Origin location</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56.4%</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dirty="0">
                          <a:effectLst/>
                        </a:rPr>
                        <a:t>57.1%</a:t>
                      </a:r>
                      <a:endParaRPr lang="en-US" sz="1800" b="1" dirty="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Destination location</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66.5%</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65.4%</a:t>
                      </a:r>
                      <a:endParaRPr lang="en-US" sz="180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Date</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83.9%</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b="1" dirty="0">
                          <a:effectLst/>
                        </a:rPr>
                        <a:t>84.6%</a:t>
                      </a:r>
                      <a:endParaRPr lang="en-US" sz="1800" b="1" dirty="0">
                        <a:effectLst/>
                        <a:latin typeface="Times New Roman" panose="02020603050405020304" pitchFamily="18" charset="0"/>
                        <a:ea typeface="PMingLiU" panose="02020500000000000000" pitchFamily="18" charset="-120"/>
                      </a:endParaRPr>
                    </a:p>
                  </a:txBody>
                  <a:tcPr marL="68580" marR="68580" marT="0" marB="0"/>
                </a:tc>
              </a:tr>
              <a:tr h="600399">
                <a:tc>
                  <a:txBody>
                    <a:bodyPr/>
                    <a:lstStyle/>
                    <a:p>
                      <a:pPr marL="0" marR="0" algn="ctr">
                        <a:spcBef>
                          <a:spcPts val="0"/>
                        </a:spcBef>
                        <a:spcAft>
                          <a:spcPts val="0"/>
                        </a:spcAft>
                      </a:pPr>
                      <a:r>
                        <a:rPr lang="en-US" sz="2000">
                          <a:effectLst/>
                        </a:rPr>
                        <a:t>Time</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a:effectLst/>
                        </a:rPr>
                        <a:t>63.1%</a:t>
                      </a:r>
                      <a:endParaRPr lang="en-US" sz="180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000" dirty="0">
                          <a:effectLst/>
                        </a:rPr>
                        <a:t>62.5%</a:t>
                      </a:r>
                      <a:endParaRPr lang="en-US" sz="1800"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
        <p:nvSpPr>
          <p:cNvPr id="8" name="Rectangle 7"/>
          <p:cNvSpPr/>
          <p:nvPr/>
        </p:nvSpPr>
        <p:spPr>
          <a:xfrm>
            <a:off x="200162" y="1332584"/>
            <a:ext cx="7891327" cy="1477328"/>
          </a:xfrm>
          <a:prstGeom prst="rect">
            <a:avLst/>
          </a:prstGeom>
        </p:spPr>
        <p:txBody>
          <a:bodyPr wrap="none">
            <a:spAutoFit/>
          </a:bodyPr>
          <a:lstStyle/>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Task: Dialog </a:t>
            </a:r>
            <a:r>
              <a:rPr lang="en-US" dirty="0">
                <a:solidFill>
                  <a:prstClr val="black"/>
                </a:solidFill>
                <a:latin typeface="Times New Roman" panose="02020603050405020304" pitchFamily="18" charset="0"/>
                <a:ea typeface="PMingLiU" panose="02020500000000000000" pitchFamily="18" charset="-120"/>
              </a:rPr>
              <a:t>state </a:t>
            </a:r>
            <a:r>
              <a:rPr lang="en-US" dirty="0" smtClean="0">
                <a:solidFill>
                  <a:prstClr val="black"/>
                </a:solidFill>
                <a:latin typeface="Times New Roman" panose="02020603050405020304" pitchFamily="18" charset="0"/>
                <a:ea typeface="PMingLiU" panose="02020500000000000000" pitchFamily="18" charset="-120"/>
              </a:rPr>
              <a:t>tracking (defined in Spoken Dialogue Challenge 2010)</a:t>
            </a:r>
          </a:p>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Strong interactions among features </a:t>
            </a:r>
            <a:r>
              <a:rPr lang="en-US" dirty="0" smtClean="0">
                <a:solidFill>
                  <a:prstClr val="black"/>
                </a:solidFill>
                <a:latin typeface="Times New Roman" panose="02020603050405020304" pitchFamily="18" charset="0"/>
                <a:ea typeface="PMingLiU" panose="02020500000000000000" pitchFamily="18" charset="-120"/>
                <a:sym typeface="Wingdings" panose="05000000000000000000" pitchFamily="2" charset="2"/>
              </a:rPr>
              <a:t> strength of deep networks </a:t>
            </a:r>
          </a:p>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Can be framed as a multiple binary classification problem</a:t>
            </a:r>
          </a:p>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Baseline: carefully tuned, highly optimized Max Entropy classifier (J. Williams)</a:t>
            </a:r>
          </a:p>
          <a:p>
            <a:pPr marL="285750" indent="-285750">
              <a:buFont typeface="Arial" panose="020B0604020202020204" pitchFamily="34" charset="0"/>
              <a:buChar char="•"/>
            </a:pPr>
            <a:r>
              <a:rPr lang="en-US" dirty="0" smtClean="0">
                <a:solidFill>
                  <a:prstClr val="black"/>
                </a:solidFill>
                <a:latin typeface="Times New Roman" panose="02020603050405020304" pitchFamily="18" charset="0"/>
                <a:ea typeface="PMingLiU" panose="02020500000000000000" pitchFamily="18" charset="-120"/>
              </a:rPr>
              <a:t>Deep Stacking Nets (slightly tuned) achieve similar accuracy% for all 5 slots: </a:t>
            </a:r>
            <a:endParaRPr lang="en-US" dirty="0">
              <a:solidFill>
                <a:prstClr val="black"/>
              </a:solidFill>
            </a:endParaRPr>
          </a:p>
        </p:txBody>
      </p:sp>
    </p:spTree>
    <p:extLst>
      <p:ext uri="{BB962C8B-B14F-4D97-AF65-F5344CB8AC3E}">
        <p14:creationId xmlns:p14="http://schemas.microsoft.com/office/powerpoint/2010/main" val="2365881363"/>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chemeClr val="accent1"/>
                </a:solidFill>
              </a:rPr>
              <a:t>Conclusions</a:t>
            </a:r>
            <a:endParaRPr lang="en-US" dirty="0">
              <a:solidFill>
                <a:schemeClr val="accent1"/>
              </a:solidFill>
            </a:endParaRPr>
          </a:p>
        </p:txBody>
      </p:sp>
      <p:sp>
        <p:nvSpPr>
          <p:cNvPr id="3" name="Content Placeholder 2"/>
          <p:cNvSpPr>
            <a:spLocks noGrp="1"/>
          </p:cNvSpPr>
          <p:nvPr>
            <p:ph idx="1"/>
          </p:nvPr>
        </p:nvSpPr>
        <p:spPr>
          <a:xfrm>
            <a:off x="157655" y="1600221"/>
            <a:ext cx="8870731" cy="4525963"/>
          </a:xfrm>
        </p:spPr>
        <p:txBody>
          <a:bodyPr>
            <a:normAutofit fontScale="92500" lnSpcReduction="20000"/>
          </a:bodyPr>
          <a:lstStyle/>
          <a:p>
            <a:r>
              <a:rPr lang="en-US" dirty="0" smtClean="0"/>
              <a:t>Deep learning is a powerful technology</a:t>
            </a:r>
          </a:p>
          <a:p>
            <a:pPr lvl="1"/>
            <a:r>
              <a:rPr lang="en-US" dirty="0" smtClean="0"/>
              <a:t>Automatic learning of representations</a:t>
            </a:r>
          </a:p>
          <a:p>
            <a:pPr lvl="1"/>
            <a:r>
              <a:rPr lang="en-US" dirty="0" smtClean="0"/>
              <a:t>Multi-task learning </a:t>
            </a:r>
            <a:endParaRPr lang="en-US" dirty="0">
              <a:sym typeface="Wingdings" panose="05000000000000000000" pitchFamily="2" charset="2"/>
            </a:endParaRPr>
          </a:p>
          <a:p>
            <a:pPr lvl="1"/>
            <a:r>
              <a:rPr lang="en-US" dirty="0" smtClean="0">
                <a:sym typeface="Wingdings" panose="05000000000000000000" pitchFamily="2" charset="2"/>
              </a:rPr>
              <a:t>Factorizing/disentangling multiple causes of variations</a:t>
            </a:r>
          </a:p>
          <a:p>
            <a:pPr marL="514193" indent="-457200"/>
            <a:r>
              <a:rPr lang="en-US" dirty="0" smtClean="0"/>
              <a:t>Future directions</a:t>
            </a:r>
          </a:p>
          <a:p>
            <a:pPr marL="913162" lvl="1" indent="-457200"/>
            <a:r>
              <a:rPr lang="en-US" dirty="0" smtClean="0"/>
              <a:t>More effective deep architectures and learning </a:t>
            </a:r>
            <a:r>
              <a:rPr lang="en-US" dirty="0" err="1" smtClean="0"/>
              <a:t>algms</a:t>
            </a:r>
            <a:endParaRPr lang="en-US" dirty="0"/>
          </a:p>
          <a:p>
            <a:pPr marL="913162" lvl="1" indent="-457200"/>
            <a:r>
              <a:rPr lang="en-US" dirty="0" smtClean="0"/>
              <a:t>Scale deep mode training with bigger data</a:t>
            </a:r>
          </a:p>
          <a:p>
            <a:pPr marL="913162" lvl="1" indent="-457200"/>
            <a:r>
              <a:rPr lang="en-US" dirty="0" smtClean="0"/>
              <a:t>Extend applications of deep learning: acoustic models, language models, dialogue, end-2-end language  understanding &amp; translation, IR/search, synthesis, music processing, etc.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135</a:t>
            </a:fld>
            <a:endParaRPr lang="en-US">
              <a:solidFill>
                <a:prstClr val="black">
                  <a:tint val="75000"/>
                </a:prstClr>
              </a:solidFill>
            </a:endParaRPr>
          </a:p>
        </p:txBody>
      </p:sp>
    </p:spTree>
    <p:extLst>
      <p:ext uri="{BB962C8B-B14F-4D97-AF65-F5344CB8AC3E}">
        <p14:creationId xmlns:p14="http://schemas.microsoft.com/office/powerpoint/2010/main" val="2135897171"/>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1146" y="1401326"/>
            <a:ext cx="3148440" cy="923095"/>
          </a:xfrm>
          <a:prstGeom prst="rect">
            <a:avLst/>
          </a:prstGeom>
          <a:noFill/>
        </p:spPr>
        <p:txBody>
          <a:bodyPr wrap="none" lIns="91193" tIns="45604" rIns="91193" bIns="45604">
            <a:spAutoFit/>
          </a:bodyPr>
          <a:lstStyle/>
          <a:p>
            <a:pPr algn="ctr"/>
            <a:r>
              <a:rPr lang="en-US" sz="5400" b="1" dirty="0">
                <a:ln w="31550" cmpd="sng">
                  <a:gradFill>
                    <a:gsLst>
                      <a:gs pos="25000">
                        <a:srgbClr val="00B294">
                          <a:shade val="25000"/>
                          <a:satMod val="190000"/>
                        </a:srgbClr>
                      </a:gs>
                      <a:gs pos="80000">
                        <a:srgbClr val="00B294">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rPr>
              <a:t>Thank You</a:t>
            </a:r>
          </a:p>
        </p:txBody>
      </p:sp>
    </p:spTree>
    <p:extLst>
      <p:ext uri="{BB962C8B-B14F-4D97-AF65-F5344CB8AC3E}">
        <p14:creationId xmlns:p14="http://schemas.microsoft.com/office/powerpoint/2010/main" val="4020279399"/>
      </p:ext>
    </p:extLst>
  </p:cSld>
  <p:clrMapOvr>
    <a:masterClrMapping/>
  </p:clrMapOvr>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09302"/>
            <a:ext cx="9677400" cy="3429000"/>
          </a:xfrm>
        </p:spPr>
        <p:txBody>
          <a:bodyPr>
            <a:noAutofit/>
          </a:bodyPr>
          <a:lstStyle/>
          <a:p>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t/>
            </a:r>
            <a:br>
              <a:rPr lang="en-US" dirty="0" smtClean="0"/>
            </a:br>
            <a:r>
              <a:rPr lang="en-US" sz="4000" dirty="0" smtClean="0"/>
              <a:t/>
            </a:r>
            <a:br>
              <a:rPr lang="en-US" sz="4000" dirty="0" smtClean="0"/>
            </a:br>
            <a:r>
              <a:rPr lang="en-US" sz="3600" b="1" dirty="0" smtClean="0">
                <a:solidFill>
                  <a:schemeClr val="accent1"/>
                </a:solidFill>
                <a:latin typeface="Arial Black" pitchFamily="34" charset="0"/>
              </a:rPr>
              <a:t>A Deep </a:t>
            </a:r>
            <a:r>
              <a:rPr lang="en-US" sz="3600" b="1" dirty="0" smtClean="0">
                <a:solidFill>
                  <a:schemeClr val="tx2"/>
                </a:solidFill>
                <a:latin typeface="Arial Black" pitchFamily="34" charset="0"/>
              </a:rPr>
              <a:t>Convolutional</a:t>
            </a:r>
            <a:r>
              <a:rPr lang="en-US" sz="3600" b="1" dirty="0" smtClean="0">
                <a:solidFill>
                  <a:schemeClr val="accent1"/>
                </a:solidFill>
                <a:latin typeface="Arial Black" pitchFamily="34" charset="0"/>
              </a:rPr>
              <a:t> Neural Net Using </a:t>
            </a:r>
            <a:r>
              <a:rPr lang="en-US" sz="3600" b="1" dirty="0" smtClean="0">
                <a:solidFill>
                  <a:schemeClr val="tx2"/>
                </a:solidFill>
                <a:latin typeface="Arial Black" pitchFamily="34" charset="0"/>
              </a:rPr>
              <a:t>Heterogeneous Pooling </a:t>
            </a:r>
            <a:r>
              <a:rPr lang="en-US" sz="3600" b="1" dirty="0" smtClean="0">
                <a:solidFill>
                  <a:schemeClr val="accent1"/>
                </a:solidFill>
                <a:latin typeface="Arial Black" pitchFamily="34" charset="0"/>
              </a:rPr>
              <a:t/>
            </a:r>
            <a:br>
              <a:rPr lang="en-US" sz="3600" b="1" dirty="0" smtClean="0">
                <a:solidFill>
                  <a:schemeClr val="accent1"/>
                </a:solidFill>
                <a:latin typeface="Arial Black" pitchFamily="34" charset="0"/>
              </a:rPr>
            </a:br>
            <a:r>
              <a:rPr lang="en-US" sz="3600" b="1" dirty="0" smtClean="0">
                <a:solidFill>
                  <a:schemeClr val="accent1"/>
                </a:solidFill>
                <a:latin typeface="Arial Black" pitchFamily="34" charset="0"/>
              </a:rPr>
              <a:t>to Tradeoff Acoustic </a:t>
            </a:r>
            <a:r>
              <a:rPr lang="en-US" sz="3600" b="1" dirty="0" smtClean="0">
                <a:solidFill>
                  <a:schemeClr val="tx2"/>
                </a:solidFill>
                <a:latin typeface="Arial Black" pitchFamily="34" charset="0"/>
              </a:rPr>
              <a:t>Invariance</a:t>
            </a:r>
            <a:r>
              <a:rPr lang="en-US" sz="3600" b="1" dirty="0" smtClean="0">
                <a:solidFill>
                  <a:schemeClr val="accent1"/>
                </a:solidFill>
                <a:latin typeface="Arial Black" pitchFamily="34" charset="0"/>
              </a:rPr>
              <a:t> w. Phonetic </a:t>
            </a:r>
            <a:r>
              <a:rPr lang="en-US" sz="3600" b="1" dirty="0" smtClean="0">
                <a:solidFill>
                  <a:schemeClr val="tx2"/>
                </a:solidFill>
                <a:latin typeface="Arial Black" pitchFamily="34" charset="0"/>
              </a:rPr>
              <a:t>Distinction</a:t>
            </a:r>
            <a:r>
              <a:rPr lang="en-US" sz="3600" b="1" dirty="0" smtClean="0">
                <a:solidFill>
                  <a:schemeClr val="accent1"/>
                </a:solidFill>
                <a:latin typeface="Arial Black" pitchFamily="34" charset="0"/>
              </a:rPr>
              <a:t>  </a:t>
            </a:r>
            <a:r>
              <a:rPr lang="en-US" sz="5400" dirty="0" smtClean="0"/>
              <a:t/>
            </a:r>
            <a:br>
              <a:rPr lang="en-US" sz="5400" dirty="0" smtClean="0"/>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endParaRPr lang="en-US" sz="4000" dirty="0"/>
          </a:p>
        </p:txBody>
      </p:sp>
      <p:sp>
        <p:nvSpPr>
          <p:cNvPr id="3" name="Subtitle 2"/>
          <p:cNvSpPr>
            <a:spLocks noGrp="1"/>
          </p:cNvSpPr>
          <p:nvPr>
            <p:ph type="subTitle" idx="1"/>
          </p:nvPr>
        </p:nvSpPr>
        <p:spPr>
          <a:xfrm>
            <a:off x="0" y="3429000"/>
            <a:ext cx="9296400" cy="3429000"/>
          </a:xfrm>
        </p:spPr>
        <p:txBody>
          <a:bodyPr>
            <a:normAutofit/>
          </a:bodyPr>
          <a:lstStyle/>
          <a:p>
            <a:pPr>
              <a:spcAft>
                <a:spcPts val="600"/>
              </a:spcAft>
            </a:pPr>
            <a:r>
              <a:rPr lang="en-US" b="1" dirty="0">
                <a:solidFill>
                  <a:schemeClr val="accent6">
                    <a:lumMod val="50000"/>
                  </a:schemeClr>
                </a:solidFill>
              </a:rPr>
              <a:t>Li </a:t>
            </a:r>
            <a:r>
              <a:rPr lang="en-US" b="1" dirty="0" smtClean="0">
                <a:solidFill>
                  <a:schemeClr val="accent6">
                    <a:lumMod val="50000"/>
                  </a:schemeClr>
                </a:solidFill>
              </a:rPr>
              <a:t>Deng, </a:t>
            </a:r>
            <a:r>
              <a:rPr lang="en-US" b="1" dirty="0" err="1" smtClean="0">
                <a:solidFill>
                  <a:schemeClr val="accent6">
                    <a:lumMod val="50000"/>
                  </a:schemeClr>
                </a:solidFill>
              </a:rPr>
              <a:t>Ossama</a:t>
            </a:r>
            <a:r>
              <a:rPr lang="en-US" b="1" dirty="0" smtClean="0">
                <a:solidFill>
                  <a:schemeClr val="accent6">
                    <a:lumMod val="50000"/>
                  </a:schemeClr>
                </a:solidFill>
              </a:rPr>
              <a:t> Abdel-Hamid, and Dong Yu</a:t>
            </a:r>
          </a:p>
          <a:p>
            <a:pPr>
              <a:spcAft>
                <a:spcPts val="600"/>
              </a:spcAft>
            </a:pPr>
            <a:r>
              <a:rPr lang="en-US" b="1" dirty="0" smtClean="0">
                <a:solidFill>
                  <a:schemeClr val="accent6">
                    <a:lumMod val="50000"/>
                  </a:schemeClr>
                </a:solidFill>
              </a:rPr>
              <a:t>Microsoft Research, Redmond</a:t>
            </a:r>
          </a:p>
          <a:p>
            <a:pPr>
              <a:spcAft>
                <a:spcPts val="600"/>
              </a:spcAft>
            </a:pPr>
            <a:r>
              <a:rPr lang="en-US" b="1" dirty="0" smtClean="0">
                <a:solidFill>
                  <a:schemeClr val="accent6">
                    <a:lumMod val="50000"/>
                  </a:schemeClr>
                </a:solidFill>
              </a:rPr>
              <a:t> York University, Toronto</a:t>
            </a:r>
          </a:p>
          <a:p>
            <a:pPr>
              <a:spcAft>
                <a:spcPts val="600"/>
              </a:spcAft>
            </a:pPr>
            <a:endParaRPr lang="en-US" sz="4000" b="1" dirty="0" smtClean="0">
              <a:solidFill>
                <a:srgbClr val="0070C0"/>
              </a:solidFill>
            </a:endParaRPr>
          </a:p>
          <a:p>
            <a:r>
              <a:rPr lang="en-US" sz="2800" i="1" dirty="0" smtClean="0"/>
              <a:t>ICASSP, May 28, 2013</a:t>
            </a:r>
          </a:p>
          <a:p>
            <a:endParaRPr lang="en-US" sz="1800" i="1" dirty="0"/>
          </a:p>
        </p:txBody>
      </p:sp>
    </p:spTree>
    <p:extLst>
      <p:ext uri="{BB962C8B-B14F-4D97-AF65-F5344CB8AC3E}">
        <p14:creationId xmlns:p14="http://schemas.microsoft.com/office/powerpoint/2010/main" val="2214107646"/>
      </p:ext>
    </p:extLst>
  </p:cSld>
  <p:clrMapOvr>
    <a:masterClrMapping/>
  </p:clrMapOvr>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303" y="80490"/>
            <a:ext cx="8229600" cy="1143000"/>
          </a:xfrm>
        </p:spPr>
        <p:txBody>
          <a:bodyPr>
            <a:normAutofit fontScale="90000"/>
          </a:bodyPr>
          <a:lstStyle/>
          <a:p>
            <a:r>
              <a:rPr lang="en-US" dirty="0" smtClean="0">
                <a:solidFill>
                  <a:schemeClr val="accent1"/>
                </a:solidFill>
              </a:rPr>
              <a:t>Background: Convolutional Nets (CNN)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138</a:t>
            </a:fld>
            <a:endParaRPr lang="en-US">
              <a:solidFill>
                <a:prstClr val="black">
                  <a:tint val="75000"/>
                </a:prstClr>
              </a:solidFill>
            </a:endParaRPr>
          </a:p>
        </p:txBody>
      </p:sp>
      <p:sp>
        <p:nvSpPr>
          <p:cNvPr id="5" name="Content Placeholder 4"/>
          <p:cNvSpPr>
            <a:spLocks noGrp="1"/>
          </p:cNvSpPr>
          <p:nvPr>
            <p:ph idx="1"/>
          </p:nvPr>
        </p:nvSpPr>
        <p:spPr>
          <a:xfrm>
            <a:off x="0" y="3334024"/>
            <a:ext cx="9059916" cy="3387453"/>
          </a:xfrm>
        </p:spPr>
        <p:txBody>
          <a:bodyPr>
            <a:normAutofit/>
          </a:bodyPr>
          <a:lstStyle/>
          <a:p>
            <a:r>
              <a:rPr lang="en-US" sz="2400" b="1" dirty="0" smtClean="0"/>
              <a:t>Convolution layer </a:t>
            </a:r>
            <a:r>
              <a:rPr lang="en-US" sz="2400" dirty="0" smtClean="0"/>
              <a:t>(w. tying weights): </a:t>
            </a:r>
            <a:r>
              <a:rPr lang="en-US" sz="2400" dirty="0" err="1" smtClean="0"/>
              <a:t>a.k.s</a:t>
            </a:r>
            <a:r>
              <a:rPr lang="en-US" sz="2400" dirty="0" smtClean="0"/>
              <a:t>. “time/spatial”-invariant FIR filter</a:t>
            </a:r>
          </a:p>
          <a:p>
            <a:r>
              <a:rPr lang="en-US" sz="2400" dirty="0" smtClean="0"/>
              <a:t>Gives maps of replicated features; </a:t>
            </a:r>
            <a:r>
              <a:rPr lang="en-US" sz="2400" dirty="0"/>
              <a:t>neural </a:t>
            </a:r>
            <a:r>
              <a:rPr lang="en-US" sz="2400" dirty="0" smtClean="0"/>
              <a:t>activities “</a:t>
            </a:r>
            <a:r>
              <a:rPr lang="en-US" sz="2400" dirty="0" err="1" smtClean="0"/>
              <a:t>equivariant</a:t>
            </a:r>
            <a:r>
              <a:rPr lang="en-US" sz="2400" dirty="0" smtClean="0"/>
              <a:t>” to translation</a:t>
            </a:r>
          </a:p>
          <a:p>
            <a:r>
              <a:rPr lang="en-US" sz="2400" b="1" dirty="0" smtClean="0"/>
              <a:t>Pooling layer </a:t>
            </a:r>
            <a:r>
              <a:rPr lang="en-US" sz="2400" dirty="0" smtClean="0"/>
              <a:t>(max of neighboring units in </a:t>
            </a:r>
            <a:r>
              <a:rPr lang="en-US" sz="2400" dirty="0" err="1" smtClean="0"/>
              <a:t>conv</a:t>
            </a:r>
            <a:r>
              <a:rPr lang="en-US" sz="2400" dirty="0"/>
              <a:t> </a:t>
            </a:r>
            <a:r>
              <a:rPr lang="en-US" sz="2400" dirty="0" smtClean="0"/>
              <a:t>layer): Data reduction &amp; some degree of </a:t>
            </a:r>
            <a:r>
              <a:rPr lang="en-US" sz="2400" b="1" dirty="0" smtClean="0"/>
              <a:t>invariance.</a:t>
            </a:r>
          </a:p>
          <a:p>
            <a:r>
              <a:rPr lang="en-US" sz="2400" dirty="0" smtClean="0"/>
              <a:t>2D deep-CNN: State of the art in object recognition (</a:t>
            </a:r>
            <a:r>
              <a:rPr lang="en-US" sz="2400" dirty="0" err="1" smtClean="0"/>
              <a:t>Krizhevsky</a:t>
            </a:r>
            <a:r>
              <a:rPr lang="en-US" sz="2400" dirty="0" smtClean="0"/>
              <a:t> et al., 2012; LeCun et al.; </a:t>
            </a:r>
            <a:r>
              <a:rPr lang="en-US" sz="2400" dirty="0" err="1" smtClean="0"/>
              <a:t>Ciresan</a:t>
            </a:r>
            <a:r>
              <a:rPr lang="en-US" sz="2400" dirty="0" smtClean="0"/>
              <a:t> et al.)</a:t>
            </a:r>
            <a:endParaRPr lang="en-US" sz="2400" dirty="0"/>
          </a:p>
        </p:txBody>
      </p:sp>
      <p:pic>
        <p:nvPicPr>
          <p:cNvPr id="1030" name="Picture 6" descr="http://4.bp.blogspot.com/_GufSCYkhsNs/S532QaEXEaI/AAAAAAAABpc/OZqTeVWBBGo/s400/conv_net_struc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2646" y="1154623"/>
            <a:ext cx="6328567" cy="2040964"/>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p:cNvSpPr txBox="1"/>
          <p:nvPr/>
        </p:nvSpPr>
        <p:spPr>
          <a:xfrm>
            <a:off x="7383257" y="1252144"/>
            <a:ext cx="1703415" cy="369332"/>
          </a:xfrm>
          <a:prstGeom prst="rect">
            <a:avLst/>
          </a:prstGeom>
          <a:noFill/>
        </p:spPr>
        <p:txBody>
          <a:bodyPr wrap="none" rtlCol="0">
            <a:spAutoFit/>
          </a:bodyPr>
          <a:lstStyle/>
          <a:p>
            <a:r>
              <a:rPr lang="en-US" dirty="0" smtClean="0">
                <a:solidFill>
                  <a:prstClr val="black"/>
                </a:solidFill>
              </a:rPr>
              <a:t>LeCun et al. 90’s</a:t>
            </a:r>
            <a:endParaRPr lang="en-US" dirty="0">
              <a:solidFill>
                <a:prstClr val="black"/>
              </a:solidFill>
            </a:endParaRPr>
          </a:p>
        </p:txBody>
      </p:sp>
    </p:spTree>
    <p:extLst>
      <p:ext uri="{BB962C8B-B14F-4D97-AF65-F5344CB8AC3E}">
        <p14:creationId xmlns:p14="http://schemas.microsoft.com/office/powerpoint/2010/main" val="2254258701"/>
      </p:ext>
    </p:extLst>
  </p:cSld>
  <p:clrMapOvr>
    <a:masterClrMapping/>
  </p:clrMapOvr>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2303" y="80490"/>
            <a:ext cx="8229600" cy="1143000"/>
          </a:xfrm>
        </p:spPr>
        <p:txBody>
          <a:bodyPr>
            <a:normAutofit fontScale="90000"/>
          </a:bodyPr>
          <a:lstStyle/>
          <a:p>
            <a:r>
              <a:rPr lang="en-US" dirty="0" smtClean="0">
                <a:solidFill>
                  <a:schemeClr val="accent1"/>
                </a:solidFill>
              </a:rPr>
              <a:t>Background: Convolutional Nets (CNN)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139</a:t>
            </a:fld>
            <a:endParaRPr lang="en-US">
              <a:solidFill>
                <a:prstClr val="black">
                  <a:tint val="75000"/>
                </a:prstClr>
              </a:solidFill>
            </a:endParaRPr>
          </a:p>
        </p:txBody>
      </p:sp>
      <p:sp>
        <p:nvSpPr>
          <p:cNvPr id="5" name="Content Placeholder 4"/>
          <p:cNvSpPr>
            <a:spLocks noGrp="1"/>
          </p:cNvSpPr>
          <p:nvPr>
            <p:ph idx="1"/>
          </p:nvPr>
        </p:nvSpPr>
        <p:spPr>
          <a:xfrm>
            <a:off x="0" y="3006208"/>
            <a:ext cx="9259503" cy="4176895"/>
          </a:xfrm>
        </p:spPr>
        <p:txBody>
          <a:bodyPr>
            <a:normAutofit fontScale="77500" lnSpcReduction="20000"/>
          </a:bodyPr>
          <a:lstStyle/>
          <a:p>
            <a:r>
              <a:rPr lang="en-US" sz="3100" dirty="0" smtClean="0"/>
              <a:t>Difficulties of CNN: </a:t>
            </a:r>
          </a:p>
          <a:p>
            <a:pPr lvl="1"/>
            <a:r>
              <a:rPr lang="en-US" sz="2300" dirty="0" smtClean="0"/>
              <a:t>2D Images: Information lost about the precise positions of parts </a:t>
            </a:r>
            <a:r>
              <a:rPr lang="en-US" sz="2300" dirty="0" smtClean="0">
                <a:sym typeface="Wingdings" panose="05000000000000000000" pitchFamily="2" charset="2"/>
              </a:rPr>
              <a:t> object confusion</a:t>
            </a:r>
            <a:endParaRPr lang="en-US" sz="2300" dirty="0" smtClean="0"/>
          </a:p>
          <a:p>
            <a:pPr lvl="1"/>
            <a:r>
              <a:rPr lang="en-US" sz="2300" dirty="0" smtClean="0"/>
              <a:t>2D Speech spectrogram: spectral-temporal </a:t>
            </a:r>
            <a:r>
              <a:rPr lang="en-US" sz="2300" dirty="0"/>
              <a:t>i</a:t>
            </a:r>
            <a:r>
              <a:rPr lang="en-US" sz="2300" dirty="0" smtClean="0"/>
              <a:t>nformation lost about phonetic distinction</a:t>
            </a:r>
          </a:p>
          <a:p>
            <a:pPr lvl="1"/>
            <a:r>
              <a:rPr lang="en-US" sz="2300" dirty="0" smtClean="0"/>
              <a:t>E.g. 1-D CNN along </a:t>
            </a:r>
            <a:r>
              <a:rPr lang="en-US" sz="2300" dirty="0" err="1" smtClean="0"/>
              <a:t>freq</a:t>
            </a:r>
            <a:r>
              <a:rPr lang="en-US" sz="2300" dirty="0" smtClean="0"/>
              <a:t> axis (Abdel-Hamid et al., 2012):  </a:t>
            </a:r>
            <a:r>
              <a:rPr lang="en-US" sz="2300" dirty="0" smtClean="0">
                <a:solidFill>
                  <a:schemeClr val="bg1">
                    <a:lumMod val="85000"/>
                  </a:schemeClr>
                </a:solidFill>
              </a:rPr>
              <a:t>(TDNN &amp; TF-trajectory CNN)</a:t>
            </a:r>
          </a:p>
          <a:p>
            <a:pPr marL="455962" lvl="1" indent="0">
              <a:buNone/>
            </a:pPr>
            <a:r>
              <a:rPr lang="en-US" sz="2300" dirty="0"/>
              <a:t> </a:t>
            </a:r>
            <a:r>
              <a:rPr lang="en-US" sz="2300" dirty="0" smtClean="0"/>
              <a:t>    local weight sharing + max pooling over a range</a:t>
            </a:r>
            <a:r>
              <a:rPr lang="en-US" sz="2300" dirty="0" smtClean="0">
                <a:sym typeface="Wingdings" panose="05000000000000000000" pitchFamily="2" charset="2"/>
              </a:rPr>
              <a:t> </a:t>
            </a:r>
            <a:r>
              <a:rPr lang="en-US" sz="2300" dirty="0">
                <a:sym typeface="Wingdings" panose="05000000000000000000" pitchFamily="2" charset="2"/>
              </a:rPr>
              <a:t>invariance to </a:t>
            </a:r>
            <a:r>
              <a:rPr lang="en-US" sz="2300" dirty="0" err="1">
                <a:sym typeface="Wingdings" panose="05000000000000000000" pitchFamily="2" charset="2"/>
              </a:rPr>
              <a:t>freq</a:t>
            </a:r>
            <a:r>
              <a:rPr lang="en-US" sz="2300" dirty="0">
                <a:sym typeface="Wingdings" panose="05000000000000000000" pitchFamily="2" charset="2"/>
              </a:rPr>
              <a:t> shift </a:t>
            </a:r>
            <a:endParaRPr lang="en-US" sz="2300" dirty="0" smtClean="0">
              <a:sym typeface="Wingdings" panose="05000000000000000000" pitchFamily="2" charset="2"/>
            </a:endParaRPr>
          </a:p>
          <a:p>
            <a:pPr marL="455962" lvl="1" indent="0">
              <a:buNone/>
            </a:pPr>
            <a:r>
              <a:rPr lang="en-US" sz="2300" dirty="0">
                <a:sym typeface="Wingdings" panose="05000000000000000000" pitchFamily="2" charset="2"/>
              </a:rPr>
              <a:t> </a:t>
            </a:r>
            <a:r>
              <a:rPr lang="en-US" sz="2300" dirty="0" smtClean="0">
                <a:sym typeface="Wingdings" panose="05000000000000000000" pitchFamily="2" charset="2"/>
              </a:rPr>
              <a:t>                                                                                              (VTL normalization)</a:t>
            </a:r>
          </a:p>
          <a:p>
            <a:pPr marL="455962" lvl="1" indent="0">
              <a:buNone/>
            </a:pPr>
            <a:r>
              <a:rPr lang="en-US" sz="2300" dirty="0" smtClean="0">
                <a:sym typeface="Wingdings" panose="05000000000000000000" pitchFamily="2" charset="2"/>
              </a:rPr>
              <a:t>But if </a:t>
            </a:r>
            <a:r>
              <a:rPr lang="en-US" sz="2300" dirty="0" err="1" smtClean="0">
                <a:sym typeface="Wingdings" panose="05000000000000000000" pitchFamily="2" charset="2"/>
              </a:rPr>
              <a:t>freq</a:t>
            </a:r>
            <a:r>
              <a:rPr lang="en-US" sz="2300" dirty="0" smtClean="0">
                <a:sym typeface="Wingdings" panose="05000000000000000000" pitchFamily="2" charset="2"/>
              </a:rPr>
              <a:t> range too small  not enough VTL normalization (acoustic invariance)</a:t>
            </a:r>
          </a:p>
          <a:p>
            <a:pPr marL="455962" lvl="1" indent="0">
              <a:buNone/>
            </a:pPr>
            <a:r>
              <a:rPr lang="en-US" sz="2300" dirty="0">
                <a:sym typeface="Wingdings" panose="05000000000000000000" pitchFamily="2" charset="2"/>
              </a:rPr>
              <a:t> </a:t>
            </a:r>
            <a:r>
              <a:rPr lang="en-US" sz="2300" dirty="0" smtClean="0">
                <a:sym typeface="Wingdings" panose="05000000000000000000" pitchFamily="2" charset="2"/>
              </a:rPr>
              <a:t>             </a:t>
            </a:r>
            <a:r>
              <a:rPr lang="en-US" sz="2300" dirty="0">
                <a:sym typeface="Wingdings" panose="05000000000000000000" pitchFamily="2" charset="2"/>
              </a:rPr>
              <a:t> </a:t>
            </a:r>
            <a:r>
              <a:rPr lang="en-US" sz="2300" dirty="0" smtClean="0">
                <a:sym typeface="Wingdings" panose="05000000000000000000" pitchFamily="2" charset="2"/>
              </a:rPr>
              <a:t>                too large  formant patterns of a sound shift  phone confusion</a:t>
            </a:r>
          </a:p>
          <a:p>
            <a:pPr marL="399893" lvl="1" indent="-342900">
              <a:buFont typeface="Arial" pitchFamily="34" charset="0"/>
              <a:buChar char="•"/>
            </a:pPr>
            <a:r>
              <a:rPr lang="en-US" sz="3100" dirty="0" smtClean="0"/>
              <a:t>Solutions for image recognition: </a:t>
            </a:r>
            <a:r>
              <a:rPr lang="en-US" sz="2300" dirty="0" smtClean="0">
                <a:solidFill>
                  <a:schemeClr val="bg1">
                    <a:lumMod val="85000"/>
                  </a:schemeClr>
                </a:solidFill>
              </a:rPr>
              <a:t>(tried some for speech, no clear success)</a:t>
            </a:r>
            <a:endParaRPr lang="en-US" sz="3100" dirty="0" smtClean="0"/>
          </a:p>
          <a:p>
            <a:pPr marL="798862" lvl="1" indent="-342900"/>
            <a:r>
              <a:rPr lang="en-US" sz="2300" dirty="0" smtClean="0"/>
              <a:t>Transforming autoencoder (Hinton et al., 2011)</a:t>
            </a:r>
          </a:p>
          <a:p>
            <a:pPr marL="798862" lvl="1" indent="-342900"/>
            <a:r>
              <a:rPr lang="en-US" sz="2300" dirty="0" smtClean="0"/>
              <a:t>Tiled CNN (Le et al., 2012)</a:t>
            </a:r>
          </a:p>
          <a:p>
            <a:pPr marL="798862" lvl="1" indent="-342900"/>
            <a:r>
              <a:rPr lang="en-US" sz="2300" dirty="0" err="1" smtClean="0"/>
              <a:t>Deconvolutional</a:t>
            </a:r>
            <a:r>
              <a:rPr lang="en-US" sz="2300" dirty="0" smtClean="0"/>
              <a:t> nets (</a:t>
            </a:r>
            <a:r>
              <a:rPr lang="en-US" sz="2300" dirty="0" err="1" smtClean="0"/>
              <a:t>Zeiler</a:t>
            </a:r>
            <a:r>
              <a:rPr lang="en-US" sz="2300" dirty="0" smtClean="0"/>
              <a:t> et al., 2011)</a:t>
            </a:r>
          </a:p>
          <a:p>
            <a:pPr marL="399893" indent="-342900"/>
            <a:r>
              <a:rPr lang="en-US" sz="3100" dirty="0" smtClean="0"/>
              <a:t>A </a:t>
            </a:r>
            <a:r>
              <a:rPr lang="en-US" sz="3100" b="1" dirty="0" smtClean="0"/>
              <a:t>good solution for speech recognition </a:t>
            </a:r>
            <a:r>
              <a:rPr lang="en-US" sz="3100" dirty="0" smtClean="0"/>
              <a:t>is surprisingly simple </a:t>
            </a:r>
            <a:endParaRPr lang="en-US" sz="3100" dirty="0"/>
          </a:p>
          <a:p>
            <a:pPr marL="455962" lvl="1" indent="0">
              <a:buNone/>
            </a:pPr>
            <a:r>
              <a:rPr lang="en-US" sz="2000" dirty="0" smtClean="0">
                <a:sym typeface="Wingdings" panose="05000000000000000000" pitchFamily="2" charset="2"/>
              </a:rPr>
              <a:t> </a:t>
            </a:r>
            <a:r>
              <a:rPr lang="en-US" sz="2000" dirty="0" smtClean="0"/>
              <a:t>  </a:t>
            </a:r>
            <a:endParaRPr lang="en-US" sz="2000" dirty="0"/>
          </a:p>
        </p:txBody>
      </p:sp>
      <p:pic>
        <p:nvPicPr>
          <p:cNvPr id="1030" name="Picture 6" descr="http://4.bp.blogspot.com/_GufSCYkhsNs/S532QaEXEaI/AAAAAAAABpc/OZqTeVWBBGo/s400/conv_net_struct.jpe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2763" y="1142198"/>
            <a:ext cx="6795436" cy="18640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39349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Outline</a:t>
            </a:r>
          </a:p>
        </p:txBody>
      </p:sp>
      <p:sp>
        <p:nvSpPr>
          <p:cNvPr id="3075" name="Content Placeholder 2"/>
          <p:cNvSpPr>
            <a:spLocks noGrp="1"/>
          </p:cNvSpPr>
          <p:nvPr>
            <p:ph idx="1"/>
          </p:nvPr>
        </p:nvSpPr>
        <p:spPr>
          <a:xfrm>
            <a:off x="76200" y="1143000"/>
            <a:ext cx="8763000" cy="4906963"/>
          </a:xfrm>
        </p:spPr>
        <p:txBody>
          <a:bodyPr>
            <a:noAutofit/>
          </a:bodyPr>
          <a:lstStyle/>
          <a:p>
            <a:r>
              <a:rPr lang="en-US" b="1" dirty="0"/>
              <a:t>Deep </a:t>
            </a:r>
            <a:r>
              <a:rPr lang="en-US" b="1" dirty="0" smtClean="0"/>
              <a:t>Learning </a:t>
            </a:r>
            <a:endParaRPr lang="en-US" dirty="0"/>
          </a:p>
          <a:p>
            <a:pPr lvl="1"/>
            <a:r>
              <a:rPr lang="en-US" sz="2400" dirty="0" smtClean="0"/>
              <a:t>A Tutorial (RBM</a:t>
            </a:r>
            <a:r>
              <a:rPr lang="en-US" sz="2400" dirty="0"/>
              <a:t>, DBN, DNN-HMM, DCN</a:t>
            </a:r>
            <a:r>
              <a:rPr lang="en-US" sz="2400" dirty="0" smtClean="0"/>
              <a:t>)</a:t>
            </a:r>
          </a:p>
          <a:p>
            <a:pPr lvl="1"/>
            <a:r>
              <a:rPr lang="en-US" sz="2400" dirty="0" smtClean="0"/>
              <a:t>A brief </a:t>
            </a:r>
            <a:r>
              <a:rPr lang="en-US" sz="2400" dirty="0"/>
              <a:t>history on how speech industry started exploring deep </a:t>
            </a:r>
            <a:r>
              <a:rPr lang="en-US" sz="2400" dirty="0" smtClean="0"/>
              <a:t>learning with success stories (replacing GMM </a:t>
            </a:r>
            <a:r>
              <a:rPr lang="en-US" sz="2400" i="1" dirty="0" smtClean="0"/>
              <a:t>so far</a:t>
            </a:r>
            <a:r>
              <a:rPr lang="en-US" sz="2400" dirty="0" smtClean="0"/>
              <a:t>)</a:t>
            </a:r>
          </a:p>
          <a:p>
            <a:pPr lvl="1"/>
            <a:r>
              <a:rPr lang="en-US" sz="2400" dirty="0"/>
              <a:t>Current success on speech </a:t>
            </a:r>
            <a:r>
              <a:rPr lang="en-US" sz="2400" dirty="0" smtClean="0"/>
              <a:t>recognition</a:t>
            </a:r>
            <a:endParaRPr lang="en-US" sz="2400" dirty="0" smtClean="0"/>
          </a:p>
          <a:p>
            <a:r>
              <a:rPr lang="en-US" b="1" dirty="0">
                <a:solidFill>
                  <a:schemeClr val="tx2">
                    <a:lumMod val="20000"/>
                    <a:lumOff val="80000"/>
                  </a:schemeClr>
                </a:solidFill>
              </a:rPr>
              <a:t>Dynamic Models and </a:t>
            </a:r>
            <a:r>
              <a:rPr lang="en-US" b="1" dirty="0" smtClean="0">
                <a:solidFill>
                  <a:schemeClr val="tx2">
                    <a:lumMod val="20000"/>
                    <a:lumOff val="80000"/>
                  </a:schemeClr>
                </a:solidFill>
              </a:rPr>
              <a:t>Learning </a:t>
            </a:r>
          </a:p>
          <a:p>
            <a:pPr lvl="1"/>
            <a:r>
              <a:rPr lang="en-US" sz="2400" dirty="0" smtClean="0">
                <a:solidFill>
                  <a:schemeClr val="tx2">
                    <a:lumMod val="20000"/>
                    <a:lumOff val="80000"/>
                  </a:schemeClr>
                </a:solidFill>
              </a:rPr>
              <a:t>DBN*, HDM, HTM, segment models, etc.</a:t>
            </a:r>
          </a:p>
          <a:p>
            <a:pPr lvl="1"/>
            <a:r>
              <a:rPr lang="en-US" sz="2400" dirty="0" smtClean="0">
                <a:solidFill>
                  <a:schemeClr val="tx2">
                    <a:lumMod val="20000"/>
                    <a:lumOff val="80000"/>
                  </a:schemeClr>
                </a:solidFill>
              </a:rPr>
              <a:t>A </a:t>
            </a:r>
            <a:r>
              <a:rPr lang="en-US" sz="2400" dirty="0">
                <a:solidFill>
                  <a:schemeClr val="tx2">
                    <a:lumMod val="20000"/>
                    <a:lumOff val="80000"/>
                  </a:schemeClr>
                </a:solidFill>
              </a:rPr>
              <a:t>l</a:t>
            </a:r>
            <a:r>
              <a:rPr lang="en-US" sz="2400" dirty="0" smtClean="0">
                <a:solidFill>
                  <a:schemeClr val="tx2">
                    <a:lumMod val="20000"/>
                    <a:lumOff val="80000"/>
                  </a:schemeClr>
                </a:solidFill>
              </a:rPr>
              <a:t>onger history and a critical review</a:t>
            </a:r>
            <a:endParaRPr lang="en-US" sz="2400" dirty="0">
              <a:solidFill>
                <a:schemeClr val="tx2">
                  <a:lumMod val="20000"/>
                  <a:lumOff val="80000"/>
                </a:schemeClr>
              </a:solidFill>
            </a:endParaRPr>
          </a:p>
          <a:p>
            <a:r>
              <a:rPr lang="en-US" b="1" dirty="0">
                <a:solidFill>
                  <a:schemeClr val="tx2">
                    <a:lumMod val="20000"/>
                    <a:lumOff val="80000"/>
                  </a:schemeClr>
                </a:solidFill>
              </a:rPr>
              <a:t>Connecting the </a:t>
            </a:r>
            <a:r>
              <a:rPr lang="en-US" b="1" dirty="0" smtClean="0">
                <a:solidFill>
                  <a:schemeClr val="tx2">
                    <a:lumMod val="20000"/>
                    <a:lumOff val="80000"/>
                  </a:schemeClr>
                </a:solidFill>
              </a:rPr>
              <a:t>Dots </a:t>
            </a:r>
          </a:p>
          <a:p>
            <a:pPr lvl="1"/>
            <a:r>
              <a:rPr lang="en-US" sz="2400" dirty="0" smtClean="0">
                <a:solidFill>
                  <a:schemeClr val="tx2">
                    <a:lumMod val="20000"/>
                    <a:lumOff val="80000"/>
                  </a:schemeClr>
                </a:solidFill>
              </a:rPr>
              <a:t>Linguistic hierarchy in dynamic human speech</a:t>
            </a:r>
          </a:p>
          <a:p>
            <a:pPr lvl="1"/>
            <a:r>
              <a:rPr lang="en-US" sz="2400" dirty="0" smtClean="0">
                <a:solidFill>
                  <a:schemeClr val="tx2">
                    <a:lumMod val="20000"/>
                    <a:lumOff val="80000"/>
                  </a:schemeClr>
                </a:solidFill>
              </a:rPr>
              <a:t>Exploiting hierarchical dynamics in deep learning framework </a:t>
            </a:r>
            <a:endParaRPr lang="en-US" sz="2400" b="1" dirty="0">
              <a:solidFill>
                <a:schemeClr val="tx2">
                  <a:lumMod val="20000"/>
                  <a:lumOff val="80000"/>
                </a:schemeClr>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pPr/>
              <a:t>14</a:t>
            </a:fld>
            <a:endParaRPr lang="en-US" dirty="0"/>
          </a:p>
        </p:txBody>
      </p:sp>
    </p:spTree>
    <p:extLst>
      <p:ext uri="{BB962C8B-B14F-4D97-AF65-F5344CB8AC3E}">
        <p14:creationId xmlns:p14="http://schemas.microsoft.com/office/powerpoint/2010/main" val="14755056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86076" y="0"/>
            <a:ext cx="8229600" cy="1143000"/>
          </a:xfrm>
        </p:spPr>
        <p:txBody>
          <a:bodyPr>
            <a:normAutofit/>
          </a:bodyPr>
          <a:lstStyle/>
          <a:p>
            <a:r>
              <a:rPr lang="en-US" dirty="0" smtClean="0">
                <a:solidFill>
                  <a:schemeClr val="accent1"/>
                </a:solidFill>
              </a:rPr>
              <a:t>Main Ideas of This Paper</a:t>
            </a:r>
            <a:endParaRPr lang="en-US" dirty="0">
              <a:solidFill>
                <a:schemeClr val="accent1"/>
              </a:solidFill>
            </a:endParaRPr>
          </a:p>
        </p:txBody>
      </p:sp>
      <p:sp>
        <p:nvSpPr>
          <p:cNvPr id="3" name="Content Placeholder 2"/>
          <p:cNvSpPr>
            <a:spLocks noGrp="1"/>
          </p:cNvSpPr>
          <p:nvPr>
            <p:ph idx="1"/>
          </p:nvPr>
        </p:nvSpPr>
        <p:spPr>
          <a:xfrm>
            <a:off x="154983" y="1235076"/>
            <a:ext cx="9151748" cy="5303838"/>
          </a:xfrm>
        </p:spPr>
        <p:txBody>
          <a:bodyPr>
            <a:normAutofit fontScale="92500" lnSpcReduction="20000"/>
          </a:bodyPr>
          <a:lstStyle/>
          <a:p>
            <a:r>
              <a:rPr lang="en-US" sz="2800" dirty="0" smtClean="0"/>
              <a:t>Bring </a:t>
            </a:r>
            <a:r>
              <a:rPr lang="en-US" sz="2800" dirty="0" smtClean="0">
                <a:solidFill>
                  <a:srgbClr val="FF0000"/>
                </a:solidFill>
              </a:rPr>
              <a:t>“confusion” </a:t>
            </a:r>
            <a:r>
              <a:rPr lang="en-US" sz="2800" dirty="0" smtClean="0"/>
              <a:t>into designing CNN intended for </a:t>
            </a:r>
            <a:r>
              <a:rPr lang="en-US" sz="2800" dirty="0" smtClean="0">
                <a:solidFill>
                  <a:srgbClr val="00B050"/>
                </a:solidFill>
              </a:rPr>
              <a:t>“invariance” </a:t>
            </a:r>
          </a:p>
          <a:p>
            <a:r>
              <a:rPr lang="en-US" sz="2800" dirty="0" smtClean="0">
                <a:solidFill>
                  <a:schemeClr val="accent1"/>
                </a:solidFill>
              </a:rPr>
              <a:t>Exploit the knowledge of how increasing the degree of invariance (to shift along frequency-axis) may reduce phonetic discrimination</a:t>
            </a:r>
          </a:p>
          <a:p>
            <a:r>
              <a:rPr lang="en-US" sz="2800" dirty="0" smtClean="0"/>
              <a:t>Examine/predict how the pooling size (i.e. range of </a:t>
            </a:r>
            <a:r>
              <a:rPr lang="en-US" sz="2800" dirty="0" err="1" smtClean="0"/>
              <a:t>freq</a:t>
            </a:r>
            <a:r>
              <a:rPr lang="en-US" sz="2800" dirty="0" smtClean="0"/>
              <a:t>-shift invariance) affects phonetic classification errors</a:t>
            </a:r>
          </a:p>
          <a:p>
            <a:pPr lvl="1"/>
            <a:r>
              <a:rPr lang="en-US" sz="2000" dirty="0" smtClean="0"/>
              <a:t>Theoretic guidance possible; e.g.</a:t>
            </a:r>
          </a:p>
          <a:p>
            <a:pPr lvl="1"/>
            <a:r>
              <a:rPr lang="en-US" sz="2000" dirty="0" smtClean="0"/>
              <a:t>Phonetic reduction (in casual, conversation speech) shrinks formant space </a:t>
            </a:r>
            <a:r>
              <a:rPr lang="en-US" sz="2000" dirty="0" smtClean="0">
                <a:sym typeface="Wingdings" panose="05000000000000000000" pitchFamily="2" charset="2"/>
              </a:rPr>
              <a:t>tradeoff towards “distinction” from “invariance” smaller pooling size</a:t>
            </a:r>
            <a:r>
              <a:rPr lang="en-US" sz="2000" dirty="0" smtClean="0"/>
              <a:t>  </a:t>
            </a:r>
          </a:p>
          <a:p>
            <a:r>
              <a:rPr lang="en-US" sz="2800" dirty="0" smtClean="0">
                <a:solidFill>
                  <a:schemeClr val="accent1"/>
                </a:solidFill>
              </a:rPr>
              <a:t>Use of many feature maps </a:t>
            </a:r>
            <a:r>
              <a:rPr lang="en-US" sz="2400" dirty="0" smtClean="0">
                <a:solidFill>
                  <a:schemeClr val="accent1"/>
                </a:solidFill>
              </a:rPr>
              <a:t>(afforded by CNN weight tying)</a:t>
            </a:r>
          </a:p>
          <a:p>
            <a:r>
              <a:rPr lang="en-US" sz="2800" dirty="0" smtClean="0"/>
              <a:t>Different pooling sizes (heterogeneous pooling) for different feature maps</a:t>
            </a:r>
          </a:p>
          <a:p>
            <a:pPr lvl="1"/>
            <a:r>
              <a:rPr lang="en-US" sz="2000" dirty="0" smtClean="0"/>
              <a:t>Design and use </a:t>
            </a:r>
            <a:r>
              <a:rPr lang="en-US" sz="2000" b="1" dirty="0" smtClean="0"/>
              <a:t>a distribution of pooling sizes </a:t>
            </a:r>
            <a:r>
              <a:rPr lang="en-US" sz="2000" dirty="0" smtClean="0"/>
              <a:t>and randomly sample it.</a:t>
            </a:r>
          </a:p>
          <a:p>
            <a:pPr lvl="1"/>
            <a:r>
              <a:rPr lang="en-US" sz="2000" dirty="0" smtClean="0"/>
              <a:t>Special case: use a fixed pooling size, optimized by validation or predicted by acoustic-phonetic “theory” </a:t>
            </a:r>
            <a:r>
              <a:rPr lang="en-US" sz="2000" dirty="0" smtClean="0">
                <a:solidFill>
                  <a:schemeClr val="bg1">
                    <a:lumMod val="85000"/>
                  </a:schemeClr>
                </a:solidFill>
              </a:rPr>
              <a:t>(consistent for TIMIT; not as good as HP)</a:t>
            </a:r>
          </a:p>
          <a:p>
            <a:endParaRPr lang="en-US" sz="2800" dirty="0" smtClean="0"/>
          </a:p>
          <a:p>
            <a:endParaRPr lang="en-US" sz="2800" dirty="0" smtClean="0"/>
          </a:p>
        </p:txBody>
      </p:sp>
      <p:sp>
        <p:nvSpPr>
          <p:cNvPr id="4" name="Slide Number Placeholder 3"/>
          <p:cNvSpPr>
            <a:spLocks noGrp="1"/>
          </p:cNvSpPr>
          <p:nvPr>
            <p:ph type="sldNum" sz="quarter" idx="12"/>
          </p:nvPr>
        </p:nvSpPr>
        <p:spPr>
          <a:xfrm>
            <a:off x="7010400" y="6538914"/>
            <a:ext cx="2133600" cy="365125"/>
          </a:xfrm>
        </p:spPr>
        <p:txBody>
          <a:bodyPr/>
          <a:lstStyle/>
          <a:p>
            <a:fld id="{B6F15528-21DE-4FAA-801E-634DDDAF4B2B}" type="slidenum">
              <a:rPr lang="en-US" smtClean="0">
                <a:solidFill>
                  <a:prstClr val="black">
                    <a:tint val="75000"/>
                  </a:prstClr>
                </a:solidFill>
              </a:rPr>
              <a:pPr/>
              <a:t>140</a:t>
            </a:fld>
            <a:endParaRPr lang="en-US" dirty="0">
              <a:solidFill>
                <a:prstClr val="black">
                  <a:tint val="75000"/>
                </a:prstClr>
              </a:solidFill>
            </a:endParaRPr>
          </a:p>
        </p:txBody>
      </p:sp>
    </p:spTree>
    <p:extLst>
      <p:ext uri="{BB962C8B-B14F-4D97-AF65-F5344CB8AC3E}">
        <p14:creationId xmlns:p14="http://schemas.microsoft.com/office/powerpoint/2010/main" val="330304433"/>
      </p:ext>
    </p:extLst>
  </p:cSld>
  <p:clrMapOvr>
    <a:masterClrMapping/>
  </p:clrMapOvr>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46576" y="16762"/>
            <a:ext cx="8368393" cy="1143000"/>
          </a:xfrm>
        </p:spPr>
        <p:txBody>
          <a:bodyPr>
            <a:normAutofit/>
          </a:bodyPr>
          <a:lstStyle/>
          <a:p>
            <a:r>
              <a:rPr lang="en-US" sz="3600" dirty="0" smtClean="0">
                <a:solidFill>
                  <a:schemeClr val="accent1"/>
                </a:solidFill>
              </a:rPr>
              <a:t>CNN with a Fixed Pooling Size</a:t>
            </a:r>
            <a:br>
              <a:rPr lang="en-US" sz="3600" dirty="0" smtClean="0">
                <a:solidFill>
                  <a:schemeClr val="accent1"/>
                </a:solidFill>
              </a:rPr>
            </a:br>
            <a:r>
              <a:rPr lang="en-US" sz="2800" i="1" dirty="0" smtClean="0">
                <a:solidFill>
                  <a:schemeClr val="bg1">
                    <a:lumMod val="65000"/>
                  </a:schemeClr>
                </a:solidFill>
              </a:rPr>
              <a:t>(a special case of </a:t>
            </a:r>
            <a:r>
              <a:rPr lang="en-US" sz="2800" b="1" i="1" dirty="0" smtClean="0"/>
              <a:t>HP-CNN</a:t>
            </a:r>
            <a:r>
              <a:rPr lang="en-US" sz="2800" i="1" dirty="0" smtClean="0">
                <a:solidFill>
                  <a:schemeClr val="bg1">
                    <a:lumMod val="65000"/>
                  </a:schemeClr>
                </a:solidFill>
              </a:rPr>
              <a:t> w. P=3)</a:t>
            </a:r>
            <a:endParaRPr lang="en-US" sz="2800" i="1" dirty="0">
              <a:solidFill>
                <a:schemeClr val="bg1">
                  <a:lumMod val="65000"/>
                </a:schemeClr>
              </a:solidFill>
            </a:endParaRPr>
          </a:p>
        </p:txBody>
      </p:sp>
      <p:pic>
        <p:nvPicPr>
          <p:cNvPr id="5" name="Content Placeholder 4"/>
          <p:cNvPicPr>
            <a:picLocks noGrp="1" noChangeAspect="1"/>
          </p:cNvPicPr>
          <p:nvPr>
            <p:ph idx="1"/>
          </p:nvPr>
        </p:nvPicPr>
        <p:blipFill>
          <a:blip r:embed="rId2"/>
          <a:stretch>
            <a:fillRect/>
          </a:stretch>
        </p:blipFill>
        <p:spPr>
          <a:xfrm>
            <a:off x="922420" y="1152177"/>
            <a:ext cx="7411453" cy="5569300"/>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141</a:t>
            </a:fld>
            <a:endParaRPr lang="en-US" dirty="0">
              <a:solidFill>
                <a:prstClr val="black">
                  <a:tint val="75000"/>
                </a:prstClr>
              </a:solidFill>
            </a:endParaRPr>
          </a:p>
        </p:txBody>
      </p:sp>
      <p:sp>
        <p:nvSpPr>
          <p:cNvPr id="6" name="TextBox 5"/>
          <p:cNvSpPr txBox="1"/>
          <p:nvPr/>
        </p:nvSpPr>
        <p:spPr>
          <a:xfrm>
            <a:off x="6673516" y="3759746"/>
            <a:ext cx="535724" cy="369332"/>
          </a:xfrm>
          <a:prstGeom prst="rect">
            <a:avLst/>
          </a:prstGeom>
          <a:noFill/>
        </p:spPr>
        <p:txBody>
          <a:bodyPr wrap="none" rtlCol="0">
            <a:spAutoFit/>
          </a:bodyPr>
          <a:lstStyle/>
          <a:p>
            <a:r>
              <a:rPr lang="en-US" i="1" dirty="0">
                <a:solidFill>
                  <a:prstClr val="white">
                    <a:lumMod val="65000"/>
                  </a:prstClr>
                </a:solidFill>
              </a:rPr>
              <a:t>P=3</a:t>
            </a:r>
            <a:endParaRPr lang="en-US" dirty="0">
              <a:solidFill>
                <a:prstClr val="black"/>
              </a:solidFill>
            </a:endParaRPr>
          </a:p>
        </p:txBody>
      </p:sp>
      <p:sp>
        <p:nvSpPr>
          <p:cNvPr id="7" name="TextBox 6"/>
          <p:cNvSpPr txBox="1"/>
          <p:nvPr/>
        </p:nvSpPr>
        <p:spPr>
          <a:xfrm>
            <a:off x="5277853" y="2118096"/>
            <a:ext cx="535724" cy="369332"/>
          </a:xfrm>
          <a:prstGeom prst="rect">
            <a:avLst/>
          </a:prstGeom>
          <a:noFill/>
        </p:spPr>
        <p:txBody>
          <a:bodyPr wrap="none" rtlCol="0">
            <a:spAutoFit/>
          </a:bodyPr>
          <a:lstStyle/>
          <a:p>
            <a:r>
              <a:rPr lang="en-US" i="1" dirty="0">
                <a:solidFill>
                  <a:prstClr val="white">
                    <a:lumMod val="65000"/>
                  </a:prstClr>
                </a:solidFill>
              </a:rPr>
              <a:t>P=3</a:t>
            </a:r>
            <a:endParaRPr lang="en-US" dirty="0">
              <a:solidFill>
                <a:prstClr val="black"/>
              </a:solidFill>
            </a:endParaRPr>
          </a:p>
        </p:txBody>
      </p:sp>
      <p:sp>
        <p:nvSpPr>
          <p:cNvPr id="8" name="Rectangle 7"/>
          <p:cNvSpPr/>
          <p:nvPr/>
        </p:nvSpPr>
        <p:spPr>
          <a:xfrm>
            <a:off x="838811" y="6356352"/>
            <a:ext cx="4572000" cy="400110"/>
          </a:xfrm>
          <a:prstGeom prst="rect">
            <a:avLst/>
          </a:prstGeom>
        </p:spPr>
        <p:txBody>
          <a:bodyPr>
            <a:spAutoFit/>
          </a:bodyPr>
          <a:lstStyle/>
          <a:p>
            <a:r>
              <a:rPr lang="en-US" sz="2000" dirty="0">
                <a:solidFill>
                  <a:prstClr val="black"/>
                </a:solidFill>
              </a:rPr>
              <a:t>(limited weight sharing)</a:t>
            </a:r>
            <a:endParaRPr lang="en-US" sz="1100" dirty="0">
              <a:solidFill>
                <a:prstClr val="black"/>
              </a:solidFill>
            </a:endParaRPr>
          </a:p>
        </p:txBody>
      </p:sp>
    </p:spTree>
    <p:extLst>
      <p:ext uri="{BB962C8B-B14F-4D97-AF65-F5344CB8AC3E}">
        <p14:creationId xmlns:p14="http://schemas.microsoft.com/office/powerpoint/2010/main" val="4103204216"/>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2"/>
          <p:cNvGrpSpPr/>
          <p:nvPr/>
        </p:nvGrpSpPr>
        <p:grpSpPr>
          <a:xfrm>
            <a:off x="-1507300" y="-88075"/>
            <a:ext cx="10279867" cy="7555675"/>
            <a:chOff x="-1507300" y="-88075"/>
            <a:chExt cx="10279867" cy="7555675"/>
          </a:xfrm>
        </p:grpSpPr>
        <p:sp>
          <p:nvSpPr>
            <p:cNvPr id="2" name="Rectangle 1"/>
            <p:cNvSpPr/>
            <p:nvPr/>
          </p:nvSpPr>
          <p:spPr>
            <a:xfrm>
              <a:off x="-609600" y="76200"/>
              <a:ext cx="7239000" cy="7010400"/>
            </a:xfrm>
            <a:prstGeom prst="rect">
              <a:avLst/>
            </a:prstGeom>
            <a:solidFill>
              <a:srgbClr val="FCAFA2">
                <a:alpha val="7059"/>
              </a:srgbClr>
            </a:solidFill>
            <a:scene3d>
              <a:camera prst="orthographicFront">
                <a:rot lat="1800000" lon="4200000" rev="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pic>
          <p:nvPicPr>
            <p:cNvPr id="97" name="Picture 9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1858695"/>
              <a:ext cx="716607" cy="732105"/>
            </a:xfrm>
            <a:prstGeom prst="rect">
              <a:avLst/>
            </a:prstGeom>
            <a:ln>
              <a:solidFill>
                <a:schemeClr val="tx1"/>
              </a:solidFill>
            </a:ln>
            <a:scene3d>
              <a:camera prst="orthographicFront">
                <a:rot lat="1800000" lon="4200000" rev="0"/>
              </a:camera>
              <a:lightRig rig="threePt" dir="t"/>
            </a:scene3d>
          </p:spPr>
        </p:pic>
        <p:pic>
          <p:nvPicPr>
            <p:cNvPr id="77" name="Picture 7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5349239" y="2148230"/>
              <a:ext cx="579731" cy="1471069"/>
            </a:xfrm>
            <a:prstGeom prst="rect">
              <a:avLst/>
            </a:prstGeom>
            <a:ln>
              <a:solidFill>
                <a:schemeClr val="tx1"/>
              </a:solidFill>
            </a:ln>
            <a:scene3d>
              <a:camera prst="orthographicFront">
                <a:rot lat="1800000" lon="4200000" rev="0"/>
              </a:camera>
              <a:lightRig rig="threePt" dir="t"/>
            </a:scene3d>
          </p:spPr>
        </p:pic>
        <p:pic>
          <p:nvPicPr>
            <p:cNvPr id="83" name="Picture 8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3262952"/>
              <a:ext cx="716607" cy="1014738"/>
            </a:xfrm>
            <a:prstGeom prst="rect">
              <a:avLst/>
            </a:prstGeom>
            <a:ln>
              <a:solidFill>
                <a:schemeClr val="tx1"/>
              </a:solidFill>
            </a:ln>
            <a:scene3d>
              <a:camera prst="orthographicFront">
                <a:rot lat="1800000" lon="4200000" rev="0"/>
              </a:camera>
              <a:lightRig rig="threePt" dir="t"/>
            </a:scene3d>
          </p:spPr>
        </p:pic>
        <p:pic>
          <p:nvPicPr>
            <p:cNvPr id="84" name="Picture 8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4329752"/>
              <a:ext cx="716607" cy="1014738"/>
            </a:xfrm>
            <a:prstGeom prst="rect">
              <a:avLst/>
            </a:prstGeom>
            <a:ln>
              <a:solidFill>
                <a:schemeClr val="tx1"/>
              </a:solidFill>
            </a:ln>
            <a:scene3d>
              <a:camera prst="orthographicFront">
                <a:rot lat="1800000" lon="4200000" rev="0"/>
              </a:camera>
              <a:lightRig rig="threePt" dir="t"/>
            </a:scene3d>
          </p:spPr>
        </p:pic>
        <p:pic>
          <p:nvPicPr>
            <p:cNvPr id="85" name="Picture 8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19400" y="3328662"/>
              <a:ext cx="716607" cy="1014738"/>
            </a:xfrm>
            <a:prstGeom prst="rect">
              <a:avLst/>
            </a:prstGeom>
            <a:ln>
              <a:solidFill>
                <a:schemeClr val="tx1"/>
              </a:solidFill>
            </a:ln>
            <a:scene3d>
              <a:camera prst="orthographicFront">
                <a:rot lat="1800000" lon="4200000" rev="0"/>
              </a:camera>
              <a:lightRig rig="threePt" dir="t"/>
            </a:scene3d>
          </p:spPr>
        </p:pic>
        <p:pic>
          <p:nvPicPr>
            <p:cNvPr id="98" name="Picture 97"/>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4953000"/>
              <a:ext cx="716607" cy="732105"/>
            </a:xfrm>
            <a:prstGeom prst="rect">
              <a:avLst/>
            </a:prstGeom>
            <a:ln>
              <a:solidFill>
                <a:schemeClr val="tx1"/>
              </a:solidFill>
            </a:ln>
            <a:scene3d>
              <a:camera prst="orthographicFront">
                <a:rot lat="1800000" lon="4200000" rev="0"/>
              </a:camera>
              <a:lightRig rig="threePt" dir="t"/>
            </a:scene3d>
          </p:spPr>
        </p:pic>
        <p:pic>
          <p:nvPicPr>
            <p:cNvPr id="99" name="Picture 98"/>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3916095"/>
              <a:ext cx="716607" cy="732105"/>
            </a:xfrm>
            <a:prstGeom prst="rect">
              <a:avLst/>
            </a:prstGeom>
            <a:ln>
              <a:solidFill>
                <a:schemeClr val="tx1"/>
              </a:solidFill>
            </a:ln>
            <a:scene3d>
              <a:camera prst="orthographicFront">
                <a:rot lat="1800000" lon="4200000" rev="0"/>
              </a:camera>
              <a:lightRig rig="threePt" dir="t"/>
            </a:scene3d>
          </p:spPr>
        </p:pic>
        <p:pic>
          <p:nvPicPr>
            <p:cNvPr id="100" name="Picture 9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2849295"/>
              <a:ext cx="716607" cy="732105"/>
            </a:xfrm>
            <a:prstGeom prst="rect">
              <a:avLst/>
            </a:prstGeom>
            <a:ln>
              <a:solidFill>
                <a:schemeClr val="tx1"/>
              </a:solidFill>
            </a:ln>
            <a:scene3d>
              <a:camera prst="orthographicFront">
                <a:rot lat="1800000" lon="4200000" rev="0"/>
              </a:camera>
              <a:lightRig rig="threePt" dir="t"/>
            </a:scene3d>
          </p:spPr>
        </p:pic>
        <p:pic>
          <p:nvPicPr>
            <p:cNvPr id="104" name="Picture 10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057400" y="4601895"/>
              <a:ext cx="716607" cy="732105"/>
            </a:xfrm>
            <a:prstGeom prst="rect">
              <a:avLst/>
            </a:prstGeom>
            <a:ln>
              <a:solidFill>
                <a:schemeClr val="tx1"/>
              </a:solidFill>
            </a:ln>
            <a:scene3d>
              <a:camera prst="orthographicFront">
                <a:rot lat="1800000" lon="4200000" rev="0"/>
              </a:camera>
              <a:lightRig rig="threePt" dir="t"/>
            </a:scene3d>
          </p:spPr>
        </p:pic>
        <p:pic>
          <p:nvPicPr>
            <p:cNvPr id="106" name="Picture 10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057400" y="3488790"/>
              <a:ext cx="716607" cy="732105"/>
            </a:xfrm>
            <a:prstGeom prst="rect">
              <a:avLst/>
            </a:prstGeom>
            <a:ln>
              <a:solidFill>
                <a:schemeClr val="tx1"/>
              </a:solidFill>
            </a:ln>
            <a:scene3d>
              <a:camera prst="orthographicFront">
                <a:rot lat="1800000" lon="4200000" rev="0"/>
              </a:camera>
              <a:lightRig rig="threePt" dir="t"/>
            </a:scene3d>
          </p:spPr>
        </p:pic>
        <p:pic>
          <p:nvPicPr>
            <p:cNvPr id="113" name="Picture 11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4192773"/>
              <a:ext cx="716607" cy="732105"/>
            </a:xfrm>
            <a:prstGeom prst="rect">
              <a:avLst/>
            </a:prstGeom>
            <a:ln>
              <a:solidFill>
                <a:schemeClr val="tx1"/>
              </a:solidFill>
            </a:ln>
            <a:scene3d>
              <a:camera prst="orthographicFront">
                <a:rot lat="1800000" lon="4200000" rev="0"/>
              </a:camera>
              <a:lightRig rig="threePt" dir="t"/>
            </a:scene3d>
          </p:spPr>
        </p:pic>
        <p:pic>
          <p:nvPicPr>
            <p:cNvPr id="114" name="Picture 11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3079668"/>
              <a:ext cx="716607" cy="732105"/>
            </a:xfrm>
            <a:prstGeom prst="rect">
              <a:avLst/>
            </a:prstGeom>
            <a:ln>
              <a:solidFill>
                <a:schemeClr val="tx1"/>
              </a:solidFill>
            </a:ln>
            <a:scene3d>
              <a:camera prst="orthographicFront">
                <a:rot lat="1800000" lon="4200000" rev="0"/>
              </a:camera>
              <a:lightRig rig="threePt" dir="t"/>
            </a:scene3d>
          </p:spPr>
        </p:pic>
        <p:pic>
          <p:nvPicPr>
            <p:cNvPr id="1026"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07300" y="2296320"/>
              <a:ext cx="5850700" cy="3571080"/>
            </a:xfrm>
            <a:prstGeom prst="rect">
              <a:avLst/>
            </a:prstGeom>
            <a:noFill/>
            <a:ln>
              <a:solidFill>
                <a:schemeClr val="bg1">
                  <a:lumMod val="50000"/>
                </a:schemeClr>
              </a:solidFill>
            </a:ln>
            <a:scene3d>
              <a:camera prst="orthographicFront">
                <a:rot lat="1800000" lon="4200000" rev="0"/>
              </a:camera>
              <a:lightRig rig="threePt" dir="t"/>
            </a:scene3d>
            <a:extLst>
              <a:ext uri="{909E8E84-426E-40DD-AFC4-6F175D3DCCD1}">
                <a14:hiddenFill xmlns:a14="http://schemas.microsoft.com/office/drawing/2010/main">
                  <a:solidFill>
                    <a:srgbClr val="FFFFFF"/>
                  </a:solidFill>
                </a14:hiddenFill>
              </a:ext>
            </a:extLst>
          </p:spPr>
        </p:pic>
        <p:pic>
          <p:nvPicPr>
            <p:cNvPr id="54" name="Picture 5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4889871" y="1598427"/>
              <a:ext cx="579731" cy="1471069"/>
            </a:xfrm>
            <a:prstGeom prst="rect">
              <a:avLst/>
            </a:prstGeom>
            <a:ln>
              <a:solidFill>
                <a:schemeClr val="tx1"/>
              </a:solidFill>
            </a:ln>
            <a:scene3d>
              <a:camera prst="orthographicFront">
                <a:rot lat="1800000" lon="4200000" rev="0"/>
              </a:camera>
              <a:lightRig rig="threePt" dir="t"/>
            </a:scene3d>
          </p:spPr>
        </p:pic>
        <p:pic>
          <p:nvPicPr>
            <p:cNvPr id="111" name="Picture 1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4191000" y="762000"/>
              <a:ext cx="579731" cy="1471069"/>
            </a:xfrm>
            <a:prstGeom prst="rect">
              <a:avLst/>
            </a:prstGeom>
            <a:ln>
              <a:solidFill>
                <a:schemeClr val="tx1"/>
              </a:solidFill>
            </a:ln>
            <a:scene3d>
              <a:camera prst="orthographicFront">
                <a:rot lat="1800000" lon="4200000" rev="0"/>
              </a:camera>
              <a:lightRig rig="threePt" dir="t"/>
            </a:scene3d>
          </p:spPr>
        </p:pic>
        <p:cxnSp>
          <p:nvCxnSpPr>
            <p:cNvPr id="31" name="Straight Connector 30"/>
            <p:cNvCxnSpPr/>
            <p:nvPr/>
          </p:nvCxnSpPr>
          <p:spPr>
            <a:xfrm flipH="1">
              <a:off x="2774007" y="2068247"/>
              <a:ext cx="2407594" cy="79983"/>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pic>
          <p:nvPicPr>
            <p:cNvPr id="82" name="Picture 8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2407593" y="748352"/>
              <a:ext cx="716607" cy="732105"/>
            </a:xfrm>
            <a:prstGeom prst="rect">
              <a:avLst/>
            </a:prstGeom>
            <a:ln>
              <a:solidFill>
                <a:schemeClr val="tx1"/>
              </a:solidFill>
            </a:ln>
            <a:scene3d>
              <a:camera prst="orthographicFront">
                <a:rot lat="1800000" lon="4200000" rev="0"/>
              </a:camera>
              <a:lightRig rig="threePt" dir="t"/>
            </a:scene3d>
          </p:spPr>
        </p:pic>
        <p:pic>
          <p:nvPicPr>
            <p:cNvPr id="53" name="Picture 5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6111239" y="3138830"/>
              <a:ext cx="579731" cy="1471069"/>
            </a:xfrm>
            <a:prstGeom prst="rect">
              <a:avLst/>
            </a:prstGeom>
            <a:ln>
              <a:solidFill>
                <a:schemeClr val="tx1"/>
              </a:solidFill>
            </a:ln>
            <a:scene3d>
              <a:camera prst="orthographicFront">
                <a:rot lat="1800000" lon="4200000" rev="0"/>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92068" y="3310720"/>
              <a:ext cx="716607" cy="1014738"/>
            </a:xfrm>
            <a:prstGeom prst="rect">
              <a:avLst/>
            </a:prstGeom>
            <a:ln>
              <a:solidFill>
                <a:schemeClr val="tx1"/>
              </a:solidFill>
            </a:ln>
            <a:scene3d>
              <a:camera prst="orthographicFront">
                <a:rot lat="1800000" lon="4200000" rev="0"/>
              </a:camera>
              <a:lightRig rig="threePt" dir="t"/>
            </a:scene3d>
          </p:spPr>
        </p:pic>
        <p:cxnSp>
          <p:nvCxnSpPr>
            <p:cNvPr id="15" name="Straight Connector 14"/>
            <p:cNvCxnSpPr/>
            <p:nvPr/>
          </p:nvCxnSpPr>
          <p:spPr>
            <a:xfrm flipH="1" flipV="1">
              <a:off x="1263109" y="3079298"/>
              <a:ext cx="304800" cy="40949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3079298"/>
              <a:ext cx="2698686" cy="74421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3488790"/>
              <a:ext cx="2394490" cy="33472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760074" y="2068245"/>
              <a:ext cx="2421525" cy="31067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950371" y="3581400"/>
              <a:ext cx="2450430" cy="2241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950371" y="3603807"/>
              <a:ext cx="2450431" cy="47805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214604" y="1428110"/>
              <a:ext cx="1564659" cy="369332"/>
            </a:xfrm>
            <a:prstGeom prst="rect">
              <a:avLst/>
            </a:prstGeom>
            <a:noFill/>
          </p:spPr>
          <p:txBody>
            <a:bodyPr wrap="none" rtlCol="0">
              <a:spAutoFit/>
            </a:bodyPr>
            <a:lstStyle/>
            <a:p>
              <a:r>
                <a:rPr lang="en-US" dirty="0" smtClean="0">
                  <a:solidFill>
                    <a:srgbClr val="292934"/>
                  </a:solidFill>
                </a:rPr>
                <a:t>Pooling size P</a:t>
              </a:r>
              <a:r>
                <a:rPr lang="en-US" sz="1200" dirty="0" smtClean="0">
                  <a:solidFill>
                    <a:srgbClr val="292934"/>
                  </a:solidFill>
                </a:rPr>
                <a:t>1</a:t>
              </a:r>
              <a:endParaRPr lang="en-US" sz="1200" dirty="0">
                <a:solidFill>
                  <a:srgbClr val="292934"/>
                </a:solidFill>
              </a:endParaRPr>
            </a:p>
          </p:txBody>
        </p:sp>
        <p:pic>
          <p:nvPicPr>
            <p:cNvPr id="55" name="Picture 5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4319262"/>
              <a:ext cx="716607" cy="1014738"/>
            </a:xfrm>
            <a:prstGeom prst="rect">
              <a:avLst/>
            </a:prstGeom>
            <a:ln>
              <a:solidFill>
                <a:schemeClr val="tx1"/>
              </a:solidFill>
            </a:ln>
            <a:scene3d>
              <a:camera prst="orthographicFront">
                <a:rot lat="1800000" lon="4200000" rev="0"/>
              </a:camera>
              <a:lightRig rig="threePt" dir="t"/>
            </a:scene3d>
          </p:spPr>
        </p:pic>
        <p:pic>
          <p:nvPicPr>
            <p:cNvPr id="56" name="Picture 5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6518" y="2261862"/>
              <a:ext cx="716607" cy="1014738"/>
            </a:xfrm>
            <a:prstGeom prst="rect">
              <a:avLst/>
            </a:prstGeom>
            <a:ln>
              <a:solidFill>
                <a:schemeClr val="tx1"/>
              </a:solidFill>
            </a:ln>
            <a:scene3d>
              <a:camera prst="orthographicFront">
                <a:rot lat="1800000" lon="4200000" rev="0"/>
              </a:camera>
              <a:lightRig rig="threePt" dir="t"/>
            </a:scene3d>
          </p:spPr>
        </p:pic>
        <p:pic>
          <p:nvPicPr>
            <p:cNvPr id="57" name="Picture 5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5386062"/>
              <a:ext cx="716607" cy="1014738"/>
            </a:xfrm>
            <a:prstGeom prst="rect">
              <a:avLst/>
            </a:prstGeom>
            <a:ln>
              <a:solidFill>
                <a:schemeClr val="tx1"/>
              </a:solidFill>
            </a:ln>
            <a:scene3d>
              <a:camera prst="orthographicFront">
                <a:rot lat="1800000" lon="4200000" rev="0"/>
              </a:camera>
              <a:lightRig rig="threePt" dir="t"/>
            </a:scene3d>
          </p:spPr>
        </p:pic>
        <p:pic>
          <p:nvPicPr>
            <p:cNvPr id="79" name="Picture 78"/>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6452862"/>
              <a:ext cx="716607" cy="1014738"/>
            </a:xfrm>
            <a:prstGeom prst="rect">
              <a:avLst/>
            </a:prstGeom>
            <a:ln>
              <a:solidFill>
                <a:schemeClr val="tx1"/>
              </a:solidFill>
            </a:ln>
            <a:scene3d>
              <a:camera prst="orthographicFront">
                <a:rot lat="1800000" lon="4200000" rev="0"/>
              </a:camera>
              <a:lightRig rig="threePt" dir="t"/>
            </a:scene3d>
          </p:spPr>
        </p:pic>
        <p:cxnSp>
          <p:nvCxnSpPr>
            <p:cNvPr id="14" name="Straight Connector 13"/>
            <p:cNvCxnSpPr/>
            <p:nvPr/>
          </p:nvCxnSpPr>
          <p:spPr>
            <a:xfrm>
              <a:off x="1258029" y="307929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67909" y="3487948"/>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3683818"/>
              <a:ext cx="314960" cy="398042"/>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52949" y="3683817"/>
              <a:ext cx="2709450" cy="1460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61456" y="3829867"/>
              <a:ext cx="2400943" cy="25199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78" name="Picture 77"/>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30068" y="2320120"/>
              <a:ext cx="716607" cy="1014738"/>
            </a:xfrm>
            <a:prstGeom prst="rect">
              <a:avLst/>
            </a:prstGeom>
            <a:ln>
              <a:solidFill>
                <a:schemeClr val="tx1"/>
              </a:solidFill>
            </a:ln>
            <a:scene3d>
              <a:camera prst="orthographicFront">
                <a:rot lat="1800000" lon="4200000" rev="0"/>
              </a:camera>
              <a:lightRig rig="threePt" dir="t"/>
            </a:scene3d>
          </p:spPr>
        </p:pic>
        <p:pic>
          <p:nvPicPr>
            <p:cNvPr id="86" name="Picture 8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24518" y="1271262"/>
              <a:ext cx="716607" cy="1014738"/>
            </a:xfrm>
            <a:prstGeom prst="rect">
              <a:avLst/>
            </a:prstGeom>
            <a:ln>
              <a:solidFill>
                <a:schemeClr val="tx1"/>
              </a:solidFill>
            </a:ln>
            <a:scene3d>
              <a:camera prst="orthographicFront">
                <a:rot lat="1800000" lon="4200000" rev="0"/>
              </a:camera>
              <a:lightRig rig="threePt" dir="t"/>
            </a:scene3d>
          </p:spPr>
        </p:pic>
        <p:pic>
          <p:nvPicPr>
            <p:cNvPr id="87" name="Picture 8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19400" y="4395462"/>
              <a:ext cx="716607" cy="1014738"/>
            </a:xfrm>
            <a:prstGeom prst="rect">
              <a:avLst/>
            </a:prstGeom>
            <a:ln>
              <a:solidFill>
                <a:schemeClr val="tx1"/>
              </a:solidFill>
            </a:ln>
            <a:scene3d>
              <a:camera prst="orthographicFront">
                <a:rot lat="1800000" lon="4200000" rev="0"/>
              </a:camera>
              <a:lightRig rig="threePt" dir="t"/>
            </a:scene3d>
          </p:spPr>
        </p:pic>
        <p:pic>
          <p:nvPicPr>
            <p:cNvPr id="88" name="Picture 87"/>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2819400" y="5462262"/>
              <a:ext cx="716607" cy="1014738"/>
            </a:xfrm>
            <a:prstGeom prst="rect">
              <a:avLst/>
            </a:prstGeom>
            <a:ln>
              <a:solidFill>
                <a:schemeClr val="tx1"/>
              </a:solidFill>
            </a:ln>
            <a:scene3d>
              <a:camera prst="orthographicFront">
                <a:rot lat="1800000" lon="4200000" rev="0"/>
              </a:camera>
              <a:lightRig rig="threePt" dir="t"/>
            </a:scene3d>
          </p:spPr>
        </p:pic>
        <p:pic>
          <p:nvPicPr>
            <p:cNvPr id="110" name="Picture 10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88075"/>
              <a:ext cx="716607" cy="732105"/>
            </a:xfrm>
            <a:prstGeom prst="rect">
              <a:avLst/>
            </a:prstGeom>
            <a:ln>
              <a:solidFill>
                <a:schemeClr val="tx1"/>
              </a:solidFill>
            </a:ln>
            <a:scene3d>
              <a:camera prst="orthographicFront">
                <a:rot lat="1800000" lon="4200000" rev="0"/>
              </a:camera>
              <a:lightRig rig="threePt" dir="t"/>
            </a:scene3d>
          </p:spPr>
        </p:pic>
        <p:pic>
          <p:nvPicPr>
            <p:cNvPr id="112" name="Picture 11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1022268"/>
              <a:ext cx="716607" cy="732105"/>
            </a:xfrm>
            <a:prstGeom prst="rect">
              <a:avLst/>
            </a:prstGeom>
            <a:ln>
              <a:solidFill>
                <a:schemeClr val="tx1"/>
              </a:solidFill>
            </a:ln>
            <a:scene3d>
              <a:camera prst="orthographicFront">
                <a:rot lat="1800000" lon="4200000" rev="0"/>
              </a:camera>
              <a:lightRig rig="threePt" dir="t"/>
            </a:scene3d>
          </p:spPr>
        </p:pic>
        <p:pic>
          <p:nvPicPr>
            <p:cNvPr id="115" name="Picture 11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55561"/>
            <a:stretch/>
          </p:blipFill>
          <p:spPr>
            <a:xfrm>
              <a:off x="1708722" y="2012868"/>
              <a:ext cx="716607" cy="732105"/>
            </a:xfrm>
            <a:prstGeom prst="rect">
              <a:avLst/>
            </a:prstGeom>
            <a:ln>
              <a:solidFill>
                <a:schemeClr val="tx1"/>
              </a:solidFill>
            </a:ln>
            <a:scene3d>
              <a:camera prst="orthographicFront">
                <a:rot lat="1800000" lon="4200000" rev="0"/>
              </a:camera>
              <a:lightRig rig="threePt" dir="t"/>
            </a:scene3d>
          </p:spPr>
        </p:pic>
        <p:cxnSp>
          <p:nvCxnSpPr>
            <p:cNvPr id="18" name="Straight Connector 17"/>
            <p:cNvCxnSpPr/>
            <p:nvPr/>
          </p:nvCxnSpPr>
          <p:spPr>
            <a:xfrm flipV="1">
              <a:off x="1252949" y="2333961"/>
              <a:ext cx="1521058" cy="1368843"/>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63713" y="2333961"/>
              <a:ext cx="1502183" cy="74533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7909" y="2333961"/>
              <a:ext cx="1206098" cy="1747899"/>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67909" y="2333961"/>
              <a:ext cx="1206098" cy="1154829"/>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17" name="Straight Arrow Connector 116"/>
            <p:cNvCxnSpPr/>
            <p:nvPr/>
          </p:nvCxnSpPr>
          <p:spPr>
            <a:xfrm flipH="1">
              <a:off x="5349239" y="1612776"/>
              <a:ext cx="762000" cy="245919"/>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18" name="Straight Arrow Connector 117"/>
            <p:cNvCxnSpPr/>
            <p:nvPr/>
          </p:nvCxnSpPr>
          <p:spPr>
            <a:xfrm flipH="1" flipV="1">
              <a:off x="4770731" y="1053152"/>
              <a:ext cx="1340509" cy="55962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24" name="TextBox 123"/>
            <p:cNvSpPr txBox="1"/>
            <p:nvPr/>
          </p:nvSpPr>
          <p:spPr>
            <a:xfrm>
              <a:off x="7207908" y="2813358"/>
              <a:ext cx="1564659" cy="369332"/>
            </a:xfrm>
            <a:prstGeom prst="rect">
              <a:avLst/>
            </a:prstGeom>
            <a:noFill/>
          </p:spPr>
          <p:txBody>
            <a:bodyPr wrap="none" rtlCol="0">
              <a:spAutoFit/>
            </a:bodyPr>
            <a:lstStyle/>
            <a:p>
              <a:r>
                <a:rPr lang="en-US" dirty="0" smtClean="0">
                  <a:solidFill>
                    <a:srgbClr val="292934"/>
                  </a:solidFill>
                </a:rPr>
                <a:t>Pooling size P</a:t>
              </a:r>
              <a:r>
                <a:rPr lang="en-US" sz="1200" dirty="0" smtClean="0">
                  <a:solidFill>
                    <a:srgbClr val="292934"/>
                  </a:solidFill>
                </a:rPr>
                <a:t>2</a:t>
              </a:r>
              <a:endParaRPr lang="en-US" sz="1200" dirty="0">
                <a:solidFill>
                  <a:srgbClr val="292934"/>
                </a:solidFill>
              </a:endParaRPr>
            </a:p>
          </p:txBody>
        </p:sp>
        <p:cxnSp>
          <p:nvCxnSpPr>
            <p:cNvPr id="126" name="Straight Arrow Connector 125"/>
            <p:cNvCxnSpPr/>
            <p:nvPr/>
          </p:nvCxnSpPr>
          <p:spPr>
            <a:xfrm flipH="1">
              <a:off x="6629400" y="2998024"/>
              <a:ext cx="578508" cy="49076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127" name="Straight Arrow Connector 126"/>
            <p:cNvCxnSpPr/>
            <p:nvPr/>
          </p:nvCxnSpPr>
          <p:spPr>
            <a:xfrm flipH="1" flipV="1">
              <a:off x="5777047" y="2438400"/>
              <a:ext cx="1430863" cy="55962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41" name="Straight Connector 40"/>
            <p:cNvCxnSpPr/>
            <p:nvPr/>
          </p:nvCxnSpPr>
          <p:spPr>
            <a:xfrm flipH="1">
              <a:off x="3939703" y="3603807"/>
              <a:ext cx="2461097" cy="22586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1" name="TextBox 70"/>
            <p:cNvSpPr txBox="1"/>
            <p:nvPr/>
          </p:nvSpPr>
          <p:spPr>
            <a:xfrm rot="2883073">
              <a:off x="2115343" y="1557146"/>
              <a:ext cx="635110" cy="307777"/>
            </a:xfrm>
            <a:prstGeom prst="rect">
              <a:avLst/>
            </a:prstGeom>
            <a:noFill/>
          </p:spPr>
          <p:txBody>
            <a:bodyPr wrap="none" rtlCol="0">
              <a:spAutoFit/>
            </a:bodyPr>
            <a:lstStyle/>
            <a:p>
              <a:r>
                <a:rPr lang="en-US" sz="1400" dirty="0" smtClean="0">
                  <a:solidFill>
                    <a:prstClr val="black"/>
                  </a:solidFill>
                </a:rPr>
                <a:t>…N1…</a:t>
              </a:r>
              <a:endParaRPr lang="en-US" sz="1400" dirty="0">
                <a:solidFill>
                  <a:prstClr val="black"/>
                </a:solidFill>
              </a:endParaRPr>
            </a:p>
          </p:txBody>
        </p:sp>
        <p:sp>
          <p:nvSpPr>
            <p:cNvPr id="76" name="TextBox 75"/>
            <p:cNvSpPr txBox="1"/>
            <p:nvPr/>
          </p:nvSpPr>
          <p:spPr>
            <a:xfrm rot="2802151">
              <a:off x="3280443" y="3001749"/>
              <a:ext cx="665567" cy="307777"/>
            </a:xfrm>
            <a:prstGeom prst="rect">
              <a:avLst/>
            </a:prstGeom>
            <a:noFill/>
          </p:spPr>
          <p:txBody>
            <a:bodyPr wrap="none" rtlCol="0">
              <a:spAutoFit/>
            </a:bodyPr>
            <a:lstStyle/>
            <a:p>
              <a:r>
                <a:rPr lang="en-US" sz="1400" dirty="0" smtClean="0">
                  <a:solidFill>
                    <a:prstClr val="black"/>
                  </a:solidFill>
                </a:rPr>
                <a:t>…N2…</a:t>
              </a:r>
              <a:endParaRPr lang="en-US" sz="1400" dirty="0">
                <a:solidFill>
                  <a:prstClr val="black"/>
                </a:solidFill>
              </a:endParaRPr>
            </a:p>
          </p:txBody>
        </p:sp>
        <p:sp>
          <p:nvSpPr>
            <p:cNvPr id="80" name="TextBox 79"/>
            <p:cNvSpPr txBox="1"/>
            <p:nvPr/>
          </p:nvSpPr>
          <p:spPr>
            <a:xfrm rot="2883073">
              <a:off x="4529184" y="1679119"/>
              <a:ext cx="635110" cy="307777"/>
            </a:xfrm>
            <a:prstGeom prst="rect">
              <a:avLst/>
            </a:prstGeom>
            <a:noFill/>
          </p:spPr>
          <p:txBody>
            <a:bodyPr wrap="none" rtlCol="0">
              <a:spAutoFit/>
            </a:bodyPr>
            <a:lstStyle/>
            <a:p>
              <a:r>
                <a:rPr lang="en-US" sz="1400" dirty="0" smtClean="0">
                  <a:solidFill>
                    <a:prstClr val="black"/>
                  </a:solidFill>
                </a:rPr>
                <a:t>…N1…</a:t>
              </a:r>
              <a:endParaRPr lang="en-US" sz="1400" dirty="0">
                <a:solidFill>
                  <a:prstClr val="black"/>
                </a:solidFill>
              </a:endParaRPr>
            </a:p>
          </p:txBody>
        </p:sp>
        <p:sp>
          <p:nvSpPr>
            <p:cNvPr id="81" name="TextBox 80"/>
            <p:cNvSpPr txBox="1"/>
            <p:nvPr/>
          </p:nvSpPr>
          <p:spPr>
            <a:xfrm rot="2883073">
              <a:off x="5629834" y="2950813"/>
              <a:ext cx="665567" cy="307777"/>
            </a:xfrm>
            <a:prstGeom prst="rect">
              <a:avLst/>
            </a:prstGeom>
            <a:noFill/>
          </p:spPr>
          <p:txBody>
            <a:bodyPr wrap="none" rtlCol="0">
              <a:spAutoFit/>
            </a:bodyPr>
            <a:lstStyle/>
            <a:p>
              <a:r>
                <a:rPr lang="en-US" sz="1400" dirty="0" smtClean="0">
                  <a:solidFill>
                    <a:prstClr val="black"/>
                  </a:solidFill>
                </a:rPr>
                <a:t>…N2…</a:t>
              </a:r>
              <a:endParaRPr lang="en-US" sz="1400" dirty="0">
                <a:solidFill>
                  <a:prstClr val="black"/>
                </a:solidFill>
              </a:endParaRPr>
            </a:p>
          </p:txBody>
        </p:sp>
        <p:sp>
          <p:nvSpPr>
            <p:cNvPr id="61" name="TextBox 60"/>
            <p:cNvSpPr txBox="1"/>
            <p:nvPr/>
          </p:nvSpPr>
          <p:spPr>
            <a:xfrm rot="2883073">
              <a:off x="6537432" y="4291105"/>
              <a:ext cx="954107" cy="400110"/>
            </a:xfrm>
            <a:prstGeom prst="rect">
              <a:avLst/>
            </a:prstGeom>
            <a:noFill/>
          </p:spPr>
          <p:txBody>
            <a:bodyPr wrap="none" rtlCol="0">
              <a:spAutoFit/>
            </a:bodyPr>
            <a:lstStyle/>
            <a:p>
              <a:r>
                <a:rPr lang="en-US" sz="2000" b="1" dirty="0" smtClean="0">
                  <a:solidFill>
                    <a:prstClr val="black"/>
                  </a:solidFill>
                </a:rPr>
                <a:t>…………</a:t>
              </a:r>
              <a:endParaRPr lang="en-US" sz="2000" b="1" dirty="0">
                <a:solidFill>
                  <a:prstClr val="black"/>
                </a:solidFill>
              </a:endParaRPr>
            </a:p>
          </p:txBody>
        </p:sp>
        <p:sp>
          <p:nvSpPr>
            <p:cNvPr id="62" name="TextBox 61"/>
            <p:cNvSpPr txBox="1"/>
            <p:nvPr/>
          </p:nvSpPr>
          <p:spPr>
            <a:xfrm rot="2883073">
              <a:off x="3462649" y="561946"/>
              <a:ext cx="954107" cy="400110"/>
            </a:xfrm>
            <a:prstGeom prst="rect">
              <a:avLst/>
            </a:prstGeom>
            <a:noFill/>
          </p:spPr>
          <p:txBody>
            <a:bodyPr wrap="none" rtlCol="0">
              <a:spAutoFit/>
            </a:bodyPr>
            <a:lstStyle/>
            <a:p>
              <a:r>
                <a:rPr lang="en-US" sz="2000" b="1" dirty="0" smtClean="0">
                  <a:solidFill>
                    <a:prstClr val="black"/>
                  </a:solidFill>
                </a:rPr>
                <a:t>…………</a:t>
              </a:r>
              <a:endParaRPr lang="en-US" sz="2000" b="1" dirty="0">
                <a:solidFill>
                  <a:prstClr val="black"/>
                </a:solidFill>
              </a:endParaRPr>
            </a:p>
          </p:txBody>
        </p:sp>
      </p:grpSp>
      <p:sp>
        <p:nvSpPr>
          <p:cNvPr id="4" name="TextBox 3"/>
          <p:cNvSpPr txBox="1"/>
          <p:nvPr/>
        </p:nvSpPr>
        <p:spPr>
          <a:xfrm>
            <a:off x="5469602" y="-65382"/>
            <a:ext cx="3748944" cy="461665"/>
          </a:xfrm>
          <a:prstGeom prst="rect">
            <a:avLst/>
          </a:prstGeom>
          <a:noFill/>
        </p:spPr>
        <p:txBody>
          <a:bodyPr wrap="square" rtlCol="0">
            <a:spAutoFit/>
          </a:bodyPr>
          <a:lstStyle/>
          <a:p>
            <a:r>
              <a:rPr lang="en-US" sz="2400" b="1" i="1" dirty="0" smtClean="0">
                <a:solidFill>
                  <a:srgbClr val="4F81BD"/>
                </a:solidFill>
              </a:rPr>
              <a:t>HP-CNN</a:t>
            </a:r>
            <a:r>
              <a:rPr lang="en-US" b="1" i="1" dirty="0" smtClean="0">
                <a:solidFill>
                  <a:prstClr val="black"/>
                </a:solidFill>
              </a:rPr>
              <a:t> </a:t>
            </a:r>
            <a:r>
              <a:rPr lang="en-US" dirty="0">
                <a:solidFill>
                  <a:prstClr val="black"/>
                </a:solidFill>
              </a:rPr>
              <a:t>[</a:t>
            </a:r>
            <a:r>
              <a:rPr lang="en-US" i="1" dirty="0">
                <a:solidFill>
                  <a:prstClr val="black"/>
                </a:solidFill>
              </a:rPr>
              <a:t>P</a:t>
            </a:r>
            <a:r>
              <a:rPr lang="en-US" i="1" baseline="-25000" dirty="0">
                <a:solidFill>
                  <a:prstClr val="black"/>
                </a:solidFill>
              </a:rPr>
              <a:t>1, </a:t>
            </a:r>
            <a:r>
              <a:rPr lang="en-US" i="1" dirty="0" smtClean="0">
                <a:solidFill>
                  <a:prstClr val="black"/>
                </a:solidFill>
              </a:rPr>
              <a:t>N</a:t>
            </a:r>
            <a:r>
              <a:rPr lang="en-US" i="1" baseline="-25000" dirty="0" smtClean="0">
                <a:solidFill>
                  <a:prstClr val="black"/>
                </a:solidFill>
              </a:rPr>
              <a:t>1  </a:t>
            </a:r>
            <a:r>
              <a:rPr lang="en-US" i="1" dirty="0" smtClean="0">
                <a:solidFill>
                  <a:prstClr val="black"/>
                </a:solidFill>
              </a:rPr>
              <a:t>P</a:t>
            </a:r>
            <a:r>
              <a:rPr lang="en-US" i="1" baseline="-25000" dirty="0" smtClean="0">
                <a:solidFill>
                  <a:prstClr val="black"/>
                </a:solidFill>
              </a:rPr>
              <a:t>2</a:t>
            </a:r>
            <a:r>
              <a:rPr lang="en-US" i="1" baseline="-25000" dirty="0">
                <a:solidFill>
                  <a:prstClr val="black"/>
                </a:solidFill>
              </a:rPr>
              <a:t>, </a:t>
            </a:r>
            <a:r>
              <a:rPr lang="en-US" i="1" dirty="0" smtClean="0">
                <a:solidFill>
                  <a:prstClr val="black"/>
                </a:solidFill>
              </a:rPr>
              <a:t>N</a:t>
            </a:r>
            <a:r>
              <a:rPr lang="en-US" i="1" baseline="-25000" dirty="0" smtClean="0">
                <a:solidFill>
                  <a:prstClr val="black"/>
                </a:solidFill>
              </a:rPr>
              <a:t>2  </a:t>
            </a:r>
            <a:r>
              <a:rPr lang="en-US" i="1" baseline="-25000" dirty="0">
                <a:solidFill>
                  <a:prstClr val="black"/>
                </a:solidFill>
              </a:rPr>
              <a:t>… ,  </a:t>
            </a:r>
            <a:r>
              <a:rPr lang="en-US" i="1" baseline="-25000" dirty="0" smtClean="0">
                <a:solidFill>
                  <a:prstClr val="black"/>
                </a:solidFill>
              </a:rPr>
              <a:t> </a:t>
            </a:r>
            <a:r>
              <a:rPr lang="en-US" i="1" dirty="0" smtClean="0">
                <a:solidFill>
                  <a:prstClr val="black"/>
                </a:solidFill>
              </a:rPr>
              <a:t>P</a:t>
            </a:r>
            <a:r>
              <a:rPr lang="en-US" i="1" baseline="-25000" dirty="0" smtClean="0">
                <a:solidFill>
                  <a:prstClr val="black"/>
                </a:solidFill>
              </a:rPr>
              <a:t>m</a:t>
            </a:r>
            <a:r>
              <a:rPr lang="en-US" i="1" baseline="-25000" dirty="0">
                <a:solidFill>
                  <a:prstClr val="black"/>
                </a:solidFill>
              </a:rPr>
              <a:t>, </a:t>
            </a:r>
            <a:r>
              <a:rPr lang="en-US" i="1" dirty="0">
                <a:solidFill>
                  <a:prstClr val="black"/>
                </a:solidFill>
              </a:rPr>
              <a:t>N</a:t>
            </a:r>
            <a:r>
              <a:rPr lang="en-US" i="1" baseline="-25000" dirty="0">
                <a:solidFill>
                  <a:prstClr val="black"/>
                </a:solidFill>
              </a:rPr>
              <a:t>m</a:t>
            </a:r>
            <a:r>
              <a:rPr lang="en-US" dirty="0" smtClean="0">
                <a:solidFill>
                  <a:prstClr val="black"/>
                </a:solidFill>
              </a:rPr>
              <a:t>] </a:t>
            </a:r>
            <a:endParaRPr lang="en-US" dirty="0">
              <a:solidFill>
                <a:prstClr val="black"/>
              </a:solidFill>
            </a:endParaRPr>
          </a:p>
        </p:txBody>
      </p:sp>
      <p:cxnSp>
        <p:nvCxnSpPr>
          <p:cNvPr id="6" name="Straight Connector 5"/>
          <p:cNvCxnSpPr/>
          <p:nvPr/>
        </p:nvCxnSpPr>
        <p:spPr>
          <a:xfrm flipH="1">
            <a:off x="7207908" y="100254"/>
            <a:ext cx="2090" cy="255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flipH="1">
            <a:off x="7787516" y="95058"/>
            <a:ext cx="2090" cy="255296"/>
          </a:xfrm>
          <a:prstGeom prst="line">
            <a:avLst/>
          </a:prstGeom>
        </p:spPr>
        <p:style>
          <a:lnRef idx="1">
            <a:schemeClr val="accent1"/>
          </a:lnRef>
          <a:fillRef idx="0">
            <a:schemeClr val="accent1"/>
          </a:fillRef>
          <a:effectRef idx="0">
            <a:schemeClr val="accent1"/>
          </a:effectRef>
          <a:fontRef idx="minor">
            <a:schemeClr val="tx1"/>
          </a:fontRef>
        </p:style>
      </p:cxnSp>
      <p:cxnSp>
        <p:nvCxnSpPr>
          <p:cNvPr id="67" name="Straight Connector 66"/>
          <p:cNvCxnSpPr/>
          <p:nvPr/>
        </p:nvCxnSpPr>
        <p:spPr>
          <a:xfrm flipH="1">
            <a:off x="8075725" y="100254"/>
            <a:ext cx="2090" cy="255296"/>
          </a:xfrm>
          <a:prstGeom prst="line">
            <a:avLst/>
          </a:prstGeom>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6740185" y="417643"/>
            <a:ext cx="1184940" cy="646331"/>
          </a:xfrm>
          <a:prstGeom prst="rect">
            <a:avLst/>
          </a:prstGeom>
        </p:spPr>
        <p:txBody>
          <a:bodyPr wrap="none">
            <a:spAutoFit/>
          </a:bodyPr>
          <a:lstStyle/>
          <a:p>
            <a:r>
              <a:rPr lang="en-US" i="1" dirty="0" smtClean="0">
                <a:solidFill>
                  <a:prstClr val="white">
                    <a:lumMod val="65000"/>
                  </a:prstClr>
                </a:solidFill>
              </a:rPr>
              <a:t>P</a:t>
            </a:r>
            <a:r>
              <a:rPr lang="en-US" sz="1200" i="1" dirty="0" smtClean="0">
                <a:solidFill>
                  <a:prstClr val="white">
                    <a:lumMod val="65000"/>
                  </a:prstClr>
                </a:solidFill>
              </a:rPr>
              <a:t>1</a:t>
            </a:r>
            <a:r>
              <a:rPr lang="en-US" i="1" dirty="0" smtClean="0">
                <a:solidFill>
                  <a:prstClr val="white">
                    <a:lumMod val="65000"/>
                  </a:prstClr>
                </a:solidFill>
              </a:rPr>
              <a:t>=2; </a:t>
            </a:r>
            <a:r>
              <a:rPr lang="en-US" i="1" dirty="0">
                <a:solidFill>
                  <a:prstClr val="white">
                    <a:lumMod val="65000"/>
                  </a:prstClr>
                </a:solidFill>
              </a:rPr>
              <a:t>P</a:t>
            </a:r>
            <a:r>
              <a:rPr lang="en-US" sz="1200" i="1" dirty="0">
                <a:solidFill>
                  <a:prstClr val="white">
                    <a:lumMod val="65000"/>
                  </a:prstClr>
                </a:solidFill>
              </a:rPr>
              <a:t>2</a:t>
            </a:r>
            <a:r>
              <a:rPr lang="en-US" i="1" dirty="0">
                <a:solidFill>
                  <a:prstClr val="white">
                    <a:lumMod val="65000"/>
                  </a:prstClr>
                </a:solidFill>
              </a:rPr>
              <a:t>=3</a:t>
            </a:r>
          </a:p>
          <a:p>
            <a:r>
              <a:rPr lang="en-US" dirty="0" smtClean="0">
                <a:solidFill>
                  <a:srgbClr val="292934"/>
                </a:solidFill>
              </a:rPr>
              <a:t> </a:t>
            </a:r>
            <a:endParaRPr lang="en-US" dirty="0">
              <a:solidFill>
                <a:srgbClr val="292934"/>
              </a:solidFill>
            </a:endParaRPr>
          </a:p>
        </p:txBody>
      </p:sp>
      <p:sp>
        <p:nvSpPr>
          <p:cNvPr id="12" name="Rectangle 11"/>
          <p:cNvSpPr/>
          <p:nvPr/>
        </p:nvSpPr>
        <p:spPr>
          <a:xfrm>
            <a:off x="3463674" y="1790053"/>
            <a:ext cx="614271" cy="369332"/>
          </a:xfrm>
          <a:prstGeom prst="rect">
            <a:avLst/>
          </a:prstGeom>
        </p:spPr>
        <p:txBody>
          <a:bodyPr wrap="none">
            <a:spAutoFit/>
          </a:bodyPr>
          <a:lstStyle/>
          <a:p>
            <a:r>
              <a:rPr lang="en-US" i="1" dirty="0">
                <a:solidFill>
                  <a:prstClr val="white">
                    <a:lumMod val="65000"/>
                  </a:prstClr>
                </a:solidFill>
              </a:rPr>
              <a:t>P</a:t>
            </a:r>
            <a:r>
              <a:rPr lang="en-US" sz="1200" i="1" dirty="0">
                <a:solidFill>
                  <a:prstClr val="white">
                    <a:lumMod val="65000"/>
                  </a:prstClr>
                </a:solidFill>
              </a:rPr>
              <a:t>1</a:t>
            </a:r>
            <a:r>
              <a:rPr lang="en-US" i="1" dirty="0">
                <a:solidFill>
                  <a:prstClr val="white">
                    <a:lumMod val="65000"/>
                  </a:prstClr>
                </a:solidFill>
              </a:rPr>
              <a:t>=2</a:t>
            </a:r>
          </a:p>
        </p:txBody>
      </p:sp>
      <p:sp>
        <p:nvSpPr>
          <p:cNvPr id="13" name="Rectangle 12"/>
          <p:cNvSpPr/>
          <p:nvPr/>
        </p:nvSpPr>
        <p:spPr>
          <a:xfrm>
            <a:off x="4846739" y="3777600"/>
            <a:ext cx="614271" cy="369332"/>
          </a:xfrm>
          <a:prstGeom prst="rect">
            <a:avLst/>
          </a:prstGeom>
        </p:spPr>
        <p:txBody>
          <a:bodyPr wrap="none">
            <a:spAutoFit/>
          </a:bodyPr>
          <a:lstStyle/>
          <a:p>
            <a:r>
              <a:rPr lang="en-US" i="1" dirty="0">
                <a:solidFill>
                  <a:prstClr val="white">
                    <a:lumMod val="65000"/>
                  </a:prstClr>
                </a:solidFill>
              </a:rPr>
              <a:t>P</a:t>
            </a:r>
            <a:r>
              <a:rPr lang="en-US" sz="1200" i="1" dirty="0">
                <a:solidFill>
                  <a:prstClr val="white">
                    <a:lumMod val="65000"/>
                  </a:prstClr>
                </a:solidFill>
              </a:rPr>
              <a:t>2</a:t>
            </a:r>
            <a:r>
              <a:rPr lang="en-US" i="1" dirty="0">
                <a:solidFill>
                  <a:prstClr val="white">
                    <a:lumMod val="65000"/>
                  </a:prstClr>
                </a:solidFill>
              </a:rPr>
              <a:t>=3</a:t>
            </a:r>
          </a:p>
        </p:txBody>
      </p:sp>
      <p:sp>
        <p:nvSpPr>
          <p:cNvPr id="73" name="TextBox 72"/>
          <p:cNvSpPr txBox="1"/>
          <p:nvPr/>
        </p:nvSpPr>
        <p:spPr>
          <a:xfrm rot="2883073">
            <a:off x="4288637" y="5461447"/>
            <a:ext cx="954107" cy="400110"/>
          </a:xfrm>
          <a:prstGeom prst="rect">
            <a:avLst/>
          </a:prstGeom>
          <a:noFill/>
        </p:spPr>
        <p:txBody>
          <a:bodyPr wrap="none" rtlCol="0">
            <a:spAutoFit/>
          </a:bodyPr>
          <a:lstStyle/>
          <a:p>
            <a:r>
              <a:rPr lang="en-US" sz="2000" b="1" dirty="0" smtClean="0">
                <a:solidFill>
                  <a:prstClr val="black"/>
                </a:solidFill>
              </a:rPr>
              <a:t>…………</a:t>
            </a:r>
            <a:endParaRPr lang="en-US" sz="2000" b="1" dirty="0">
              <a:solidFill>
                <a:prstClr val="black"/>
              </a:solidFill>
            </a:endParaRPr>
          </a:p>
        </p:txBody>
      </p:sp>
      <p:pic>
        <p:nvPicPr>
          <p:cNvPr id="26" name="Picture 25"/>
          <p:cNvPicPr>
            <a:picLocks noChangeAspect="1"/>
          </p:cNvPicPr>
          <p:nvPr/>
        </p:nvPicPr>
        <p:blipFill>
          <a:blip r:embed="rId5"/>
          <a:stretch>
            <a:fillRect/>
          </a:stretch>
        </p:blipFill>
        <p:spPr>
          <a:xfrm>
            <a:off x="935321" y="439603"/>
            <a:ext cx="1097375" cy="1133954"/>
          </a:xfrm>
          <a:prstGeom prst="rect">
            <a:avLst/>
          </a:prstGeom>
        </p:spPr>
      </p:pic>
    </p:spTree>
    <p:extLst>
      <p:ext uri="{BB962C8B-B14F-4D97-AF65-F5344CB8AC3E}">
        <p14:creationId xmlns:p14="http://schemas.microsoft.com/office/powerpoint/2010/main" val="3621347023"/>
      </p:ext>
    </p:extLst>
  </p:cSld>
  <p:clrMapOvr>
    <a:masterClrMapping/>
  </p:clrMapOvr>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Regularizing HP-CNN with </a:t>
            </a:r>
            <a:r>
              <a:rPr lang="en-US" dirty="0" smtClean="0">
                <a:solidFill>
                  <a:schemeClr val="accent1"/>
                </a:solidFill>
              </a:rPr>
              <a:t>“Dropout”</a:t>
            </a:r>
            <a:endParaRPr lang="en-US" dirty="0"/>
          </a:p>
        </p:txBody>
      </p:sp>
      <p:sp>
        <p:nvSpPr>
          <p:cNvPr id="3" name="Content Placeholder 2"/>
          <p:cNvSpPr>
            <a:spLocks noGrp="1"/>
          </p:cNvSpPr>
          <p:nvPr>
            <p:ph idx="1"/>
          </p:nvPr>
        </p:nvSpPr>
        <p:spPr>
          <a:xfrm>
            <a:off x="309965" y="1731957"/>
            <a:ext cx="8477573" cy="4568104"/>
          </a:xfrm>
        </p:spPr>
        <p:txBody>
          <a:bodyPr>
            <a:normAutofit fontScale="92500" lnSpcReduction="20000"/>
          </a:bodyPr>
          <a:lstStyle/>
          <a:p>
            <a:r>
              <a:rPr lang="en-US" dirty="0" smtClean="0"/>
              <a:t>A variant of the Dropout method for DNN (Hinton et al., 2012)</a:t>
            </a:r>
          </a:p>
          <a:p>
            <a:r>
              <a:rPr lang="en-US" dirty="0" smtClean="0"/>
              <a:t>Dropout in both </a:t>
            </a:r>
            <a:r>
              <a:rPr lang="en-US" dirty="0" err="1" smtClean="0"/>
              <a:t>conv</a:t>
            </a:r>
            <a:r>
              <a:rPr lang="en-US" dirty="0" smtClean="0"/>
              <a:t> and pooling layers of CNN is helpful, </a:t>
            </a:r>
            <a:r>
              <a:rPr lang="en-US" dirty="0" smtClean="0">
                <a:solidFill>
                  <a:schemeClr val="accent1">
                    <a:lumMod val="40000"/>
                    <a:lumOff val="60000"/>
                  </a:schemeClr>
                </a:solidFill>
              </a:rPr>
              <a:t>in addition to fully-connected DNN layers</a:t>
            </a:r>
          </a:p>
          <a:p>
            <a:r>
              <a:rPr lang="en-US" dirty="0" smtClean="0"/>
              <a:t>Dropout in the input layer (</a:t>
            </a:r>
            <a:r>
              <a:rPr lang="en-US" dirty="0" err="1" smtClean="0"/>
              <a:t>filterbanks</a:t>
            </a:r>
            <a:r>
              <a:rPr lang="en-US" dirty="0" smtClean="0"/>
              <a:t>) is not helpful</a:t>
            </a:r>
          </a:p>
          <a:p>
            <a:r>
              <a:rPr lang="en-US" dirty="0" smtClean="0"/>
              <a:t>In TIMIT, for CNN w. N=100 feature maps, and DNN hid=2000, the best dropout rate=0.2 </a:t>
            </a:r>
          </a:p>
          <a:p>
            <a:r>
              <a:rPr lang="en-US" dirty="0" smtClean="0"/>
              <a:t>With dropout rate=0.5 &amp; </a:t>
            </a:r>
            <a:r>
              <a:rPr lang="en-US" dirty="0"/>
              <a:t>DNN </a:t>
            </a:r>
            <a:r>
              <a:rPr lang="en-US" dirty="0" smtClean="0"/>
              <a:t>hid=5000, error rate increases</a:t>
            </a:r>
          </a:p>
          <a:p>
            <a:pPr marL="0" indent="0">
              <a:buNone/>
            </a:pP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143</a:t>
            </a:fld>
            <a:endParaRPr lang="en-US">
              <a:solidFill>
                <a:prstClr val="black">
                  <a:tint val="75000"/>
                </a:prstClr>
              </a:solidFill>
            </a:endParaRPr>
          </a:p>
        </p:txBody>
      </p:sp>
    </p:spTree>
    <p:extLst>
      <p:ext uri="{BB962C8B-B14F-4D97-AF65-F5344CB8AC3E}">
        <p14:creationId xmlns:p14="http://schemas.microsoft.com/office/powerpoint/2010/main" val="891057387"/>
      </p:ext>
    </p:extLst>
  </p:cSld>
  <p:clrMapOvr>
    <a:masterClrMapping/>
  </p:clrMapOvr>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fontScale="90000"/>
          </a:bodyPr>
          <a:lstStyle/>
          <a:p>
            <a:r>
              <a:rPr lang="en-US" dirty="0" smtClean="0">
                <a:solidFill>
                  <a:schemeClr val="accent1"/>
                </a:solidFill>
              </a:rPr>
              <a:t>Standard TIMIT Task:  Core </a:t>
            </a:r>
            <a:r>
              <a:rPr lang="en-US" dirty="0" err="1" smtClean="0">
                <a:solidFill>
                  <a:schemeClr val="accent1"/>
                </a:solidFill>
              </a:rPr>
              <a:t>Testset</a:t>
            </a:r>
            <a:r>
              <a:rPr lang="en-US" dirty="0" smtClean="0">
                <a:solidFill>
                  <a:schemeClr val="accent1"/>
                </a:solidFill>
              </a:rPr>
              <a:t> Results</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144</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5" name="Content Placeholder 4"/>
          <p:cNvGraphicFramePr>
            <a:graphicFrameLocks noGrp="1"/>
          </p:cNvGraphicFramePr>
          <p:nvPr>
            <p:ph idx="1"/>
            <p:extLst/>
          </p:nvPr>
        </p:nvGraphicFramePr>
        <p:xfrm>
          <a:off x="150111" y="1560786"/>
          <a:ext cx="8917689" cy="3413760"/>
        </p:xfrm>
        <a:graphic>
          <a:graphicData uri="http://schemas.openxmlformats.org/drawingml/2006/table">
            <a:tbl>
              <a:tblPr firstRow="1" firstCol="1">
                <a:tableStyleId>{5C22544A-7EE6-4342-B048-85BDC9FD1C3A}</a:tableStyleId>
              </a:tblPr>
              <a:tblGrid>
                <a:gridCol w="6241452"/>
                <a:gridCol w="2676237"/>
              </a:tblGrid>
              <a:tr h="410957">
                <a:tc>
                  <a:txBody>
                    <a:bodyPr/>
                    <a:lstStyle/>
                    <a:p>
                      <a:pPr marL="0" marR="0">
                        <a:spcBef>
                          <a:spcPts val="0"/>
                        </a:spcBef>
                        <a:spcAft>
                          <a:spcPts val="0"/>
                        </a:spcAft>
                      </a:pPr>
                      <a:r>
                        <a:rPr lang="en-US" sz="2800" dirty="0" smtClean="0">
                          <a:effectLst/>
                        </a:rPr>
                        <a:t>Systems</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dirty="0">
                          <a:effectLst/>
                        </a:rPr>
                        <a:t>Phone Error Rate</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DNN (</a:t>
                      </a:r>
                      <a:r>
                        <a:rPr lang="en-US" sz="2800" dirty="0" smtClean="0">
                          <a:effectLst/>
                        </a:rPr>
                        <a:t>fully-connected 5 layers)</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a:effectLst/>
                        </a:rPr>
                        <a:t>22.3%</a:t>
                      </a:r>
                      <a:endParaRPr lang="en-US" sz="280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CNN-DNN; </a:t>
                      </a:r>
                      <a:r>
                        <a:rPr lang="en-US" sz="2800" dirty="0" smtClean="0">
                          <a:effectLst/>
                        </a:rPr>
                        <a:t>P=1 (2</a:t>
                      </a:r>
                      <a:r>
                        <a:rPr lang="en-US" sz="2800" baseline="0" dirty="0" smtClean="0">
                          <a:effectLst/>
                        </a:rPr>
                        <a:t> CNN &amp; 3 DNN layers)</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b="1" dirty="0">
                          <a:effectLst/>
                        </a:rPr>
                        <a:t>21.8%</a:t>
                      </a:r>
                      <a:endParaRPr lang="en-US" sz="2800" b="1"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CNN-DNN; P=12       </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dirty="0">
                          <a:effectLst/>
                        </a:rPr>
                        <a:t>20.8%</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a:effectLst/>
                        </a:rPr>
                        <a:t>CNN-DNN; P=6 (fixed P, optimal)                  </a:t>
                      </a:r>
                      <a:endParaRPr lang="en-US" sz="280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b="1" dirty="0">
                          <a:solidFill>
                            <a:schemeClr val="tx1"/>
                          </a:solidFill>
                          <a:effectLst/>
                        </a:rPr>
                        <a:t>20.4%</a:t>
                      </a:r>
                      <a:endParaRPr lang="en-US" sz="2800" b="1" dirty="0">
                        <a:solidFill>
                          <a:schemeClr val="tx1"/>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a:effectLst/>
                        </a:rPr>
                        <a:t>CNN-DNN; P=6 (add dropout)</a:t>
                      </a:r>
                      <a:endParaRPr lang="en-US" sz="280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dirty="0">
                          <a:effectLst/>
                        </a:rPr>
                        <a:t>19.9%</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CNN-DNN; P=1:m (HP, m=12)</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b="1" dirty="0">
                          <a:effectLst/>
                        </a:rPr>
                        <a:t>19.3%</a:t>
                      </a:r>
                      <a:endParaRPr lang="en-US" sz="2800" b="1"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r h="321892">
                <a:tc>
                  <a:txBody>
                    <a:bodyPr/>
                    <a:lstStyle/>
                    <a:p>
                      <a:pPr marL="0" marR="0">
                        <a:spcBef>
                          <a:spcPts val="0"/>
                        </a:spcBef>
                        <a:spcAft>
                          <a:spcPts val="0"/>
                        </a:spcAft>
                      </a:pPr>
                      <a:r>
                        <a:rPr lang="en-US" sz="2800" dirty="0">
                          <a:effectLst/>
                        </a:rPr>
                        <a:t>CNN-DNN; above  (add dropout)</a:t>
                      </a:r>
                      <a:endParaRPr lang="en-US" sz="28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800" b="1" dirty="0">
                          <a:effectLst/>
                        </a:rPr>
                        <a:t>18.7% </a:t>
                      </a:r>
                      <a:endParaRPr lang="en-US" sz="2800" b="1"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r>
            </a:tbl>
          </a:graphicData>
        </a:graphic>
      </p:graphicFrame>
      <p:sp>
        <p:nvSpPr>
          <p:cNvPr id="9" name="Rectangle 8"/>
          <p:cNvSpPr/>
          <p:nvPr/>
        </p:nvSpPr>
        <p:spPr>
          <a:xfrm>
            <a:off x="77003" y="5244149"/>
            <a:ext cx="9378148" cy="1477328"/>
          </a:xfrm>
          <a:prstGeom prst="rect">
            <a:avLst/>
          </a:prstGeom>
        </p:spPr>
        <p:txBody>
          <a:bodyPr wrap="square">
            <a:spAutoFit/>
          </a:bodyPr>
          <a:lstStyle/>
          <a:p>
            <a:r>
              <a:rPr lang="en-US" dirty="0">
                <a:solidFill>
                  <a:prstClr val="black"/>
                </a:solidFill>
              </a:rPr>
              <a:t>CNN-DNN; P=1  </a:t>
            </a:r>
            <a:r>
              <a:rPr lang="en-US" dirty="0" smtClean="0">
                <a:solidFill>
                  <a:prstClr val="black"/>
                </a:solidFill>
              </a:rPr>
              <a:t>       </a:t>
            </a:r>
            <a:r>
              <a:rPr lang="en-US" dirty="0" smtClean="0">
                <a:solidFill>
                  <a:prstClr val="black"/>
                </a:solidFill>
                <a:sym typeface="Wingdings" panose="05000000000000000000" pitchFamily="2" charset="2"/>
              </a:rPr>
              <a:t> </a:t>
            </a:r>
            <a:r>
              <a:rPr lang="en-US" dirty="0" err="1" smtClean="0">
                <a:solidFill>
                  <a:prstClr val="black"/>
                </a:solidFill>
                <a:sym typeface="Wingdings" panose="05000000000000000000" pitchFamily="2" charset="2"/>
              </a:rPr>
              <a:t>equivariance</a:t>
            </a:r>
            <a:r>
              <a:rPr lang="en-US" dirty="0" smtClean="0">
                <a:solidFill>
                  <a:prstClr val="black"/>
                </a:solidFill>
                <a:sym typeface="Wingdings" panose="05000000000000000000" pitchFamily="2" charset="2"/>
              </a:rPr>
              <a:t>:  21.8% &gt; </a:t>
            </a:r>
            <a:r>
              <a:rPr lang="en-US" b="1" dirty="0">
                <a:solidFill>
                  <a:prstClr val="black"/>
                </a:solidFill>
              </a:rPr>
              <a:t>20.4</a:t>
            </a:r>
            <a:r>
              <a:rPr lang="en-US" b="1" dirty="0" smtClean="0">
                <a:solidFill>
                  <a:prstClr val="black"/>
                </a:solidFill>
              </a:rPr>
              <a:t>% </a:t>
            </a:r>
            <a:r>
              <a:rPr lang="en-US" dirty="0" smtClean="0">
                <a:solidFill>
                  <a:prstClr val="black"/>
                </a:solidFill>
              </a:rPr>
              <a:t>(invariance w. fixed, optimal pooling size=6) </a:t>
            </a:r>
            <a:endParaRPr lang="en-US" dirty="0">
              <a:solidFill>
                <a:prstClr val="black"/>
              </a:solidFill>
              <a:latin typeface="Times New Roman" panose="02020603050405020304" pitchFamily="18" charset="0"/>
              <a:ea typeface="PMingLiU" panose="02020500000000000000" pitchFamily="18" charset="-120"/>
            </a:endParaRPr>
          </a:p>
          <a:p>
            <a:r>
              <a:rPr lang="en-US" dirty="0">
                <a:solidFill>
                  <a:prstClr val="black"/>
                </a:solidFill>
              </a:rPr>
              <a:t>CNN-DNN; </a:t>
            </a:r>
            <a:r>
              <a:rPr lang="en-US" dirty="0" smtClean="0">
                <a:solidFill>
                  <a:prstClr val="black"/>
                </a:solidFill>
              </a:rPr>
              <a:t>P=1:12   </a:t>
            </a:r>
            <a:r>
              <a:rPr lang="en-US" dirty="0" smtClean="0">
                <a:solidFill>
                  <a:prstClr val="black"/>
                </a:solidFill>
                <a:sym typeface="Wingdings" panose="05000000000000000000" pitchFamily="2" charset="2"/>
              </a:rPr>
              <a:t>  Heterogeneous pooling: </a:t>
            </a:r>
            <a:r>
              <a:rPr lang="en-US" b="1" dirty="0" smtClean="0">
                <a:solidFill>
                  <a:prstClr val="black"/>
                </a:solidFill>
              </a:rPr>
              <a:t>19.3% &lt;</a:t>
            </a:r>
            <a:r>
              <a:rPr lang="en-US" dirty="0" smtClean="0">
                <a:solidFill>
                  <a:prstClr val="black"/>
                </a:solidFill>
              </a:rPr>
              <a:t> 20.4%</a:t>
            </a:r>
          </a:p>
          <a:p>
            <a:r>
              <a:rPr lang="en-US" dirty="0" smtClean="0">
                <a:solidFill>
                  <a:srgbClr val="000000"/>
                </a:solidFill>
                <a:latin typeface="Times New Roman" panose="02020603050405020304" pitchFamily="18" charset="0"/>
                <a:ea typeface="PMingLiU" panose="02020500000000000000" pitchFamily="18" charset="-120"/>
              </a:rPr>
              <a:t>Dropout is </a:t>
            </a:r>
            <a:r>
              <a:rPr lang="en-US" dirty="0">
                <a:solidFill>
                  <a:srgbClr val="000000"/>
                </a:solidFill>
                <a:latin typeface="Times New Roman" panose="02020603050405020304" pitchFamily="18" charset="0"/>
                <a:ea typeface="PMingLiU" panose="02020500000000000000" pitchFamily="18" charset="-120"/>
              </a:rPr>
              <a:t>a</a:t>
            </a:r>
            <a:r>
              <a:rPr lang="en-US" dirty="0" smtClean="0">
                <a:solidFill>
                  <a:srgbClr val="000000"/>
                </a:solidFill>
                <a:latin typeface="Times New Roman" panose="02020603050405020304" pitchFamily="18" charset="0"/>
                <a:ea typeface="PMingLiU" panose="02020500000000000000" pitchFamily="18" charset="-120"/>
              </a:rPr>
              <a:t>lways helpful (thanks Geoff!): </a:t>
            </a:r>
            <a:r>
              <a:rPr lang="en-US" b="1" dirty="0">
                <a:solidFill>
                  <a:prstClr val="black"/>
                </a:solidFill>
              </a:rPr>
              <a:t>18.7</a:t>
            </a:r>
            <a:r>
              <a:rPr lang="en-US" b="1" dirty="0" smtClean="0">
                <a:solidFill>
                  <a:prstClr val="black"/>
                </a:solidFill>
              </a:rPr>
              <a:t>% &lt; </a:t>
            </a:r>
            <a:r>
              <a:rPr lang="en-US" dirty="0" smtClean="0">
                <a:solidFill>
                  <a:prstClr val="black"/>
                </a:solidFill>
              </a:rPr>
              <a:t>19.3%</a:t>
            </a:r>
            <a:r>
              <a:rPr lang="en-US" b="1" dirty="0" smtClean="0">
                <a:solidFill>
                  <a:prstClr val="black"/>
                </a:solidFill>
              </a:rPr>
              <a:t> ;  19.9% &lt; </a:t>
            </a:r>
            <a:r>
              <a:rPr lang="en-US" dirty="0" smtClean="0">
                <a:solidFill>
                  <a:prstClr val="black"/>
                </a:solidFill>
              </a:rPr>
              <a:t>20.4%</a:t>
            </a:r>
          </a:p>
          <a:p>
            <a:r>
              <a:rPr lang="en-US" b="1" dirty="0" smtClean="0">
                <a:solidFill>
                  <a:srgbClr val="000000"/>
                </a:solidFill>
                <a:latin typeface="Times New Roman" panose="02020603050405020304" pitchFamily="18" charset="0"/>
                <a:ea typeface="PMingLiU" panose="02020500000000000000" pitchFamily="18" charset="-120"/>
              </a:rPr>
              <a:t>18.7% </a:t>
            </a:r>
            <a:r>
              <a:rPr lang="en-US" dirty="0" smtClean="0">
                <a:solidFill>
                  <a:srgbClr val="000000"/>
                </a:solidFill>
                <a:latin typeface="Times New Roman" panose="02020603050405020304" pitchFamily="18" charset="0"/>
                <a:ea typeface="PMingLiU" panose="02020500000000000000" pitchFamily="18" charset="-120"/>
              </a:rPr>
              <a:t>WAS the record low error rate on this standard task </a:t>
            </a:r>
            <a:r>
              <a:rPr lang="en-US" dirty="0">
                <a:solidFill>
                  <a:srgbClr val="000000"/>
                </a:solidFill>
                <a:latin typeface="Times New Roman" panose="02020603050405020304" pitchFamily="18" charset="0"/>
                <a:ea typeface="PMingLiU" panose="02020500000000000000" pitchFamily="18" charset="-120"/>
              </a:rPr>
              <a:t>(until this </a:t>
            </a:r>
            <a:r>
              <a:rPr lang="en-US" dirty="0" smtClean="0">
                <a:solidFill>
                  <a:srgbClr val="000000"/>
                </a:solidFill>
                <a:latin typeface="Times New Roman" panose="02020603050405020304" pitchFamily="18" charset="0"/>
                <a:ea typeface="PMingLiU" panose="02020500000000000000" pitchFamily="18" charset="-120"/>
              </a:rPr>
              <a:t>morning by </a:t>
            </a:r>
            <a:r>
              <a:rPr lang="en-US" dirty="0">
                <a:solidFill>
                  <a:srgbClr val="000000"/>
                </a:solidFill>
                <a:latin typeface="Times New Roman" panose="02020603050405020304" pitchFamily="18" charset="0"/>
                <a:ea typeface="PMingLiU" panose="02020500000000000000" pitchFamily="18" charset="-120"/>
              </a:rPr>
              <a:t>LSTM-RNN) </a:t>
            </a:r>
          </a:p>
          <a:p>
            <a:endParaRPr lang="en-US" dirty="0">
              <a:solidFill>
                <a:prstClr val="black"/>
              </a:solidFill>
            </a:endParaRPr>
          </a:p>
        </p:txBody>
      </p:sp>
    </p:spTree>
    <p:extLst>
      <p:ext uri="{BB962C8B-B14F-4D97-AF65-F5344CB8AC3E}">
        <p14:creationId xmlns:p14="http://schemas.microsoft.com/office/powerpoint/2010/main" val="1073984791"/>
      </p:ext>
    </p:extLst>
  </p:cSld>
  <p:clrMapOvr>
    <a:masterClrMapping/>
  </p:clrMapOvr>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92706"/>
            <a:ext cx="8229600" cy="1143000"/>
          </a:xfrm>
        </p:spPr>
        <p:txBody>
          <a:bodyPr/>
          <a:lstStyle/>
          <a:p>
            <a:r>
              <a:rPr lang="en-US" dirty="0" smtClean="0">
                <a:solidFill>
                  <a:schemeClr val="accent1"/>
                </a:solidFill>
              </a:rPr>
              <a:t>Training Criterion: Cross-Entropy</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145</a:t>
            </a:fld>
            <a:endParaRPr lang="en-US">
              <a:solidFill>
                <a:prstClr val="black">
                  <a:tint val="75000"/>
                </a:prstClr>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491917" y="1838426"/>
            <a:ext cx="5931770" cy="3609228"/>
          </a:xfrm>
          <a:prstGeom prst="rect">
            <a:avLst/>
          </a:prstGeom>
          <a:noFill/>
        </p:spPr>
      </p:pic>
    </p:spTree>
    <p:extLst>
      <p:ext uri="{BB962C8B-B14F-4D97-AF65-F5344CB8AC3E}">
        <p14:creationId xmlns:p14="http://schemas.microsoft.com/office/powerpoint/2010/main" val="2194644864"/>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3661" y="123242"/>
            <a:ext cx="8229600" cy="1143000"/>
          </a:xfrm>
        </p:spPr>
        <p:txBody>
          <a:bodyPr/>
          <a:lstStyle/>
          <a:p>
            <a:r>
              <a:rPr lang="en-US" dirty="0" smtClean="0">
                <a:solidFill>
                  <a:schemeClr val="accent1"/>
                </a:solidFill>
              </a:rPr>
              <a:t>Effects of Training Epochs (Time)</a:t>
            </a:r>
            <a:endParaRPr lang="en-US" dirty="0">
              <a:solidFill>
                <a:schemeClr val="accent1"/>
              </a:solidFill>
            </a:endParaRPr>
          </a:p>
        </p:txBody>
      </p:sp>
      <p:sp>
        <p:nvSpPr>
          <p:cNvPr id="3" name="Content Placeholder 2"/>
          <p:cNvSpPr>
            <a:spLocks noGrp="1"/>
          </p:cNvSpPr>
          <p:nvPr>
            <p:ph idx="1"/>
          </p:nvPr>
        </p:nvSpPr>
        <p:spPr/>
        <p:txBody>
          <a:bodyPr/>
          <a:lstStyle/>
          <a:p>
            <a:r>
              <a:rPr lang="en-US" dirty="0" smtClean="0"/>
              <a:t>Each training epoch (1.12M frames in TIMIT)</a:t>
            </a:r>
          </a:p>
          <a:p>
            <a:pPr marL="0" indent="0">
              <a:buNone/>
            </a:pPr>
            <a:r>
              <a:rPr lang="en-US" dirty="0"/>
              <a:t> </a:t>
            </a:r>
            <a:r>
              <a:rPr lang="en-US" dirty="0" smtClean="0"/>
              <a:t>   </a:t>
            </a:r>
            <a:r>
              <a:rPr lang="en-US" dirty="0" smtClean="0">
                <a:sym typeface="Wingdings" panose="05000000000000000000" pitchFamily="2" charset="2"/>
              </a:rPr>
              <a:t> </a:t>
            </a:r>
            <a:r>
              <a:rPr lang="en-US" dirty="0" smtClean="0"/>
              <a:t>2 </a:t>
            </a:r>
            <a:r>
              <a:rPr lang="en-US" dirty="0" err="1" smtClean="0"/>
              <a:t>hrs</a:t>
            </a:r>
            <a:r>
              <a:rPr lang="en-US" dirty="0" smtClean="0"/>
              <a:t> of CPU time on my PC (no GPU)</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146</a:t>
            </a:fld>
            <a:endParaRPr lang="en-US">
              <a:solidFill>
                <a:prstClr val="black">
                  <a:tint val="75000"/>
                </a:prstClr>
              </a:solidFill>
            </a:endParaRPr>
          </a:p>
        </p:txBody>
      </p:sp>
      <p:pic>
        <p:nvPicPr>
          <p:cNvPr id="5" name="Picture 4"/>
          <p:cNvPicPr/>
          <p:nvPr/>
        </p:nvPicPr>
        <p:blipFill>
          <a:blip r:embed="rId2">
            <a:extLst>
              <a:ext uri="{28A0092B-C50C-407E-A947-70E740481C1C}">
                <a14:useLocalDpi xmlns:a14="http://schemas.microsoft.com/office/drawing/2010/main" val="0"/>
              </a:ext>
            </a:extLst>
          </a:blip>
          <a:srcRect/>
          <a:stretch>
            <a:fillRect/>
          </a:stretch>
        </p:blipFill>
        <p:spPr bwMode="auto">
          <a:xfrm>
            <a:off x="1185977" y="2877381"/>
            <a:ext cx="6299706" cy="3478971"/>
          </a:xfrm>
          <a:prstGeom prst="rect">
            <a:avLst/>
          </a:prstGeom>
          <a:noFill/>
        </p:spPr>
      </p:pic>
      <p:sp>
        <p:nvSpPr>
          <p:cNvPr id="6" name="TextBox 5"/>
          <p:cNvSpPr txBox="1"/>
          <p:nvPr/>
        </p:nvSpPr>
        <p:spPr>
          <a:xfrm>
            <a:off x="4156290" y="4809541"/>
            <a:ext cx="3376437" cy="369332"/>
          </a:xfrm>
          <a:prstGeom prst="rect">
            <a:avLst/>
          </a:prstGeom>
          <a:noFill/>
        </p:spPr>
        <p:txBody>
          <a:bodyPr wrap="none" rtlCol="0">
            <a:spAutoFit/>
          </a:bodyPr>
          <a:lstStyle/>
          <a:p>
            <a:r>
              <a:rPr lang="en-US" dirty="0" smtClean="0">
                <a:solidFill>
                  <a:prstClr val="black"/>
                </a:solidFill>
              </a:rPr>
              <a:t>% Frame error rate for </a:t>
            </a:r>
            <a:r>
              <a:rPr lang="en-US" b="1" dirty="0" smtClean="0">
                <a:solidFill>
                  <a:srgbClr val="4F81BD"/>
                </a:solidFill>
              </a:rPr>
              <a:t>training</a:t>
            </a:r>
            <a:r>
              <a:rPr lang="en-US" dirty="0" smtClean="0">
                <a:solidFill>
                  <a:prstClr val="black"/>
                </a:solidFill>
              </a:rPr>
              <a:t> set</a:t>
            </a:r>
            <a:endParaRPr lang="en-US" dirty="0">
              <a:solidFill>
                <a:prstClr val="black"/>
              </a:solidFill>
            </a:endParaRPr>
          </a:p>
        </p:txBody>
      </p:sp>
      <p:sp>
        <p:nvSpPr>
          <p:cNvPr id="7" name="TextBox 6"/>
          <p:cNvSpPr txBox="1"/>
          <p:nvPr/>
        </p:nvSpPr>
        <p:spPr>
          <a:xfrm>
            <a:off x="3803935" y="3843461"/>
            <a:ext cx="3655616" cy="369332"/>
          </a:xfrm>
          <a:prstGeom prst="rect">
            <a:avLst/>
          </a:prstGeom>
          <a:noFill/>
        </p:spPr>
        <p:txBody>
          <a:bodyPr wrap="none" rtlCol="0">
            <a:spAutoFit/>
          </a:bodyPr>
          <a:lstStyle/>
          <a:p>
            <a:r>
              <a:rPr lang="en-US" dirty="0" smtClean="0">
                <a:solidFill>
                  <a:prstClr val="black"/>
                </a:solidFill>
              </a:rPr>
              <a:t>% Accuracy for </a:t>
            </a:r>
            <a:r>
              <a:rPr lang="en-US" b="1" dirty="0" err="1" smtClean="0">
                <a:solidFill>
                  <a:srgbClr val="C0504D"/>
                </a:solidFill>
              </a:rPr>
              <a:t>dev</a:t>
            </a:r>
            <a:r>
              <a:rPr lang="en-US" b="1" dirty="0" smtClean="0">
                <a:solidFill>
                  <a:srgbClr val="C0504D"/>
                </a:solidFill>
              </a:rPr>
              <a:t> </a:t>
            </a:r>
            <a:r>
              <a:rPr lang="en-US" dirty="0" smtClean="0">
                <a:solidFill>
                  <a:prstClr val="black"/>
                </a:solidFill>
              </a:rPr>
              <a:t>and core </a:t>
            </a:r>
            <a:r>
              <a:rPr lang="en-US" b="1" dirty="0" smtClean="0">
                <a:solidFill>
                  <a:srgbClr val="92D050"/>
                </a:solidFill>
              </a:rPr>
              <a:t>test</a:t>
            </a:r>
            <a:r>
              <a:rPr lang="en-US" dirty="0" smtClean="0">
                <a:solidFill>
                  <a:prstClr val="black"/>
                </a:solidFill>
              </a:rPr>
              <a:t> sets</a:t>
            </a:r>
            <a:endParaRPr lang="en-US" dirty="0">
              <a:solidFill>
                <a:prstClr val="black"/>
              </a:solidFill>
            </a:endParaRPr>
          </a:p>
        </p:txBody>
      </p:sp>
    </p:spTree>
    <p:extLst>
      <p:ext uri="{BB962C8B-B14F-4D97-AF65-F5344CB8AC3E}">
        <p14:creationId xmlns:p14="http://schemas.microsoft.com/office/powerpoint/2010/main" val="280672835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6066"/>
            <a:ext cx="8229600" cy="1143000"/>
          </a:xfrm>
        </p:spPr>
        <p:txBody>
          <a:bodyPr/>
          <a:lstStyle/>
          <a:p>
            <a:r>
              <a:rPr lang="en-US" dirty="0" smtClean="0">
                <a:solidFill>
                  <a:schemeClr val="accent1"/>
                </a:solidFill>
              </a:rPr>
              <a:t>Confusion Matrix </a:t>
            </a:r>
            <a:r>
              <a:rPr lang="en-US" dirty="0" smtClean="0"/>
              <a:t>(</a:t>
            </a:r>
            <a:r>
              <a:rPr lang="en-US" dirty="0" err="1" smtClean="0"/>
              <a:t>Hresults</a:t>
            </a:r>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147</a:t>
            </a:fld>
            <a:endParaRPr lang="en-US">
              <a:solidFill>
                <a:prstClr val="black">
                  <a:tint val="75000"/>
                </a:prstClr>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32474" y="1159066"/>
            <a:ext cx="8911526" cy="5238883"/>
          </a:xfrm>
          <a:prstGeom prst="rect">
            <a:avLst/>
          </a:prstGeom>
          <a:noFill/>
          <a:ln>
            <a:noFill/>
          </a:ln>
        </p:spPr>
      </p:pic>
    </p:spTree>
    <p:extLst>
      <p:ext uri="{BB962C8B-B14F-4D97-AF65-F5344CB8AC3E}">
        <p14:creationId xmlns:p14="http://schemas.microsoft.com/office/powerpoint/2010/main" val="226044188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1319"/>
            <a:ext cx="9035512" cy="1143000"/>
          </a:xfrm>
        </p:spPr>
        <p:txBody>
          <a:bodyPr>
            <a:normAutofit/>
          </a:bodyPr>
          <a:lstStyle/>
          <a:p>
            <a:r>
              <a:rPr lang="en-US" dirty="0" smtClean="0">
                <a:solidFill>
                  <a:schemeClr val="accent1"/>
                </a:solidFill>
              </a:rPr>
              <a:t>Recognition Error Breakdown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148</a:t>
            </a:fld>
            <a:endParaRPr lang="en-US">
              <a:solidFill>
                <a:prstClr val="black">
                  <a:tint val="75000"/>
                </a:prstClr>
              </a:solidFill>
            </a:endParaRPr>
          </a:p>
        </p:txBody>
      </p:sp>
      <p:pic>
        <p:nvPicPr>
          <p:cNvPr id="5" name="Content Placeholder 4"/>
          <p:cNvPicPr>
            <a:picLocks noGrp="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81366" y="2859438"/>
            <a:ext cx="9062634" cy="2399606"/>
          </a:xfrm>
          <a:prstGeom prst="rect">
            <a:avLst/>
          </a:prstGeom>
          <a:noFill/>
        </p:spPr>
      </p:pic>
      <p:sp>
        <p:nvSpPr>
          <p:cNvPr id="6" name="TextBox 5"/>
          <p:cNvSpPr txBox="1"/>
          <p:nvPr/>
        </p:nvSpPr>
        <p:spPr>
          <a:xfrm>
            <a:off x="418455" y="1496736"/>
            <a:ext cx="8198602" cy="646331"/>
          </a:xfrm>
          <a:prstGeom prst="rect">
            <a:avLst/>
          </a:prstGeom>
          <a:noFill/>
        </p:spPr>
        <p:txBody>
          <a:bodyPr wrap="square" rtlCol="0">
            <a:spAutoFit/>
          </a:bodyPr>
          <a:lstStyle/>
          <a:p>
            <a:pPr marL="285750" indent="-285750">
              <a:buFont typeface="Arial" panose="020B0604020202020204" pitchFamily="34" charset="0"/>
              <a:buChar char="•"/>
            </a:pPr>
            <a:r>
              <a:rPr lang="en-US" dirty="0" smtClean="0">
                <a:solidFill>
                  <a:prstClr val="black"/>
                </a:solidFill>
              </a:rPr>
              <a:t>Percentage Phone Errors for </a:t>
            </a:r>
            <a:r>
              <a:rPr lang="en-US" dirty="0">
                <a:solidFill>
                  <a:prstClr val="black"/>
                </a:solidFill>
              </a:rPr>
              <a:t>Each of 39 </a:t>
            </a:r>
            <a:r>
              <a:rPr lang="en-US" dirty="0" smtClean="0">
                <a:solidFill>
                  <a:prstClr val="black"/>
                </a:solidFill>
              </a:rPr>
              <a:t>Classes</a:t>
            </a:r>
          </a:p>
          <a:p>
            <a:pPr marL="285750" indent="-285750">
              <a:buFont typeface="Arial" panose="020B0604020202020204" pitchFamily="34" charset="0"/>
              <a:buChar char="•"/>
            </a:pPr>
            <a:r>
              <a:rPr lang="en-US" dirty="0" smtClean="0">
                <a:solidFill>
                  <a:prstClr val="black"/>
                </a:solidFill>
              </a:rPr>
              <a:t>Comparing five different phone recognizers: Effects of HP and dropout</a:t>
            </a:r>
            <a:endParaRPr lang="en-US" dirty="0">
              <a:solidFill>
                <a:prstClr val="black"/>
              </a:solidFill>
            </a:endParaRPr>
          </a:p>
        </p:txBody>
      </p:sp>
    </p:spTree>
    <p:extLst>
      <p:ext uri="{BB962C8B-B14F-4D97-AF65-F5344CB8AC3E}">
        <p14:creationId xmlns:p14="http://schemas.microsoft.com/office/powerpoint/2010/main" val="199200904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48862" y="0"/>
            <a:ext cx="10011103" cy="1143000"/>
          </a:xfrm>
        </p:spPr>
        <p:txBody>
          <a:bodyPr>
            <a:normAutofit fontScale="90000"/>
          </a:bodyPr>
          <a:lstStyle/>
          <a:p>
            <a:r>
              <a:rPr lang="en-US" dirty="0" smtClean="0">
                <a:solidFill>
                  <a:schemeClr val="accent1"/>
                </a:solidFill>
              </a:rPr>
              <a:t>HP-CNN for Large Vocabulary Speech Recognition</a:t>
            </a:r>
            <a:endParaRPr lang="en-US" dirty="0">
              <a:solidFill>
                <a:schemeClr val="accent1"/>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149</a:t>
            </a:fld>
            <a:endParaRPr lang="en-US">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graphicFrame>
        <p:nvGraphicFramePr>
          <p:cNvPr id="11" name="Content Placeholder 10"/>
          <p:cNvGraphicFramePr>
            <a:graphicFrameLocks noGrp="1"/>
          </p:cNvGraphicFramePr>
          <p:nvPr>
            <p:ph idx="1"/>
            <p:extLst/>
          </p:nvPr>
        </p:nvGraphicFramePr>
        <p:xfrm>
          <a:off x="317721" y="3137337"/>
          <a:ext cx="8068235" cy="2340982"/>
        </p:xfrm>
        <a:graphic>
          <a:graphicData uri="http://schemas.openxmlformats.org/drawingml/2006/table">
            <a:tbl>
              <a:tblPr firstRow="1" firstCol="1" bandRow="1">
                <a:tableStyleId>{5C22544A-7EE6-4342-B048-85BDC9FD1C3A}</a:tableStyleId>
              </a:tblPr>
              <a:tblGrid>
                <a:gridCol w="5827059"/>
                <a:gridCol w="2241176"/>
              </a:tblGrid>
              <a:tr h="228323">
                <a:tc>
                  <a:txBody>
                    <a:bodyPr/>
                    <a:lstStyle/>
                    <a:p>
                      <a:pPr marL="0" marR="0" algn="ctr">
                        <a:spcBef>
                          <a:spcPts val="0"/>
                        </a:spcBef>
                        <a:spcAft>
                          <a:spcPts val="0"/>
                        </a:spcAft>
                      </a:pPr>
                      <a:r>
                        <a:rPr lang="en-US" sz="2400" dirty="0" smtClean="0">
                          <a:effectLst/>
                        </a:rPr>
                        <a:t>Systems</a:t>
                      </a:r>
                      <a:endParaRPr lang="en-US" sz="2400" dirty="0">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smtClean="0">
                          <a:effectLst/>
                        </a:rPr>
                        <a:t>Word Error Rate </a:t>
                      </a:r>
                      <a:endParaRPr lang="en-US" sz="2400" dirty="0">
                        <a:effectLst/>
                        <a:latin typeface="Times New Roman" panose="02020603050405020304" pitchFamily="18" charset="0"/>
                        <a:ea typeface="PMingLiU" panose="02020500000000000000" pitchFamily="18" charset="-120"/>
                      </a:endParaRPr>
                    </a:p>
                  </a:txBody>
                  <a:tcPr marL="68580" marR="68580" marT="0" marB="0"/>
                </a:tc>
              </a:tr>
              <a:tr h="545589">
                <a:tc>
                  <a:txBody>
                    <a:bodyPr/>
                    <a:lstStyle/>
                    <a:p>
                      <a:pPr marL="0" marR="0">
                        <a:spcBef>
                          <a:spcPts val="0"/>
                        </a:spcBef>
                        <a:spcAft>
                          <a:spcPts val="0"/>
                        </a:spcAft>
                      </a:pPr>
                      <a:r>
                        <a:rPr lang="en-US" sz="2400" dirty="0" smtClean="0">
                          <a:effectLst/>
                        </a:rPr>
                        <a:t>DNN baseline (fully-connected 5 layers)</a:t>
                      </a:r>
                      <a:endParaRPr lang="en-US" sz="2400" dirty="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b="1" dirty="0" smtClean="0">
                          <a:effectLst/>
                        </a:rPr>
                        <a:t>32.4%</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r h="614855">
                <a:tc>
                  <a:txBody>
                    <a:bodyPr/>
                    <a:lstStyle/>
                    <a:p>
                      <a:pPr marL="0" marR="0" indent="0" algn="l" defTabSz="911926" rtl="0" eaLnBrk="1" fontAlgn="auto" latinLnBrk="0" hangingPunct="1">
                        <a:lnSpc>
                          <a:spcPct val="100000"/>
                        </a:lnSpc>
                        <a:spcBef>
                          <a:spcPts val="0"/>
                        </a:spcBef>
                        <a:spcAft>
                          <a:spcPts val="0"/>
                        </a:spcAft>
                        <a:buClrTx/>
                        <a:buSzTx/>
                        <a:buFontTx/>
                        <a:buNone/>
                        <a:tabLst/>
                        <a:defRPr/>
                      </a:pPr>
                      <a:r>
                        <a:rPr lang="en-US" sz="2400" dirty="0" smtClean="0">
                          <a:effectLst/>
                        </a:rPr>
                        <a:t>CNN-DNN; P=1 (2</a:t>
                      </a:r>
                      <a:r>
                        <a:rPr lang="en-US" sz="2400" baseline="0" dirty="0" smtClean="0">
                          <a:effectLst/>
                        </a:rPr>
                        <a:t> CNN &amp; 3 DNN layers)</a:t>
                      </a:r>
                      <a:endParaRPr lang="en-US" sz="2400" dirty="0" smtClean="0">
                        <a:solidFill>
                          <a:srgbClr val="000000"/>
                        </a:solidFill>
                        <a:effectLst/>
                        <a:latin typeface="Times New Roman" panose="02020603050405020304" pitchFamily="18" charset="0"/>
                        <a:ea typeface="PMingLiU" panose="02020500000000000000" pitchFamily="18" charset="-120"/>
                      </a:endParaRPr>
                    </a:p>
                  </a:txBody>
                  <a:tcPr marL="68580" marR="68580" marT="0" marB="0"/>
                </a:tc>
                <a:tc>
                  <a:txBody>
                    <a:bodyPr/>
                    <a:lstStyle/>
                    <a:p>
                      <a:pPr marL="0" marR="0" algn="ctr">
                        <a:spcBef>
                          <a:spcPts val="0"/>
                        </a:spcBef>
                        <a:spcAft>
                          <a:spcPts val="0"/>
                        </a:spcAft>
                      </a:pPr>
                      <a:r>
                        <a:rPr lang="en-US" sz="2400" dirty="0" smtClean="0">
                          <a:effectLst/>
                        </a:rPr>
                        <a:t>32.0%</a:t>
                      </a:r>
                      <a:endParaRPr lang="en-US" sz="2400" dirty="0">
                        <a:effectLst/>
                        <a:latin typeface="Times New Roman" panose="02020603050405020304" pitchFamily="18" charset="0"/>
                        <a:ea typeface="PMingLiU" panose="02020500000000000000" pitchFamily="18" charset="-120"/>
                      </a:endParaRPr>
                    </a:p>
                  </a:txBody>
                  <a:tcPr marL="68580" marR="68580" marT="0" marB="0"/>
                </a:tc>
              </a:tr>
              <a:tr h="814778">
                <a:tc>
                  <a:txBody>
                    <a:bodyPr/>
                    <a:lstStyle/>
                    <a:p>
                      <a:pPr marL="0" marR="0">
                        <a:spcBef>
                          <a:spcPts val="0"/>
                        </a:spcBef>
                        <a:spcAft>
                          <a:spcPts val="0"/>
                        </a:spcAft>
                      </a:pPr>
                      <a:r>
                        <a:rPr lang="en-US" sz="2400" dirty="0" smtClean="0">
                          <a:effectLst/>
                        </a:rPr>
                        <a:t>CNN-DNN; P=1:m (HP, m=12)</a:t>
                      </a:r>
                      <a:r>
                        <a:rPr lang="en-US" sz="2400" baseline="0" dirty="0" smtClean="0">
                          <a:effectLst/>
                        </a:rPr>
                        <a:t> </a:t>
                      </a:r>
                    </a:p>
                    <a:p>
                      <a:pPr marL="0" marR="0">
                        <a:spcBef>
                          <a:spcPts val="0"/>
                        </a:spcBef>
                        <a:spcAft>
                          <a:spcPts val="0"/>
                        </a:spcAft>
                      </a:pPr>
                      <a:r>
                        <a:rPr lang="en-US" sz="2400" baseline="0" dirty="0" smtClean="0">
                          <a:effectLst/>
                        </a:rPr>
                        <a:t>same distribution as in TIMIT experiment</a:t>
                      </a:r>
                      <a:endParaRPr lang="en-US" sz="2400" dirty="0" smtClean="0">
                        <a:effectLst/>
                      </a:endParaRPr>
                    </a:p>
                  </a:txBody>
                  <a:tcPr marL="68580" marR="68580" marT="0" marB="0"/>
                </a:tc>
                <a:tc>
                  <a:txBody>
                    <a:bodyPr/>
                    <a:lstStyle/>
                    <a:p>
                      <a:pPr marL="0" marR="0" algn="ctr">
                        <a:spcBef>
                          <a:spcPts val="0"/>
                        </a:spcBef>
                        <a:spcAft>
                          <a:spcPts val="0"/>
                        </a:spcAft>
                      </a:pPr>
                      <a:r>
                        <a:rPr lang="en-US" sz="2400" b="1" dirty="0" smtClean="0">
                          <a:effectLst/>
                        </a:rPr>
                        <a:t>30.1%</a:t>
                      </a:r>
                      <a:endParaRPr lang="en-US" sz="2400" b="1" dirty="0">
                        <a:effectLst/>
                        <a:latin typeface="Times New Roman" panose="02020603050405020304" pitchFamily="18" charset="0"/>
                        <a:ea typeface="PMingLiU" panose="02020500000000000000" pitchFamily="18" charset="-120"/>
                      </a:endParaRPr>
                    </a:p>
                  </a:txBody>
                  <a:tcPr marL="68580" marR="68580" marT="0" marB="0"/>
                </a:tc>
              </a:tr>
            </a:tbl>
          </a:graphicData>
        </a:graphic>
      </p:graphicFrame>
      <p:sp>
        <p:nvSpPr>
          <p:cNvPr id="3" name="TextBox 2"/>
          <p:cNvSpPr txBox="1"/>
          <p:nvPr/>
        </p:nvSpPr>
        <p:spPr>
          <a:xfrm>
            <a:off x="386255" y="1568668"/>
            <a:ext cx="8141296" cy="1200329"/>
          </a:xfrm>
          <a:prstGeom prst="rect">
            <a:avLst/>
          </a:prstGeom>
          <a:noFill/>
        </p:spPr>
        <p:txBody>
          <a:bodyPr wrap="square" rtlCol="0">
            <a:spAutoFit/>
          </a:bodyPr>
          <a:lstStyle/>
          <a:p>
            <a:pPr marL="285750" indent="-285750">
              <a:buFont typeface="Arial" panose="020B0604020202020204" pitchFamily="34" charset="0"/>
              <a:buChar char="•"/>
            </a:pPr>
            <a:r>
              <a:rPr lang="en-US" dirty="0">
                <a:solidFill>
                  <a:prstClr val="black"/>
                </a:solidFill>
              </a:rPr>
              <a:t>O</a:t>
            </a:r>
            <a:r>
              <a:rPr lang="en-US" dirty="0" smtClean="0">
                <a:solidFill>
                  <a:prstClr val="black"/>
                </a:solidFill>
              </a:rPr>
              <a:t>n a </a:t>
            </a:r>
            <a:r>
              <a:rPr lang="en-US" dirty="0">
                <a:solidFill>
                  <a:prstClr val="black"/>
                </a:solidFill>
              </a:rPr>
              <a:t>v</a:t>
            </a:r>
            <a:r>
              <a:rPr lang="en-US" dirty="0" smtClean="0">
                <a:solidFill>
                  <a:prstClr val="black"/>
                </a:solidFill>
              </a:rPr>
              <a:t>oice </a:t>
            </a:r>
            <a:r>
              <a:rPr lang="en-US" dirty="0">
                <a:solidFill>
                  <a:prstClr val="black"/>
                </a:solidFill>
              </a:rPr>
              <a:t>s</a:t>
            </a:r>
            <a:r>
              <a:rPr lang="en-US" dirty="0" smtClean="0">
                <a:solidFill>
                  <a:prstClr val="black"/>
                </a:solidFill>
              </a:rPr>
              <a:t>earch task</a:t>
            </a:r>
          </a:p>
          <a:p>
            <a:pPr marL="285750" indent="-285750">
              <a:buFont typeface="Arial" panose="020B0604020202020204" pitchFamily="34" charset="0"/>
              <a:buChar char="•"/>
            </a:pPr>
            <a:r>
              <a:rPr lang="en-US" dirty="0" smtClean="0">
                <a:solidFill>
                  <a:prstClr val="black"/>
                </a:solidFill>
              </a:rPr>
              <a:t>Dozens of  hours of labeled training data</a:t>
            </a:r>
          </a:p>
          <a:p>
            <a:pPr marL="285750" indent="-285750">
              <a:buFont typeface="Arial" panose="020B0604020202020204" pitchFamily="34" charset="0"/>
              <a:buChar char="•"/>
            </a:pPr>
            <a:r>
              <a:rPr lang="en-US" dirty="0" smtClean="0">
                <a:solidFill>
                  <a:prstClr val="black"/>
                </a:solidFill>
              </a:rPr>
              <a:t>Not yet optimized the single fixed pooling size</a:t>
            </a:r>
          </a:p>
          <a:p>
            <a:pPr marL="285750" indent="-285750">
              <a:buFont typeface="Arial" panose="020B0604020202020204" pitchFamily="34" charset="0"/>
              <a:buChar char="•"/>
            </a:pPr>
            <a:r>
              <a:rPr lang="en-US" dirty="0" smtClean="0">
                <a:solidFill>
                  <a:prstClr val="black"/>
                </a:solidFill>
              </a:rPr>
              <a:t>No change (yet) from the TIMIT system: m=12, N=104, N</a:t>
            </a:r>
            <a:r>
              <a:rPr lang="en-US" sz="1200" dirty="0" smtClean="0">
                <a:solidFill>
                  <a:prstClr val="black"/>
                </a:solidFill>
              </a:rPr>
              <a:t>1</a:t>
            </a:r>
            <a:r>
              <a:rPr lang="en-US" dirty="0" smtClean="0">
                <a:solidFill>
                  <a:prstClr val="black"/>
                </a:solidFill>
              </a:rPr>
              <a:t>, N</a:t>
            </a:r>
            <a:r>
              <a:rPr lang="en-US" sz="1200" dirty="0" smtClean="0">
                <a:solidFill>
                  <a:prstClr val="black"/>
                </a:solidFill>
              </a:rPr>
              <a:t>2</a:t>
            </a:r>
            <a:r>
              <a:rPr lang="en-US" dirty="0" smtClean="0">
                <a:solidFill>
                  <a:prstClr val="black"/>
                </a:solidFill>
              </a:rPr>
              <a:t>, N</a:t>
            </a:r>
            <a:r>
              <a:rPr lang="en-US" sz="1200" dirty="0" smtClean="0">
                <a:solidFill>
                  <a:prstClr val="black"/>
                </a:solidFill>
              </a:rPr>
              <a:t>3</a:t>
            </a:r>
            <a:r>
              <a:rPr lang="en-US" dirty="0" smtClean="0">
                <a:solidFill>
                  <a:prstClr val="black"/>
                </a:solidFill>
              </a:rPr>
              <a:t>, N</a:t>
            </a:r>
            <a:r>
              <a:rPr lang="en-US" sz="1200" dirty="0" smtClean="0">
                <a:solidFill>
                  <a:prstClr val="black"/>
                </a:solidFill>
              </a:rPr>
              <a:t>4</a:t>
            </a:r>
            <a:r>
              <a:rPr lang="en-US" dirty="0" smtClean="0">
                <a:solidFill>
                  <a:prstClr val="black"/>
                </a:solidFill>
              </a:rPr>
              <a:t>, N</a:t>
            </a:r>
            <a:r>
              <a:rPr lang="en-US" sz="1200" dirty="0" smtClean="0">
                <a:solidFill>
                  <a:prstClr val="black"/>
                </a:solidFill>
              </a:rPr>
              <a:t>5</a:t>
            </a:r>
            <a:r>
              <a:rPr lang="en-US" dirty="0" smtClean="0">
                <a:solidFill>
                  <a:prstClr val="black"/>
                </a:solidFill>
              </a:rPr>
              <a:t>, etc. </a:t>
            </a:r>
            <a:endParaRPr lang="en-US" dirty="0">
              <a:solidFill>
                <a:prstClr val="black"/>
              </a:solidFill>
            </a:endParaRPr>
          </a:p>
        </p:txBody>
      </p:sp>
    </p:spTree>
    <p:extLst>
      <p:ext uri="{BB962C8B-B14F-4D97-AF65-F5344CB8AC3E}">
        <p14:creationId xmlns:p14="http://schemas.microsoft.com/office/powerpoint/2010/main" val="30400539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normAutofit/>
          </a:bodyPr>
          <a:lstStyle/>
          <a:p>
            <a:pPr eaLnBrk="1" hangingPunct="1"/>
            <a:r>
              <a:rPr lang="en-US" dirty="0" smtClean="0"/>
              <a:t>Review of Deep Learning Basics</a:t>
            </a:r>
          </a:p>
        </p:txBody>
      </p:sp>
      <p:sp>
        <p:nvSpPr>
          <p:cNvPr id="3075" name="Content Placeholder 2"/>
          <p:cNvSpPr>
            <a:spLocks noGrp="1"/>
          </p:cNvSpPr>
          <p:nvPr>
            <p:ph idx="1"/>
          </p:nvPr>
        </p:nvSpPr>
        <p:spPr>
          <a:xfrm>
            <a:off x="457200" y="1061260"/>
            <a:ext cx="8458200" cy="5320491"/>
          </a:xfrm>
        </p:spPr>
        <p:txBody>
          <a:bodyPr>
            <a:noAutofit/>
          </a:bodyPr>
          <a:lstStyle/>
          <a:p>
            <a:pPr marL="512883" indent="-512883">
              <a:buFont typeface="Calibri" pitchFamily="34" charset="0"/>
              <a:buAutoNum type="arabicPeriod"/>
            </a:pPr>
            <a:r>
              <a:rPr lang="en-US" sz="1600" b="1" dirty="0"/>
              <a:t>Deep </a:t>
            </a:r>
            <a:r>
              <a:rPr lang="en-US" sz="1600" b="1" dirty="0" smtClean="0"/>
              <a:t>Learning (aka Deep </a:t>
            </a:r>
            <a:r>
              <a:rPr lang="en-US" sz="1600" b="1" dirty="0"/>
              <a:t>Structured Learning, </a:t>
            </a:r>
            <a:r>
              <a:rPr lang="en-US" sz="1600" b="1" dirty="0" smtClean="0"/>
              <a:t>Hierarchical Learning)</a:t>
            </a:r>
            <a:r>
              <a:rPr lang="en-US" sz="2000" dirty="0" smtClean="0"/>
              <a:t>: </a:t>
            </a:r>
            <a:r>
              <a:rPr lang="en-US" sz="1600" dirty="0">
                <a:solidFill>
                  <a:srgbClr val="00B0F0"/>
                </a:solidFill>
              </a:rPr>
              <a:t>a class of machine learning techniques, where many layers of information processing stages in hierarchical architectures are exploited for unsupervised feature learning and for pattern analysis/classification. </a:t>
            </a:r>
          </a:p>
          <a:p>
            <a:pPr marL="512883" indent="-512883">
              <a:buFont typeface="Calibri" pitchFamily="34" charset="0"/>
              <a:buAutoNum type="arabicPeriod"/>
            </a:pPr>
            <a:r>
              <a:rPr lang="en-US" sz="1600" b="1" dirty="0"/>
              <a:t>Deep belief nets (DBN):</a:t>
            </a:r>
            <a:r>
              <a:rPr lang="en-US" sz="1600" dirty="0"/>
              <a:t> </a:t>
            </a:r>
            <a:r>
              <a:rPr lang="en-US" sz="1600" dirty="0">
                <a:solidFill>
                  <a:schemeClr val="accent6">
                    <a:lumMod val="75000"/>
                  </a:schemeClr>
                </a:solidFill>
              </a:rPr>
              <a:t>probabilistic generative models composed of multiple layers of stochastic, hidden variables. The top two layers have undirected, symmetric connections between them. The lower layers receive top-down, directed connections from the layer above. (key: stacked RBMs; Hinton: </a:t>
            </a:r>
            <a:r>
              <a:rPr lang="en-US" sz="1600" b="1" dirty="0">
                <a:solidFill>
                  <a:srgbClr val="FF0000"/>
                </a:solidFill>
              </a:rPr>
              <a:t>Science, 2006</a:t>
            </a:r>
            <a:r>
              <a:rPr lang="en-US" sz="1600" dirty="0">
                <a:solidFill>
                  <a:schemeClr val="accent6">
                    <a:lumMod val="75000"/>
                  </a:schemeClr>
                </a:solidFill>
              </a:rPr>
              <a:t>)</a:t>
            </a:r>
          </a:p>
          <a:p>
            <a:pPr marL="512883" indent="-512883">
              <a:buFont typeface="Calibri" pitchFamily="34" charset="0"/>
              <a:buAutoNum type="arabicPeriod"/>
            </a:pPr>
            <a:r>
              <a:rPr lang="en-US" sz="1600" b="1" dirty="0"/>
              <a:t>Boltzmann machine (BM)</a:t>
            </a:r>
            <a:r>
              <a:rPr lang="en-US" sz="1600" dirty="0"/>
              <a:t>: </a:t>
            </a:r>
            <a:r>
              <a:rPr lang="en-US" sz="1600" dirty="0">
                <a:solidFill>
                  <a:srgbClr val="00B0F0"/>
                </a:solidFill>
              </a:rPr>
              <a:t>a network of symmetrically connected, neuron-like units that make stochastic decisions about whether to be on or off. </a:t>
            </a:r>
          </a:p>
          <a:p>
            <a:pPr marL="512883" indent="-512883">
              <a:buFont typeface="Calibri" pitchFamily="34" charset="0"/>
              <a:buAutoNum type="arabicPeriod"/>
            </a:pPr>
            <a:r>
              <a:rPr lang="en-US" sz="1600" b="1" dirty="0"/>
              <a:t>Restricted Boltzmann machine (RBM): </a:t>
            </a:r>
            <a:r>
              <a:rPr lang="en-US" sz="1600" dirty="0">
                <a:solidFill>
                  <a:schemeClr val="accent6">
                    <a:lumMod val="75000"/>
                  </a:schemeClr>
                </a:solidFill>
              </a:rPr>
              <a:t>a special BM consisting of a layer of visible units and a layer of hidden units with no visible-visible or hidden-hidden connections. (Key: contrastive divergence learning)</a:t>
            </a:r>
          </a:p>
          <a:p>
            <a:pPr marL="512883" indent="-512883">
              <a:buFont typeface="Calibri" pitchFamily="34" charset="0"/>
              <a:buAutoNum type="arabicPeriod"/>
            </a:pPr>
            <a:r>
              <a:rPr lang="en-US" sz="1600" b="1" dirty="0"/>
              <a:t>Deep neural nets (</a:t>
            </a:r>
            <a:r>
              <a:rPr lang="en-US" sz="1600" b="1" dirty="0" smtClean="0"/>
              <a:t>DNN, </a:t>
            </a:r>
            <a:r>
              <a:rPr lang="en-US" sz="1600" b="1" dirty="0"/>
              <a:t>or “DBN</a:t>
            </a:r>
            <a:r>
              <a:rPr lang="en-US" sz="1600" b="1" dirty="0" smtClean="0"/>
              <a:t>” before Nov 2012): </a:t>
            </a:r>
            <a:r>
              <a:rPr lang="en-US" sz="1600" dirty="0">
                <a:solidFill>
                  <a:srgbClr val="00B0F0"/>
                </a:solidFill>
              </a:rPr>
              <a:t>multilayer </a:t>
            </a:r>
            <a:r>
              <a:rPr lang="en-US" sz="1600" dirty="0" err="1">
                <a:solidFill>
                  <a:srgbClr val="00B0F0"/>
                </a:solidFill>
              </a:rPr>
              <a:t>perceptrons</a:t>
            </a:r>
            <a:r>
              <a:rPr lang="en-US" sz="1600" dirty="0">
                <a:solidFill>
                  <a:srgbClr val="00B0F0"/>
                </a:solidFill>
              </a:rPr>
              <a:t>  with many hidden layers, whose weights are often initialized (pre-trained) using stacked RBMs or </a:t>
            </a:r>
            <a:r>
              <a:rPr lang="en-US" sz="1600" dirty="0" smtClean="0">
                <a:solidFill>
                  <a:srgbClr val="00B0F0"/>
                </a:solidFill>
              </a:rPr>
              <a:t>DBN</a:t>
            </a:r>
            <a:r>
              <a:rPr lang="en-US" sz="1600" dirty="0">
                <a:solidFill>
                  <a:srgbClr val="00B0F0"/>
                </a:solidFill>
              </a:rPr>
              <a:t> </a:t>
            </a:r>
            <a:r>
              <a:rPr lang="en-US" sz="1600" dirty="0" smtClean="0">
                <a:solidFill>
                  <a:srgbClr val="00B0F0"/>
                </a:solidFill>
              </a:rPr>
              <a:t>(DBN-DNN) or discriminative pre-training. </a:t>
            </a:r>
            <a:endParaRPr lang="en-US" sz="1600" dirty="0">
              <a:solidFill>
                <a:srgbClr val="00B0F0"/>
              </a:solidFill>
            </a:endParaRPr>
          </a:p>
          <a:p>
            <a:pPr marL="512883" indent="-512883">
              <a:buFont typeface="Calibri" pitchFamily="34" charset="0"/>
              <a:buAutoNum type="arabicPeriod"/>
            </a:pPr>
            <a:r>
              <a:rPr lang="en-US" sz="1600" b="1" dirty="0"/>
              <a:t>Deep auto-encoder: </a:t>
            </a:r>
            <a:r>
              <a:rPr lang="en-US" sz="1600" dirty="0">
                <a:solidFill>
                  <a:schemeClr val="accent6">
                    <a:lumMod val="75000"/>
                  </a:schemeClr>
                </a:solidFill>
              </a:rPr>
              <a:t>a DNN whose output is the data input itself, often pre-trained with DBN (Deng/Hinton, </a:t>
            </a:r>
            <a:r>
              <a:rPr lang="en-US" sz="1600" dirty="0" err="1">
                <a:solidFill>
                  <a:schemeClr val="accent6">
                    <a:lumMod val="75000"/>
                  </a:schemeClr>
                </a:solidFill>
              </a:rPr>
              <a:t>interspeech</a:t>
            </a:r>
            <a:r>
              <a:rPr lang="en-US" sz="1600" dirty="0">
                <a:solidFill>
                  <a:schemeClr val="accent6">
                    <a:lumMod val="75000"/>
                  </a:schemeClr>
                </a:solidFill>
              </a:rPr>
              <a:t> 2010; Hinton, Science 2006</a:t>
            </a:r>
            <a:r>
              <a:rPr lang="en-US" sz="1600" dirty="0" smtClean="0">
                <a:solidFill>
                  <a:schemeClr val="accent6">
                    <a:lumMod val="75000"/>
                  </a:schemeClr>
                </a:solidFill>
              </a:rPr>
              <a:t>)</a:t>
            </a:r>
          </a:p>
          <a:p>
            <a:pPr marL="512883" indent="-512883">
              <a:buFont typeface="Calibri" pitchFamily="34" charset="0"/>
              <a:buAutoNum type="arabicPeriod"/>
            </a:pPr>
            <a:r>
              <a:rPr lang="en-US" sz="1600" b="1" dirty="0">
                <a:solidFill>
                  <a:srgbClr val="00B050"/>
                </a:solidFill>
              </a:rPr>
              <a:t>Distributed representation</a:t>
            </a:r>
            <a:r>
              <a:rPr lang="en-US" sz="1600" dirty="0">
                <a:solidFill>
                  <a:srgbClr val="00B050"/>
                </a:solidFill>
              </a:rPr>
              <a:t>: a representation of the observed data in such a way that they are modeled as being generated by the interactions of many hidden factors. A particular factor learned from configurations of other factors can often generalize well. Distributed representations form the basis of deep learning.</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15</a:t>
            </a:fld>
            <a:endParaRPr lang="en-US"/>
          </a:p>
        </p:txBody>
      </p:sp>
    </p:spTree>
    <p:extLst>
      <p:ext uri="{BB962C8B-B14F-4D97-AF65-F5344CB8AC3E}">
        <p14:creationId xmlns:p14="http://schemas.microsoft.com/office/powerpoint/2010/main" val="9304890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157655" y="1417639"/>
            <a:ext cx="8986345" cy="4938713"/>
          </a:xfrm>
        </p:spPr>
        <p:txBody>
          <a:bodyPr>
            <a:normAutofit fontScale="85000" lnSpcReduction="20000"/>
          </a:bodyPr>
          <a:lstStyle/>
          <a:p>
            <a:r>
              <a:rPr lang="en-US" sz="2800" dirty="0" smtClean="0"/>
              <a:t>Effectiveness of convolution/pooling in image recognition can be ported to speech recognition</a:t>
            </a:r>
          </a:p>
          <a:p>
            <a:r>
              <a:rPr lang="en-US" sz="2800" dirty="0" smtClean="0"/>
              <a:t>Esp. when speech-specific properties incorporated</a:t>
            </a:r>
          </a:p>
          <a:p>
            <a:r>
              <a:rPr lang="en-US" sz="2800" dirty="0"/>
              <a:t>Bring </a:t>
            </a:r>
            <a:r>
              <a:rPr lang="en-US" sz="2800" dirty="0" smtClean="0">
                <a:solidFill>
                  <a:srgbClr val="FF0000"/>
                </a:solidFill>
              </a:rPr>
              <a:t>“confusion</a:t>
            </a:r>
            <a:r>
              <a:rPr lang="en-US" sz="2800" dirty="0">
                <a:solidFill>
                  <a:srgbClr val="FF0000"/>
                </a:solidFill>
              </a:rPr>
              <a:t>” </a:t>
            </a:r>
            <a:r>
              <a:rPr lang="en-US" sz="2800" dirty="0"/>
              <a:t>into designing CNN intended </a:t>
            </a:r>
            <a:r>
              <a:rPr lang="en-US" sz="2800" dirty="0" smtClean="0"/>
              <a:t>for </a:t>
            </a:r>
            <a:r>
              <a:rPr lang="en-US" sz="2800" dirty="0" smtClean="0">
                <a:solidFill>
                  <a:srgbClr val="00B050"/>
                </a:solidFill>
              </a:rPr>
              <a:t>“invariance”</a:t>
            </a:r>
          </a:p>
          <a:p>
            <a:r>
              <a:rPr lang="en-US" sz="2800" dirty="0" smtClean="0"/>
              <a:t>Tradeoffs can be made by adjusting </a:t>
            </a:r>
            <a:r>
              <a:rPr lang="en-US" sz="2800" dirty="0" smtClean="0">
                <a:solidFill>
                  <a:srgbClr val="002060"/>
                </a:solidFill>
              </a:rPr>
              <a:t>pooling size </a:t>
            </a:r>
            <a:r>
              <a:rPr lang="en-US" sz="2800" dirty="0" smtClean="0"/>
              <a:t>in CNN</a:t>
            </a:r>
          </a:p>
          <a:p>
            <a:r>
              <a:rPr lang="en-US" sz="2800" dirty="0" smtClean="0"/>
              <a:t>Optimizing (a single) pooling size provides desirable tradeoffs</a:t>
            </a:r>
          </a:p>
          <a:p>
            <a:r>
              <a:rPr lang="en-US" sz="2800" dirty="0" smtClean="0"/>
              <a:t>A much better way is to use varying pooling sizes for different feature maps (hence HP)</a:t>
            </a:r>
            <a:r>
              <a:rPr lang="en-US" sz="2800" dirty="0" smtClean="0">
                <a:sym typeface="Wingdings" panose="05000000000000000000" pitchFamily="2" charset="2"/>
              </a:rPr>
              <a:t> record-low TIMIT error rate</a:t>
            </a:r>
          </a:p>
          <a:p>
            <a:r>
              <a:rPr lang="en-US" sz="2800" dirty="0" smtClean="0">
                <a:sym typeface="Wingdings" panose="05000000000000000000" pitchFamily="2" charset="2"/>
              </a:rPr>
              <a:t>HP-CNN of this paper is limited to convolution along </a:t>
            </a:r>
            <a:r>
              <a:rPr lang="en-US" sz="2800" dirty="0" err="1" smtClean="0">
                <a:sym typeface="Wingdings" panose="05000000000000000000" pitchFamily="2" charset="2"/>
              </a:rPr>
              <a:t>freq</a:t>
            </a:r>
            <a:r>
              <a:rPr lang="en-US" sz="2800" dirty="0" smtClean="0">
                <a:sym typeface="Wingdings" panose="05000000000000000000" pitchFamily="2" charset="2"/>
              </a:rPr>
              <a:t>-axis</a:t>
            </a:r>
          </a:p>
          <a:p>
            <a:r>
              <a:rPr lang="en-US" sz="2800" dirty="0" smtClean="0">
                <a:sym typeface="Wingdings" panose="05000000000000000000" pitchFamily="2" charset="2"/>
              </a:rPr>
              <a:t>Can be extended </a:t>
            </a:r>
            <a:r>
              <a:rPr lang="en-US" sz="2800" dirty="0">
                <a:sym typeface="Wingdings" panose="05000000000000000000" pitchFamily="2" charset="2"/>
              </a:rPr>
              <a:t>to </a:t>
            </a:r>
            <a:r>
              <a:rPr lang="en-US" sz="2800" dirty="0" err="1" smtClean="0">
                <a:solidFill>
                  <a:srgbClr val="FF0000"/>
                </a:solidFill>
                <a:sym typeface="Wingdings" panose="05000000000000000000" pitchFamily="2" charset="2"/>
              </a:rPr>
              <a:t>spectro</a:t>
            </a:r>
            <a:r>
              <a:rPr lang="en-US" sz="2800" dirty="0" smtClean="0">
                <a:solidFill>
                  <a:srgbClr val="FF0000"/>
                </a:solidFill>
                <a:sym typeface="Wingdings" panose="05000000000000000000" pitchFamily="2" charset="2"/>
              </a:rPr>
              <a:t>-temporal patches </a:t>
            </a:r>
            <a:r>
              <a:rPr lang="en-US" sz="2800" dirty="0" smtClean="0">
                <a:sym typeface="Wingdings" panose="05000000000000000000" pitchFamily="2" charset="2"/>
              </a:rPr>
              <a:t>in spectrograms </a:t>
            </a:r>
            <a:endParaRPr lang="en-US" sz="2800" dirty="0" smtClean="0"/>
          </a:p>
          <a:p>
            <a:r>
              <a:rPr lang="en-US" sz="2800" dirty="0" smtClean="0"/>
              <a:t>Analogy: Object parts (image) </a:t>
            </a:r>
            <a:r>
              <a:rPr lang="en-US" sz="2800" dirty="0" smtClean="0">
                <a:sym typeface="Wingdings" panose="05000000000000000000" pitchFamily="2" charset="2"/>
              </a:rPr>
              <a:t> formant trajectories </a:t>
            </a:r>
            <a:r>
              <a:rPr lang="en-US" sz="2800" dirty="0">
                <a:sym typeface="Wingdings" panose="05000000000000000000" pitchFamily="2" charset="2"/>
              </a:rPr>
              <a:t>(</a:t>
            </a:r>
            <a:r>
              <a:rPr lang="en-US" sz="2800" dirty="0" smtClean="0">
                <a:sym typeface="Wingdings" panose="05000000000000000000" pitchFamily="2" charset="2"/>
              </a:rPr>
              <a:t>speech)</a:t>
            </a:r>
          </a:p>
          <a:p>
            <a:r>
              <a:rPr lang="en-US" sz="2800" dirty="0" smtClean="0">
                <a:sym typeface="Wingdings" panose="05000000000000000000" pitchFamily="2" charset="2"/>
              </a:rPr>
              <a:t>This is exciting time to integrate speech knowledge into deep learning models</a:t>
            </a:r>
            <a:endParaRPr lang="en-US" sz="2800" dirty="0" smtClean="0"/>
          </a:p>
          <a:p>
            <a:pPr marL="0" indent="0">
              <a:buNone/>
            </a:pPr>
            <a:endParaRPr lang="en-US" dirty="0" smtClean="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150</a:t>
            </a:fld>
            <a:endParaRPr lang="en-US">
              <a:solidFill>
                <a:prstClr val="black">
                  <a:tint val="75000"/>
                </a:prstClr>
              </a:solidFill>
            </a:endParaRPr>
          </a:p>
        </p:txBody>
      </p:sp>
    </p:spTree>
    <p:extLst>
      <p:ext uri="{BB962C8B-B14F-4D97-AF65-F5344CB8AC3E}">
        <p14:creationId xmlns:p14="http://schemas.microsoft.com/office/powerpoint/2010/main" val="39933415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2861146" y="1401326"/>
            <a:ext cx="3148440" cy="923095"/>
          </a:xfrm>
          <a:prstGeom prst="rect">
            <a:avLst/>
          </a:prstGeom>
          <a:noFill/>
        </p:spPr>
        <p:txBody>
          <a:bodyPr wrap="none" lIns="91193" tIns="45604" rIns="91193" bIns="45604">
            <a:spAutoFit/>
          </a:bodyPr>
          <a:lstStyle/>
          <a:p>
            <a:pPr algn="ctr"/>
            <a:r>
              <a:rPr lang="en-US" sz="5400" b="1" dirty="0">
                <a:ln w="31550" cmpd="sng">
                  <a:gradFill>
                    <a:gsLst>
                      <a:gs pos="25000">
                        <a:srgbClr val="00B294">
                          <a:shade val="25000"/>
                          <a:satMod val="190000"/>
                        </a:srgbClr>
                      </a:gs>
                      <a:gs pos="80000">
                        <a:srgbClr val="00B294">
                          <a:tint val="75000"/>
                          <a:satMod val="190000"/>
                        </a:srgbClr>
                      </a:gs>
                    </a:gsLst>
                    <a:lin ang="5400000"/>
                  </a:gradFill>
                  <a:prstDash val="solid"/>
                </a:ln>
                <a:solidFill>
                  <a:srgbClr val="FFFFFF"/>
                </a:solidFill>
                <a:effectLst>
                  <a:outerShdw blurRad="41275" dist="12700" dir="12000000" algn="tl" rotWithShape="0">
                    <a:srgbClr val="000000">
                      <a:alpha val="40000"/>
                    </a:srgbClr>
                  </a:outerShdw>
                </a:effectLst>
              </a:rPr>
              <a:t>Thank You</a:t>
            </a:r>
          </a:p>
        </p:txBody>
      </p:sp>
    </p:spTree>
    <p:extLst>
      <p:ext uri="{BB962C8B-B14F-4D97-AF65-F5344CB8AC3E}">
        <p14:creationId xmlns:p14="http://schemas.microsoft.com/office/powerpoint/2010/main" val="1117403234"/>
      </p:ext>
    </p:extLst>
  </p:cSld>
  <p:clrMapOvr>
    <a:masterClrMapping/>
  </p:clrMapOvr>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1621" r="73333" b="2058"/>
          <a:stretch/>
        </p:blipFill>
        <p:spPr>
          <a:xfrm>
            <a:off x="1920381" y="493775"/>
            <a:ext cx="716607" cy="3055620"/>
          </a:xfrm>
          <a:prstGeom prst="rect">
            <a:avLst/>
          </a:prstGeom>
          <a:ln>
            <a:solidFill>
              <a:schemeClr val="tx1"/>
            </a:solidFill>
          </a:ln>
          <a:scene3d>
            <a:camera prst="orthographicFront">
              <a:rot lat="1800000" lon="4200000" rev="0"/>
            </a:camera>
            <a:lightRig rig="threePt" dir="t"/>
          </a:scene3d>
        </p:spPr>
      </p:pic>
      <p:pic>
        <p:nvPicPr>
          <p:cNvPr id="64"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4400" y="213360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pic>
        <p:nvPicPr>
          <p:cNvPr id="63"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214392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pic>
        <p:nvPicPr>
          <p:cNvPr id="74"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19200" y="213360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4705349" y="1447800"/>
            <a:ext cx="1390651" cy="220164"/>
          </a:xfrm>
          <a:prstGeom prst="line">
            <a:avLst/>
          </a:prstGeom>
          <a:ln>
            <a:solidFill>
              <a:srgbClr val="216BC5"/>
            </a:solidFill>
          </a:ln>
          <a:effectLst/>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flipV="1">
            <a:off x="6501519" y="3384097"/>
            <a:ext cx="966081" cy="179070"/>
          </a:xfrm>
          <a:prstGeom prst="line">
            <a:avLst/>
          </a:prstGeom>
          <a:ln>
            <a:solidFill>
              <a:srgbClr val="FF0000"/>
            </a:solidFill>
          </a:ln>
          <a:effectLst/>
        </p:spPr>
        <p:style>
          <a:lnRef idx="2">
            <a:schemeClr val="accent4"/>
          </a:lnRef>
          <a:fillRef idx="0">
            <a:schemeClr val="accent4"/>
          </a:fillRef>
          <a:effectRef idx="1">
            <a:schemeClr val="accent4"/>
          </a:effectRef>
          <a:fontRef idx="minor">
            <a:schemeClr val="tx1"/>
          </a:fontRef>
        </p:style>
      </p:cxnSp>
      <p:pic>
        <p:nvPicPr>
          <p:cNvPr id="54" name="Picture 5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4350715" y="1233830"/>
            <a:ext cx="579731" cy="1471069"/>
          </a:xfrm>
          <a:prstGeom prst="rect">
            <a:avLst/>
          </a:prstGeom>
          <a:ln>
            <a:solidFill>
              <a:schemeClr val="tx1"/>
            </a:solidFill>
          </a:ln>
          <a:scene3d>
            <a:camera prst="orthographicFront">
              <a:rot lat="1800000" lon="4200000" rev="0"/>
            </a:camera>
            <a:lightRig rig="threePt" dir="t"/>
          </a:scene3d>
        </p:spPr>
      </p:pic>
      <p:pic>
        <p:nvPicPr>
          <p:cNvPr id="53" name="Picture 5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6111239" y="3138830"/>
            <a:ext cx="579731" cy="1471069"/>
          </a:xfrm>
          <a:prstGeom prst="rect">
            <a:avLst/>
          </a:prstGeom>
          <a:ln>
            <a:solidFill>
              <a:schemeClr val="tx1"/>
            </a:solidFill>
          </a:ln>
          <a:scene3d>
            <a:camera prst="orthographicFront">
              <a:rot lat="1800000" lon="4200000" rev="0"/>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1621" r="73333" b="2058"/>
          <a:stretch/>
        </p:blipFill>
        <p:spPr>
          <a:xfrm>
            <a:off x="3592068" y="2637740"/>
            <a:ext cx="716607" cy="3055620"/>
          </a:xfrm>
          <a:prstGeom prst="rect">
            <a:avLst/>
          </a:prstGeom>
          <a:ln>
            <a:solidFill>
              <a:schemeClr val="tx1"/>
            </a:solidFill>
          </a:ln>
          <a:scene3d>
            <a:camera prst="orthographicFront">
              <a:rot lat="1800000" lon="4200000" rev="0"/>
            </a:camera>
            <a:lightRig rig="threePt" dir="t"/>
          </a:scene3d>
        </p:spPr>
      </p:pic>
      <p:cxnSp>
        <p:nvCxnSpPr>
          <p:cNvPr id="14" name="Straight Connector 13"/>
          <p:cNvCxnSpPr/>
          <p:nvPr/>
        </p:nvCxnSpPr>
        <p:spPr>
          <a:xfrm>
            <a:off x="1258029" y="307929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263109" y="307929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67909" y="335361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368381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252949" y="1676400"/>
            <a:ext cx="1033051" cy="202640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63713" y="1676400"/>
            <a:ext cx="1022287" cy="140289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7909" y="1676400"/>
            <a:ext cx="718091" cy="228681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57749" y="1676400"/>
            <a:ext cx="728251" cy="167721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3079298"/>
            <a:ext cx="2698686" cy="74421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3384097"/>
            <a:ext cx="2394490" cy="43942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52949" y="3683817"/>
            <a:ext cx="2709450" cy="1460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57749" y="3829867"/>
            <a:ext cx="2404650" cy="1333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129899" y="1143000"/>
            <a:ext cx="308501" cy="3268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38400" y="1469800"/>
            <a:ext cx="0" cy="75016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129899" y="1914754"/>
            <a:ext cx="308501" cy="30520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124456" y="1148443"/>
            <a:ext cx="0" cy="76631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2286000" y="1676400"/>
            <a:ext cx="2362200" cy="2449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286000" y="1421947"/>
            <a:ext cx="2362201" cy="278947"/>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286000" y="1700893"/>
            <a:ext cx="2362201" cy="268471"/>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962399" y="3603807"/>
            <a:ext cx="2438401" cy="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962399" y="3603807"/>
            <a:ext cx="2438404" cy="45172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962399" y="3603807"/>
            <a:ext cx="2438401" cy="22606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41488" y="5998318"/>
            <a:ext cx="2164054" cy="369332"/>
          </a:xfrm>
          <a:prstGeom prst="rect">
            <a:avLst/>
          </a:prstGeom>
          <a:noFill/>
        </p:spPr>
        <p:txBody>
          <a:bodyPr wrap="none" rtlCol="0">
            <a:spAutoFit/>
          </a:bodyPr>
          <a:lstStyle/>
          <a:p>
            <a:pPr defTabSz="914400"/>
            <a:r>
              <a:rPr lang="en-US" dirty="0" smtClean="0">
                <a:solidFill>
                  <a:srgbClr val="292934"/>
                </a:solidFill>
              </a:rPr>
              <a:t>Share same weights </a:t>
            </a:r>
            <a:endParaRPr lang="en-US" dirty="0">
              <a:solidFill>
                <a:srgbClr val="292934"/>
              </a:solidFill>
            </a:endParaRPr>
          </a:p>
        </p:txBody>
      </p:sp>
      <p:sp>
        <p:nvSpPr>
          <p:cNvPr id="50" name="TextBox 49"/>
          <p:cNvSpPr txBox="1"/>
          <p:nvPr/>
        </p:nvSpPr>
        <p:spPr>
          <a:xfrm>
            <a:off x="6371947" y="1165948"/>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51" name="TextBox 50"/>
          <p:cNvSpPr txBox="1"/>
          <p:nvPr/>
        </p:nvSpPr>
        <p:spPr>
          <a:xfrm>
            <a:off x="7010400" y="2894632"/>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cxnSp>
        <p:nvCxnSpPr>
          <p:cNvPr id="59" name="Straight Connector 58"/>
          <p:cNvCxnSpPr/>
          <p:nvPr/>
        </p:nvCxnSpPr>
        <p:spPr>
          <a:xfrm>
            <a:off x="3796120" y="3283776"/>
            <a:ext cx="308501" cy="32680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104621" y="3610576"/>
            <a:ext cx="0" cy="75016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796120" y="4055530"/>
            <a:ext cx="308501" cy="305209"/>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a:off x="3790677" y="3289219"/>
            <a:ext cx="0" cy="76631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400695" y="228600"/>
            <a:ext cx="4752705" cy="461665"/>
          </a:xfrm>
          <a:prstGeom prst="rect">
            <a:avLst/>
          </a:prstGeom>
          <a:noFill/>
        </p:spPr>
        <p:txBody>
          <a:bodyPr wrap="square" rtlCol="0">
            <a:spAutoFit/>
          </a:bodyPr>
          <a:lstStyle/>
          <a:p>
            <a:pPr defTabSz="914400"/>
            <a:r>
              <a:rPr lang="en-US" sz="2400" dirty="0" smtClean="0">
                <a:solidFill>
                  <a:srgbClr val="04617B"/>
                </a:solidFill>
              </a:rPr>
              <a:t>Full Weight Sharing (Standard)</a:t>
            </a:r>
            <a:endParaRPr lang="en-US" sz="2400" dirty="0">
              <a:solidFill>
                <a:srgbClr val="04617B"/>
              </a:solidFill>
            </a:endParaRPr>
          </a:p>
        </p:txBody>
      </p:sp>
      <p:sp>
        <p:nvSpPr>
          <p:cNvPr id="2" name="TextBox 1"/>
          <p:cNvSpPr txBox="1"/>
          <p:nvPr/>
        </p:nvSpPr>
        <p:spPr>
          <a:xfrm>
            <a:off x="3962400" y="6356866"/>
            <a:ext cx="4876800" cy="369332"/>
          </a:xfrm>
          <a:prstGeom prst="rect">
            <a:avLst/>
          </a:prstGeom>
          <a:noFill/>
        </p:spPr>
        <p:txBody>
          <a:bodyPr wrap="square" rtlCol="0">
            <a:spAutoFit/>
          </a:bodyPr>
          <a:lstStyle/>
          <a:p>
            <a:pPr defTabSz="914400"/>
            <a:r>
              <a:rPr lang="en-US" dirty="0" smtClean="0">
                <a:solidFill>
                  <a:prstClr val="black"/>
                </a:solidFill>
                <a:latin typeface="Arial" pitchFamily="34" charset="0"/>
                <a:cs typeface="Arial" pitchFamily="34" charset="0"/>
              </a:rPr>
              <a:t>PER: 21.6% with fs:8, ps:6, shift:3, 200 Maps</a:t>
            </a:r>
            <a:endParaRPr lang="en-US" dirty="0">
              <a:solidFill>
                <a:prstClr val="black"/>
              </a:solidFill>
              <a:latin typeface="Arial" pitchFamily="34" charset="0"/>
              <a:cs typeface="Arial" pitchFamily="34" charset="0"/>
            </a:endParaRPr>
          </a:p>
        </p:txBody>
      </p:sp>
      <p:sp>
        <p:nvSpPr>
          <p:cNvPr id="3" name="TextBox 2"/>
          <p:cNvSpPr txBox="1"/>
          <p:nvPr/>
        </p:nvSpPr>
        <p:spPr>
          <a:xfrm rot="2480399">
            <a:off x="2869151" y="2658733"/>
            <a:ext cx="415498" cy="461665"/>
          </a:xfrm>
          <a:prstGeom prst="rect">
            <a:avLst/>
          </a:prstGeom>
          <a:noFill/>
        </p:spPr>
        <p:txBody>
          <a:bodyPr wrap="none" rtlCol="0">
            <a:spAutoFit/>
          </a:bodyPr>
          <a:lstStyle/>
          <a:p>
            <a:pPr defTabSz="914400"/>
            <a:r>
              <a:rPr lang="en-US" sz="2400" b="1" dirty="0" smtClean="0">
                <a:solidFill>
                  <a:prstClr val="black"/>
                </a:solidFill>
              </a:rPr>
              <a:t>…</a:t>
            </a:r>
            <a:endParaRPr lang="en-US" sz="2400" b="1" dirty="0">
              <a:solidFill>
                <a:prstClr val="black"/>
              </a:solidFill>
            </a:endParaRPr>
          </a:p>
        </p:txBody>
      </p:sp>
      <p:sp>
        <p:nvSpPr>
          <p:cNvPr id="42" name="TextBox 41"/>
          <p:cNvSpPr txBox="1"/>
          <p:nvPr/>
        </p:nvSpPr>
        <p:spPr>
          <a:xfrm rot="2480399">
            <a:off x="5429486" y="2630656"/>
            <a:ext cx="415498" cy="461665"/>
          </a:xfrm>
          <a:prstGeom prst="rect">
            <a:avLst/>
          </a:prstGeom>
          <a:noFill/>
        </p:spPr>
        <p:txBody>
          <a:bodyPr wrap="none" rtlCol="0">
            <a:spAutoFit/>
          </a:bodyPr>
          <a:lstStyle/>
          <a:p>
            <a:pPr defTabSz="914400"/>
            <a:r>
              <a:rPr lang="en-US" sz="2400" b="1" dirty="0" smtClean="0">
                <a:solidFill>
                  <a:prstClr val="black"/>
                </a:solidFill>
              </a:rPr>
              <a:t>…</a:t>
            </a:r>
            <a:endParaRPr lang="en-US" sz="2400" b="1" dirty="0">
              <a:solidFill>
                <a:prstClr val="black"/>
              </a:solidFill>
            </a:endParaRPr>
          </a:p>
        </p:txBody>
      </p:sp>
      <p:cxnSp>
        <p:nvCxnSpPr>
          <p:cNvPr id="43" name="Straight Connector 42"/>
          <p:cNvCxnSpPr/>
          <p:nvPr/>
        </p:nvCxnSpPr>
        <p:spPr>
          <a:xfrm>
            <a:off x="1264442" y="3840480"/>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269522" y="3840480"/>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74322" y="4114800"/>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259362" y="4445000"/>
            <a:ext cx="319272" cy="31678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269522" y="3874364"/>
            <a:ext cx="2692878" cy="121325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578634" y="4119880"/>
            <a:ext cx="2383766" cy="96773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9522" y="4450080"/>
            <a:ext cx="2692878" cy="64388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567909" y="4761781"/>
            <a:ext cx="2394491" cy="33218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505200" y="5410200"/>
            <a:ext cx="86868" cy="5881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276600" y="3473632"/>
            <a:ext cx="364588" cy="170796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sp>
        <p:nvSpPr>
          <p:cNvPr id="34" name="Right Brace 33"/>
          <p:cNvSpPr/>
          <p:nvPr/>
        </p:nvSpPr>
        <p:spPr>
          <a:xfrm rot="16200000">
            <a:off x="434870" y="454271"/>
            <a:ext cx="330061" cy="590200"/>
          </a:xfrm>
          <a:prstGeom prst="rightBrace">
            <a:avLst>
              <a:gd name="adj1" fmla="val 35372"/>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prstClr val="black"/>
              </a:solidFill>
            </a:endParaRPr>
          </a:p>
        </p:txBody>
      </p:sp>
      <p:sp>
        <p:nvSpPr>
          <p:cNvPr id="35" name="TextBox 34"/>
          <p:cNvSpPr txBox="1"/>
          <p:nvPr/>
        </p:nvSpPr>
        <p:spPr>
          <a:xfrm>
            <a:off x="178296" y="231475"/>
            <a:ext cx="1433406" cy="369332"/>
          </a:xfrm>
          <a:prstGeom prst="rect">
            <a:avLst/>
          </a:prstGeom>
          <a:noFill/>
        </p:spPr>
        <p:txBody>
          <a:bodyPr wrap="none" rtlCol="0">
            <a:spAutoFit/>
          </a:bodyPr>
          <a:lstStyle/>
          <a:p>
            <a:pPr defTabSz="914400"/>
            <a:r>
              <a:rPr lang="en-US" dirty="0" smtClean="0">
                <a:solidFill>
                  <a:prstClr val="black"/>
                </a:solidFill>
              </a:rPr>
              <a:t>Static, ∆, ∆∆</a:t>
            </a:r>
            <a:endParaRPr lang="en-US" dirty="0">
              <a:solidFill>
                <a:prstClr val="black"/>
              </a:solidFill>
            </a:endParaRPr>
          </a:p>
        </p:txBody>
      </p:sp>
    </p:spTree>
    <p:extLst>
      <p:ext uri="{BB962C8B-B14F-4D97-AF65-F5344CB8AC3E}">
        <p14:creationId xmlns:p14="http://schemas.microsoft.com/office/powerpoint/2010/main" val="17384071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p:cTn id="7" dur="500" fill="hold"/>
                                        <p:tgtEl>
                                          <p:spTgt spid="2"/>
                                        </p:tgtEl>
                                        <p:attrNameLst>
                                          <p:attrName>ppt_w</p:attrName>
                                        </p:attrNameLst>
                                      </p:cBhvr>
                                      <p:tavLst>
                                        <p:tav tm="0">
                                          <p:val>
                                            <p:fltVal val="0"/>
                                          </p:val>
                                        </p:tav>
                                        <p:tav tm="100000">
                                          <p:val>
                                            <p:strVal val="#ppt_w"/>
                                          </p:val>
                                        </p:tav>
                                      </p:tavLst>
                                    </p:anim>
                                    <p:anim calcmode="lin" valueType="num">
                                      <p:cBhvr>
                                        <p:cTn id="8" dur="500" fill="hold"/>
                                        <p:tgtEl>
                                          <p:spTgt spid="2"/>
                                        </p:tgtEl>
                                        <p:attrNameLst>
                                          <p:attrName>ppt_h</p:attrName>
                                        </p:attrNameLst>
                                      </p:cBhvr>
                                      <p:tavLst>
                                        <p:tav tm="0">
                                          <p:val>
                                            <p:fltVal val="0"/>
                                          </p:val>
                                        </p:tav>
                                        <p:tav tm="100000">
                                          <p:val>
                                            <p:strVal val="#ppt_h"/>
                                          </p:val>
                                        </p:tav>
                                      </p:tavLst>
                                    </p:anim>
                                    <p:animEffect transition="in" filter="fade">
                                      <p:cBhvr>
                                        <p:cTn id="9"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80" name="Picture 79"/>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29316" y="1187610"/>
            <a:ext cx="716607" cy="1014738"/>
          </a:xfrm>
          <a:prstGeom prst="rect">
            <a:avLst/>
          </a:prstGeom>
          <a:ln>
            <a:solidFill>
              <a:schemeClr val="tx1"/>
            </a:solidFill>
          </a:ln>
          <a:scene3d>
            <a:camera prst="orthographicFront">
              <a:rot lat="1800000" lon="4200000" rev="0"/>
            </a:camera>
            <a:lightRig rig="threePt" dir="t"/>
          </a:scene3d>
        </p:spPr>
      </p:pic>
      <p:pic>
        <p:nvPicPr>
          <p:cNvPr id="81" name="Picture 8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2196152"/>
            <a:ext cx="716607" cy="1014738"/>
          </a:xfrm>
          <a:prstGeom prst="rect">
            <a:avLst/>
          </a:prstGeom>
          <a:ln>
            <a:solidFill>
              <a:schemeClr val="tx1"/>
            </a:solidFill>
          </a:ln>
          <a:scene3d>
            <a:camera prst="orthographicFront">
              <a:rot lat="1800000" lon="4200000" rev="0"/>
            </a:camera>
            <a:lightRig rig="threePt" dir="t"/>
          </a:scene3d>
        </p:spPr>
      </p:pic>
      <p:pic>
        <p:nvPicPr>
          <p:cNvPr id="82" name="Picture 8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23766" y="138752"/>
            <a:ext cx="716607" cy="1014738"/>
          </a:xfrm>
          <a:prstGeom prst="rect">
            <a:avLst/>
          </a:prstGeom>
          <a:ln>
            <a:solidFill>
              <a:schemeClr val="tx1"/>
            </a:solidFill>
          </a:ln>
          <a:scene3d>
            <a:camera prst="orthographicFront">
              <a:rot lat="1800000" lon="4200000" rev="0"/>
            </a:camera>
            <a:lightRig rig="threePt" dir="t"/>
          </a:scene3d>
        </p:spPr>
      </p:pic>
      <p:pic>
        <p:nvPicPr>
          <p:cNvPr id="83" name="Picture 8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3262952"/>
            <a:ext cx="716607" cy="1014738"/>
          </a:xfrm>
          <a:prstGeom prst="rect">
            <a:avLst/>
          </a:prstGeom>
          <a:ln>
            <a:solidFill>
              <a:schemeClr val="tx1"/>
            </a:solidFill>
          </a:ln>
          <a:scene3d>
            <a:camera prst="orthographicFront">
              <a:rot lat="1800000" lon="4200000" rev="0"/>
            </a:camera>
            <a:lightRig rig="threePt" dir="t"/>
          </a:scene3d>
        </p:spPr>
      </p:pic>
      <p:pic>
        <p:nvPicPr>
          <p:cNvPr id="84" name="Picture 8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1918648" y="4329752"/>
            <a:ext cx="716607" cy="1014738"/>
          </a:xfrm>
          <a:prstGeom prst="rect">
            <a:avLst/>
          </a:prstGeom>
          <a:ln>
            <a:solidFill>
              <a:schemeClr val="tx1"/>
            </a:solidFill>
          </a:ln>
          <a:scene3d>
            <a:camera prst="orthographicFront">
              <a:rot lat="1800000" lon="4200000" rev="0"/>
            </a:camera>
            <a:lightRig rig="threePt" dir="t"/>
          </a:scene3d>
        </p:spPr>
      </p:pic>
      <p:pic>
        <p:nvPicPr>
          <p:cNvPr id="1026"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78700" y="2057400"/>
            <a:ext cx="585070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4705349" y="1447800"/>
            <a:ext cx="1390651" cy="220164"/>
          </a:xfrm>
          <a:prstGeom prst="line">
            <a:avLst/>
          </a:prstGeom>
          <a:ln>
            <a:solidFill>
              <a:srgbClr val="216BC5"/>
            </a:solidFill>
          </a:ln>
          <a:effectLst/>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flipV="1">
            <a:off x="6501519" y="3384097"/>
            <a:ext cx="966081" cy="179070"/>
          </a:xfrm>
          <a:prstGeom prst="line">
            <a:avLst/>
          </a:prstGeom>
          <a:ln>
            <a:solidFill>
              <a:srgbClr val="FF0000"/>
            </a:solidFill>
          </a:ln>
          <a:effectLst/>
        </p:spPr>
        <p:style>
          <a:lnRef idx="2">
            <a:schemeClr val="accent4"/>
          </a:lnRef>
          <a:fillRef idx="0">
            <a:schemeClr val="accent4"/>
          </a:fillRef>
          <a:effectRef idx="1">
            <a:schemeClr val="accent4"/>
          </a:effectRef>
          <a:fontRef idx="minor">
            <a:schemeClr val="tx1"/>
          </a:fontRef>
        </p:style>
      </p:cxnSp>
      <p:pic>
        <p:nvPicPr>
          <p:cNvPr id="54" name="Picture 5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4350715" y="1233830"/>
            <a:ext cx="579731" cy="1471069"/>
          </a:xfrm>
          <a:prstGeom prst="rect">
            <a:avLst/>
          </a:prstGeom>
          <a:ln>
            <a:solidFill>
              <a:schemeClr val="tx1"/>
            </a:solidFill>
          </a:ln>
          <a:scene3d>
            <a:camera prst="orthographicFront">
              <a:rot lat="1800000" lon="4200000" rev="0"/>
            </a:camera>
            <a:lightRig rig="threePt" dir="t"/>
          </a:scene3d>
        </p:spPr>
      </p:pic>
      <p:pic>
        <p:nvPicPr>
          <p:cNvPr id="53" name="Picture 5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75178" b="2058"/>
          <a:stretch/>
        </p:blipFill>
        <p:spPr>
          <a:xfrm>
            <a:off x="6111239" y="3138830"/>
            <a:ext cx="579731" cy="1471069"/>
          </a:xfrm>
          <a:prstGeom prst="rect">
            <a:avLst/>
          </a:prstGeom>
          <a:ln>
            <a:solidFill>
              <a:schemeClr val="tx1"/>
            </a:solidFill>
          </a:ln>
          <a:scene3d>
            <a:camera prst="orthographicFront">
              <a:rot lat="1800000" lon="4200000" rev="0"/>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92068" y="3310720"/>
            <a:ext cx="716607" cy="1014738"/>
          </a:xfrm>
          <a:prstGeom prst="rect">
            <a:avLst/>
          </a:prstGeom>
          <a:ln>
            <a:solidFill>
              <a:schemeClr val="tx1"/>
            </a:solidFill>
          </a:ln>
          <a:scene3d>
            <a:camera prst="orthographicFront">
              <a:rot lat="1800000" lon="4200000" rev="0"/>
            </a:camera>
            <a:lightRig rig="threePt" dir="t"/>
          </a:scene3d>
        </p:spPr>
      </p:pic>
      <p:cxnSp>
        <p:nvCxnSpPr>
          <p:cNvPr id="15" name="Straight Connector 14"/>
          <p:cNvCxnSpPr/>
          <p:nvPr/>
        </p:nvCxnSpPr>
        <p:spPr>
          <a:xfrm flipH="1" flipV="1">
            <a:off x="1263109" y="307929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3079298"/>
            <a:ext cx="2698686" cy="74421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3384097"/>
            <a:ext cx="2394490" cy="43942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2276951" y="1447800"/>
            <a:ext cx="2371249" cy="253095"/>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flipH="1">
            <a:off x="2276951" y="1700893"/>
            <a:ext cx="2371249" cy="299377"/>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950371" y="3576660"/>
            <a:ext cx="2450430" cy="2715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3939701" y="3603807"/>
            <a:ext cx="2461101" cy="44275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4337465" y="5259148"/>
            <a:ext cx="2164054" cy="369332"/>
          </a:xfrm>
          <a:prstGeom prst="rect">
            <a:avLst/>
          </a:prstGeom>
          <a:noFill/>
        </p:spPr>
        <p:txBody>
          <a:bodyPr wrap="none" rtlCol="0">
            <a:spAutoFit/>
          </a:bodyPr>
          <a:lstStyle/>
          <a:p>
            <a:pPr defTabSz="914400"/>
            <a:r>
              <a:rPr lang="en-US" dirty="0" smtClean="0">
                <a:solidFill>
                  <a:srgbClr val="292934"/>
                </a:solidFill>
              </a:rPr>
              <a:t>Share same weights </a:t>
            </a:r>
            <a:endParaRPr lang="en-US" dirty="0">
              <a:solidFill>
                <a:srgbClr val="292934"/>
              </a:solidFill>
            </a:endParaRPr>
          </a:p>
        </p:txBody>
      </p:sp>
      <p:sp>
        <p:nvSpPr>
          <p:cNvPr id="50" name="TextBox 49"/>
          <p:cNvSpPr txBox="1"/>
          <p:nvPr/>
        </p:nvSpPr>
        <p:spPr>
          <a:xfrm>
            <a:off x="6409153" y="1186934"/>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51" name="TextBox 50"/>
          <p:cNvSpPr txBox="1"/>
          <p:nvPr/>
        </p:nvSpPr>
        <p:spPr>
          <a:xfrm>
            <a:off x="7010400" y="2894632"/>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pic>
        <p:nvPicPr>
          <p:cNvPr id="55" name="Picture 54"/>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4319262"/>
            <a:ext cx="716607" cy="1014738"/>
          </a:xfrm>
          <a:prstGeom prst="rect">
            <a:avLst/>
          </a:prstGeom>
          <a:ln>
            <a:solidFill>
              <a:schemeClr val="tx1"/>
            </a:solidFill>
          </a:ln>
          <a:scene3d>
            <a:camera prst="orthographicFront">
              <a:rot lat="1800000" lon="4200000" rev="0"/>
            </a:camera>
            <a:lightRig rig="threePt" dir="t"/>
          </a:scene3d>
        </p:spPr>
      </p:pic>
      <p:pic>
        <p:nvPicPr>
          <p:cNvPr id="56" name="Picture 55"/>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6518" y="2261862"/>
            <a:ext cx="716607" cy="1014738"/>
          </a:xfrm>
          <a:prstGeom prst="rect">
            <a:avLst/>
          </a:prstGeom>
          <a:ln>
            <a:solidFill>
              <a:schemeClr val="tx1"/>
            </a:solidFill>
          </a:ln>
          <a:scene3d>
            <a:camera prst="orthographicFront">
              <a:rot lat="1800000" lon="4200000" rev="0"/>
            </a:camera>
            <a:lightRig rig="threePt" dir="t"/>
          </a:scene3d>
        </p:spPr>
      </p:pic>
      <p:pic>
        <p:nvPicPr>
          <p:cNvPr id="57" name="Picture 56"/>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5386062"/>
            <a:ext cx="716607" cy="1014738"/>
          </a:xfrm>
          <a:prstGeom prst="rect">
            <a:avLst/>
          </a:prstGeom>
          <a:ln>
            <a:solidFill>
              <a:schemeClr val="tx1"/>
            </a:solidFill>
          </a:ln>
          <a:scene3d>
            <a:camera prst="orthographicFront">
              <a:rot lat="1800000" lon="4200000" rev="0"/>
            </a:camera>
            <a:lightRig rig="threePt" dir="t"/>
          </a:scene3d>
        </p:spPr>
      </p:pic>
      <p:cxnSp>
        <p:nvCxnSpPr>
          <p:cNvPr id="66" name="Straight Connector 65"/>
          <p:cNvCxnSpPr/>
          <p:nvPr/>
        </p:nvCxnSpPr>
        <p:spPr>
          <a:xfrm flipH="1">
            <a:off x="3962399" y="3832407"/>
            <a:ext cx="2438402" cy="1272993"/>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pic>
        <p:nvPicPr>
          <p:cNvPr id="79" name="Picture 78"/>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21361" r="73333" b="46652"/>
          <a:stretch/>
        </p:blipFill>
        <p:spPr>
          <a:xfrm>
            <a:off x="3581400" y="6452862"/>
            <a:ext cx="716607" cy="1014738"/>
          </a:xfrm>
          <a:prstGeom prst="rect">
            <a:avLst/>
          </a:prstGeom>
          <a:ln>
            <a:solidFill>
              <a:schemeClr val="tx1"/>
            </a:solidFill>
          </a:ln>
          <a:scene3d>
            <a:camera prst="orthographicFront">
              <a:rot lat="1800000" lon="4200000" rev="0"/>
            </a:camera>
            <a:lightRig rig="threePt" dir="t"/>
          </a:scene3d>
        </p:spPr>
      </p:pic>
      <p:cxnSp>
        <p:nvCxnSpPr>
          <p:cNvPr id="89" name="Straight Connector 88"/>
          <p:cNvCxnSpPr/>
          <p:nvPr/>
        </p:nvCxnSpPr>
        <p:spPr>
          <a:xfrm flipH="1" flipV="1">
            <a:off x="1256656" y="4041480"/>
            <a:ext cx="2683045" cy="785151"/>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0" name="Straight Connector 89"/>
          <p:cNvCxnSpPr/>
          <p:nvPr/>
        </p:nvCxnSpPr>
        <p:spPr>
          <a:xfrm flipH="1" flipV="1">
            <a:off x="1256656" y="3451407"/>
            <a:ext cx="2683045" cy="1375229"/>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1" name="Straight Connector 90"/>
          <p:cNvCxnSpPr/>
          <p:nvPr/>
        </p:nvCxnSpPr>
        <p:spPr>
          <a:xfrm flipH="1" flipV="1">
            <a:off x="1567909" y="3688897"/>
            <a:ext cx="2371792" cy="1137735"/>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2" name="Straight Connector 91"/>
          <p:cNvCxnSpPr/>
          <p:nvPr/>
        </p:nvCxnSpPr>
        <p:spPr>
          <a:xfrm flipH="1" flipV="1">
            <a:off x="1567909" y="4319262"/>
            <a:ext cx="2371794" cy="507369"/>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93" name="Straight Connector 92"/>
          <p:cNvCxnSpPr/>
          <p:nvPr/>
        </p:nvCxnSpPr>
        <p:spPr>
          <a:xfrm>
            <a:off x="1251576" y="3436960"/>
            <a:ext cx="0" cy="6096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4" name="Straight Connector 93"/>
          <p:cNvCxnSpPr/>
          <p:nvPr/>
        </p:nvCxnSpPr>
        <p:spPr>
          <a:xfrm flipH="1" flipV="1">
            <a:off x="1256656" y="3436960"/>
            <a:ext cx="304800" cy="2794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5" name="Straight Connector 94"/>
          <p:cNvCxnSpPr/>
          <p:nvPr/>
        </p:nvCxnSpPr>
        <p:spPr>
          <a:xfrm>
            <a:off x="1561456" y="3711280"/>
            <a:ext cx="0" cy="6096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96" name="Straight Connector 95"/>
          <p:cNvCxnSpPr/>
          <p:nvPr/>
        </p:nvCxnSpPr>
        <p:spPr>
          <a:xfrm flipH="1" flipV="1">
            <a:off x="1246496" y="4041480"/>
            <a:ext cx="304800" cy="279400"/>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258029" y="307929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67909" y="335361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368381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252949" y="1676400"/>
            <a:ext cx="1033051" cy="202640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63713" y="1676400"/>
            <a:ext cx="1022287" cy="140289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7909" y="1676400"/>
            <a:ext cx="718091" cy="228681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57749" y="1676400"/>
            <a:ext cx="728251" cy="1677218"/>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52949" y="3683817"/>
            <a:ext cx="2709450" cy="1460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57749" y="3829867"/>
            <a:ext cx="2404650" cy="13335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5" name="Right Brace 104"/>
          <p:cNvSpPr/>
          <p:nvPr/>
        </p:nvSpPr>
        <p:spPr>
          <a:xfrm>
            <a:off x="4243185" y="5500855"/>
            <a:ext cx="235915" cy="952007"/>
          </a:xfrm>
          <a:prstGeom prst="rightBrace">
            <a:avLst>
              <a:gd name="adj1" fmla="val 30273"/>
              <a:gd name="adj2" fmla="val 50000"/>
            </a:avLst>
          </a:prstGeom>
        </p:spPr>
        <p:style>
          <a:lnRef idx="1">
            <a:schemeClr val="accent1"/>
          </a:lnRef>
          <a:fillRef idx="0">
            <a:schemeClr val="accent1"/>
          </a:fillRef>
          <a:effectRef idx="0">
            <a:schemeClr val="accent1"/>
          </a:effectRef>
          <a:fontRef idx="minor">
            <a:schemeClr val="tx1"/>
          </a:fontRef>
        </p:style>
        <p:txBody>
          <a:bodyPr rtlCol="0" anchor="ctr"/>
          <a:lstStyle/>
          <a:p>
            <a:pPr algn="ctr" defTabSz="914400"/>
            <a:endParaRPr lang="en-US">
              <a:solidFill>
                <a:prstClr val="black"/>
              </a:solidFill>
            </a:endParaRPr>
          </a:p>
        </p:txBody>
      </p:sp>
      <p:sp>
        <p:nvSpPr>
          <p:cNvPr id="109" name="TextBox 108"/>
          <p:cNvSpPr txBox="1"/>
          <p:nvPr/>
        </p:nvSpPr>
        <p:spPr>
          <a:xfrm>
            <a:off x="3400695" y="228600"/>
            <a:ext cx="4752705" cy="584775"/>
          </a:xfrm>
          <a:prstGeom prst="rect">
            <a:avLst/>
          </a:prstGeom>
          <a:noFill/>
        </p:spPr>
        <p:txBody>
          <a:bodyPr wrap="square" rtlCol="0">
            <a:spAutoFit/>
          </a:bodyPr>
          <a:lstStyle/>
          <a:p>
            <a:pPr defTabSz="914400"/>
            <a:r>
              <a:rPr lang="en-US" sz="3200" dirty="0" smtClean="0">
                <a:solidFill>
                  <a:srgbClr val="04617B"/>
                </a:solidFill>
              </a:rPr>
              <a:t>Limited Weight Sharing</a:t>
            </a:r>
            <a:endParaRPr lang="en-US" sz="3200" dirty="0">
              <a:solidFill>
                <a:srgbClr val="04617B"/>
              </a:solidFill>
            </a:endParaRPr>
          </a:p>
        </p:txBody>
      </p:sp>
      <p:sp>
        <p:nvSpPr>
          <p:cNvPr id="108" name="TextBox 107"/>
          <p:cNvSpPr txBox="1"/>
          <p:nvPr/>
        </p:nvSpPr>
        <p:spPr>
          <a:xfrm>
            <a:off x="4677950" y="5976858"/>
            <a:ext cx="4664900" cy="830997"/>
          </a:xfrm>
          <a:prstGeom prst="rect">
            <a:avLst/>
          </a:prstGeom>
          <a:noFill/>
        </p:spPr>
        <p:txBody>
          <a:bodyPr wrap="square" rtlCol="0">
            <a:spAutoFit/>
          </a:bodyPr>
          <a:lstStyle/>
          <a:p>
            <a:pPr defTabSz="914400"/>
            <a:r>
              <a:rPr lang="en-US" dirty="0" smtClean="0">
                <a:solidFill>
                  <a:prstClr val="black"/>
                </a:solidFill>
                <a:latin typeface="Arial" pitchFamily="34" charset="0"/>
                <a:cs typeface="Arial" pitchFamily="34" charset="0"/>
              </a:rPr>
              <a:t>PER:</a:t>
            </a:r>
          </a:p>
          <a:p>
            <a:pPr defTabSz="914400"/>
            <a:r>
              <a:rPr lang="en-US" dirty="0" smtClean="0">
                <a:solidFill>
                  <a:prstClr val="black"/>
                </a:solidFill>
                <a:latin typeface="Arial" pitchFamily="34" charset="0"/>
                <a:cs typeface="Arial" pitchFamily="34" charset="0"/>
              </a:rPr>
              <a:t>20.86</a:t>
            </a:r>
            <a:r>
              <a:rPr lang="en-US" dirty="0">
                <a:solidFill>
                  <a:prstClr val="black"/>
                </a:solidFill>
                <a:latin typeface="Arial" pitchFamily="34" charset="0"/>
                <a:cs typeface="Arial" pitchFamily="34" charset="0"/>
              </a:rPr>
              <a:t>% (W/O </a:t>
            </a:r>
            <a:r>
              <a:rPr lang="en-US" dirty="0" smtClean="0">
                <a:solidFill>
                  <a:prstClr val="black"/>
                </a:solidFill>
                <a:latin typeface="Arial" pitchFamily="34" charset="0"/>
                <a:cs typeface="Arial" pitchFamily="34" charset="0"/>
              </a:rPr>
              <a:t>energy); 20.51% (W. energy)</a:t>
            </a:r>
            <a:r>
              <a:rPr lang="en-US" sz="1200" dirty="0" smtClean="0">
                <a:solidFill>
                  <a:prstClr val="black"/>
                </a:solidFill>
              </a:rPr>
              <a:t/>
            </a:r>
            <a:br>
              <a:rPr lang="en-US" sz="1200" dirty="0" smtClean="0">
                <a:solidFill>
                  <a:prstClr val="black"/>
                </a:solidFill>
              </a:rPr>
            </a:br>
            <a:r>
              <a:rPr lang="en-US" sz="1200" dirty="0" smtClean="0">
                <a:solidFill>
                  <a:prstClr val="black"/>
                </a:solidFill>
              </a:rPr>
              <a:t>(</a:t>
            </a:r>
            <a:r>
              <a:rPr lang="en-US" sz="1200" dirty="0" smtClean="0">
                <a:solidFill>
                  <a:prstClr val="black"/>
                </a:solidFill>
                <a:latin typeface="Arial" pitchFamily="34" charset="0"/>
                <a:cs typeface="Arial" pitchFamily="34" charset="0"/>
              </a:rPr>
              <a:t>20.03</a:t>
            </a:r>
            <a:r>
              <a:rPr lang="en-US" sz="1200" dirty="0" smtClean="0">
                <a:solidFill>
                  <a:prstClr val="black"/>
                </a:solidFill>
              </a:rPr>
              <a:t>% in: Abdel-Hamid et. al.: </a:t>
            </a:r>
            <a:r>
              <a:rPr lang="en-US" sz="1100" dirty="0" smtClean="0">
                <a:solidFill>
                  <a:prstClr val="black"/>
                </a:solidFill>
              </a:rPr>
              <a:t>ICASSP 2012)</a:t>
            </a:r>
            <a:endParaRPr lang="en-US" dirty="0">
              <a:solidFill>
                <a:prstClr val="black"/>
              </a:solidFill>
            </a:endParaRPr>
          </a:p>
        </p:txBody>
      </p:sp>
      <p:cxnSp>
        <p:nvCxnSpPr>
          <p:cNvPr id="33" name="Straight Connector 32"/>
          <p:cNvCxnSpPr/>
          <p:nvPr/>
        </p:nvCxnSpPr>
        <p:spPr>
          <a:xfrm flipH="1">
            <a:off x="2276951" y="1700893"/>
            <a:ext cx="2371251" cy="1"/>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3950371" y="3603807"/>
            <a:ext cx="2450429" cy="214282"/>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flipH="1">
            <a:off x="3939701" y="3832412"/>
            <a:ext cx="2461098" cy="740534"/>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944821" y="3832407"/>
            <a:ext cx="2455978" cy="1004714"/>
          </a:xfrm>
          <a:prstGeom prst="line">
            <a:avLst/>
          </a:prstGeom>
          <a:ln w="19050">
            <a:solidFill>
              <a:schemeClr val="accent6"/>
            </a:solidFill>
            <a:prstDash val="sysDash"/>
          </a:ln>
        </p:spPr>
        <p:style>
          <a:lnRef idx="1">
            <a:schemeClr val="accent1"/>
          </a:lnRef>
          <a:fillRef idx="0">
            <a:schemeClr val="accent1"/>
          </a:fillRef>
          <a:effectRef idx="0">
            <a:schemeClr val="accent1"/>
          </a:effectRef>
          <a:fontRef idx="minor">
            <a:schemeClr val="tx1"/>
          </a:fontRef>
        </p:style>
      </p:cxnSp>
      <p:sp>
        <p:nvSpPr>
          <p:cNvPr id="58" name="TextBox 57"/>
          <p:cNvSpPr txBox="1"/>
          <p:nvPr/>
        </p:nvSpPr>
        <p:spPr>
          <a:xfrm rot="2480399">
            <a:off x="2573397" y="2658733"/>
            <a:ext cx="1007007" cy="461665"/>
          </a:xfrm>
          <a:prstGeom prst="rect">
            <a:avLst/>
          </a:prstGeom>
          <a:noFill/>
        </p:spPr>
        <p:txBody>
          <a:bodyPr wrap="none" rtlCol="0">
            <a:spAutoFit/>
          </a:bodyPr>
          <a:lstStyle/>
          <a:p>
            <a:pPr defTabSz="914400"/>
            <a:r>
              <a:rPr lang="en-US" sz="2400" b="1" dirty="0" smtClean="0">
                <a:solidFill>
                  <a:prstClr val="black"/>
                </a:solidFill>
              </a:rPr>
              <a:t>…84…</a:t>
            </a:r>
            <a:endParaRPr lang="en-US" sz="2400" b="1" dirty="0">
              <a:solidFill>
                <a:prstClr val="black"/>
              </a:solidFill>
            </a:endParaRPr>
          </a:p>
        </p:txBody>
      </p:sp>
      <p:cxnSp>
        <p:nvCxnSpPr>
          <p:cNvPr id="60" name="Straight Arrow Connector 59"/>
          <p:cNvCxnSpPr/>
          <p:nvPr/>
        </p:nvCxnSpPr>
        <p:spPr>
          <a:xfrm flipH="1">
            <a:off x="4572000" y="5628480"/>
            <a:ext cx="358446" cy="34837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62" name="TextBox 61"/>
          <p:cNvSpPr txBox="1"/>
          <p:nvPr/>
        </p:nvSpPr>
        <p:spPr>
          <a:xfrm rot="2480399">
            <a:off x="5138193" y="2561055"/>
            <a:ext cx="1007007" cy="461665"/>
          </a:xfrm>
          <a:prstGeom prst="rect">
            <a:avLst/>
          </a:prstGeom>
          <a:noFill/>
        </p:spPr>
        <p:txBody>
          <a:bodyPr wrap="none" rtlCol="0">
            <a:spAutoFit/>
          </a:bodyPr>
          <a:lstStyle/>
          <a:p>
            <a:pPr defTabSz="914400"/>
            <a:r>
              <a:rPr lang="en-US" sz="2400" b="1" dirty="0" smtClean="0">
                <a:solidFill>
                  <a:prstClr val="black"/>
                </a:solidFill>
              </a:rPr>
              <a:t>…84…</a:t>
            </a:r>
            <a:endParaRPr lang="en-US" sz="2400" b="1" dirty="0">
              <a:solidFill>
                <a:prstClr val="black"/>
              </a:solidFill>
            </a:endParaRPr>
          </a:p>
        </p:txBody>
      </p:sp>
    </p:spTree>
    <p:extLst>
      <p:ext uri="{BB962C8B-B14F-4D97-AF65-F5344CB8AC3E}">
        <p14:creationId xmlns:p14="http://schemas.microsoft.com/office/powerpoint/2010/main" val="1363788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8"/>
                                        </p:tgtEl>
                                        <p:attrNameLst>
                                          <p:attrName>style.visibility</p:attrName>
                                        </p:attrNameLst>
                                      </p:cBhvr>
                                      <p:to>
                                        <p:strVal val="visible"/>
                                      </p:to>
                                    </p:set>
                                    <p:anim calcmode="lin" valueType="num">
                                      <p:cBhvr additive="base">
                                        <p:cTn id="7" dur="500" fill="hold"/>
                                        <p:tgtEl>
                                          <p:spTgt spid="108"/>
                                        </p:tgtEl>
                                        <p:attrNameLst>
                                          <p:attrName>ppt_x</p:attrName>
                                        </p:attrNameLst>
                                      </p:cBhvr>
                                      <p:tavLst>
                                        <p:tav tm="0">
                                          <p:val>
                                            <p:strVal val="#ppt_x"/>
                                          </p:val>
                                        </p:tav>
                                        <p:tav tm="100000">
                                          <p:val>
                                            <p:strVal val="#ppt_x"/>
                                          </p:val>
                                        </p:tav>
                                      </p:tavLst>
                                    </p:anim>
                                    <p:anim calcmode="lin" valueType="num">
                                      <p:cBhvr additive="base">
                                        <p:cTn id="8" dur="500" fill="hold"/>
                                        <p:tgtEl>
                                          <p:spTgt spid="10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 grpId="0"/>
    </p:bldLst>
  </p:timing>
</p:sld>
</file>

<file path=ppt/slides/slide15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42" name="Picture 4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4000" contrast="100000"/>
                    </a14:imgEffect>
                  </a14:imgLayer>
                </a14:imgProps>
              </a:ext>
              <a:ext uri="{28A0092B-C50C-407E-A947-70E740481C1C}">
                <a14:useLocalDpi xmlns:a14="http://schemas.microsoft.com/office/drawing/2010/main" val="0"/>
              </a:ext>
            </a:extLst>
          </a:blip>
          <a:srcRect l="5039" t="1621" r="73333" b="2058"/>
          <a:stretch/>
        </p:blipFill>
        <p:spPr>
          <a:xfrm rot="16200000">
            <a:off x="3669524" y="597677"/>
            <a:ext cx="707672" cy="3017520"/>
          </a:xfrm>
          <a:prstGeom prst="rect">
            <a:avLst/>
          </a:prstGeom>
          <a:ln>
            <a:solidFill>
              <a:schemeClr val="tx1"/>
            </a:solidFill>
          </a:ln>
          <a:scene3d>
            <a:camera prst="orthographicFront">
              <a:rot lat="2796714" lon="7483977" rev="18774166"/>
            </a:camera>
            <a:lightRig rig="threePt" dir="t"/>
          </a:scene3d>
        </p:spPr>
      </p:pic>
      <p:pic>
        <p:nvPicPr>
          <p:cNvPr id="44" name="Picture 4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4000" contrast="100000"/>
                    </a14:imgEffect>
                  </a14:imgLayer>
                </a14:imgProps>
              </a:ext>
              <a:ext uri="{28A0092B-C50C-407E-A947-70E740481C1C}">
                <a14:useLocalDpi xmlns:a14="http://schemas.microsoft.com/office/drawing/2010/main" val="0"/>
              </a:ext>
            </a:extLst>
          </a:blip>
          <a:srcRect l="5039" t="21743" r="73333" b="29673"/>
          <a:stretch/>
        </p:blipFill>
        <p:spPr>
          <a:xfrm rot="16200000">
            <a:off x="6124159" y="1094959"/>
            <a:ext cx="707672" cy="1522010"/>
          </a:xfrm>
          <a:prstGeom prst="rect">
            <a:avLst/>
          </a:prstGeom>
          <a:ln>
            <a:solidFill>
              <a:schemeClr val="tx1"/>
            </a:solidFill>
          </a:ln>
          <a:scene3d>
            <a:camera prst="orthographicFront">
              <a:rot lat="2796714" lon="7483977" rev="18774166"/>
            </a:camera>
            <a:lightRig rig="threePt" dir="t"/>
          </a:scene3d>
        </p:spPr>
      </p:pic>
      <p:pic>
        <p:nvPicPr>
          <p:cNvPr id="43" name="Picture 4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4000" contrast="100000"/>
                    </a14:imgEffect>
                  </a14:imgLayer>
                </a14:imgProps>
              </a:ext>
              <a:ext uri="{28A0092B-C50C-407E-A947-70E740481C1C}">
                <a14:useLocalDpi xmlns:a14="http://schemas.microsoft.com/office/drawing/2010/main" val="0"/>
              </a:ext>
            </a:extLst>
          </a:blip>
          <a:srcRect l="5039" t="21743" r="73333" b="29673"/>
          <a:stretch/>
        </p:blipFill>
        <p:spPr>
          <a:xfrm rot="16200000">
            <a:off x="6047959" y="2793232"/>
            <a:ext cx="707672" cy="1522010"/>
          </a:xfrm>
          <a:prstGeom prst="rect">
            <a:avLst/>
          </a:prstGeom>
          <a:ln>
            <a:solidFill>
              <a:schemeClr val="tx1"/>
            </a:solidFill>
          </a:ln>
          <a:scene3d>
            <a:camera prst="orthographicFront">
              <a:rot lat="2796714" lon="7483977" rev="18774166"/>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44000" contrast="100000"/>
                    </a14:imgEffect>
                  </a14:imgLayer>
                </a14:imgProps>
              </a:ext>
              <a:ext uri="{28A0092B-C50C-407E-A947-70E740481C1C}">
                <a14:useLocalDpi xmlns:a14="http://schemas.microsoft.com/office/drawing/2010/main" val="0"/>
              </a:ext>
            </a:extLst>
          </a:blip>
          <a:srcRect l="5039" t="1621" r="73333" b="2058"/>
          <a:stretch/>
        </p:blipFill>
        <p:spPr>
          <a:xfrm rot="16200000">
            <a:off x="3669524" y="2328404"/>
            <a:ext cx="707672" cy="3017520"/>
          </a:xfrm>
          <a:prstGeom prst="rect">
            <a:avLst/>
          </a:prstGeom>
          <a:ln>
            <a:solidFill>
              <a:schemeClr val="tx1"/>
            </a:solidFill>
          </a:ln>
          <a:scene3d>
            <a:camera prst="orthographicFront">
              <a:rot lat="2796714" lon="7483977" rev="18774166"/>
            </a:camera>
            <a:lightRig rig="threePt" dir="t"/>
          </a:scene3d>
        </p:spPr>
      </p:pic>
      <p:pic>
        <p:nvPicPr>
          <p:cNvPr id="74"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13360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6781800" y="1625136"/>
            <a:ext cx="1390651" cy="220164"/>
          </a:xfrm>
          <a:prstGeom prst="line">
            <a:avLst/>
          </a:prstGeom>
          <a:ln>
            <a:solidFill>
              <a:srgbClr val="216BC5"/>
            </a:solidFill>
          </a:ln>
          <a:effectLst/>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flipV="1">
            <a:off x="6679759" y="3375166"/>
            <a:ext cx="966081" cy="179070"/>
          </a:xfrm>
          <a:prstGeom prst="line">
            <a:avLst/>
          </a:prstGeom>
          <a:ln>
            <a:solidFill>
              <a:srgbClr val="FF0000"/>
            </a:solidFill>
          </a:ln>
          <a:effectLst/>
        </p:spPr>
        <p:style>
          <a:lnRef idx="2">
            <a:schemeClr val="accent4"/>
          </a:lnRef>
          <a:fillRef idx="0">
            <a:schemeClr val="accent4"/>
          </a:fillRef>
          <a:effectRef idx="1">
            <a:schemeClr val="accent4"/>
          </a:effectRef>
          <a:fontRef idx="minor">
            <a:schemeClr val="tx1"/>
          </a:fontRef>
        </p:style>
      </p:cxnSp>
      <p:cxnSp>
        <p:nvCxnSpPr>
          <p:cNvPr id="14" name="Straight Connector 13"/>
          <p:cNvCxnSpPr/>
          <p:nvPr/>
        </p:nvCxnSpPr>
        <p:spPr>
          <a:xfrm>
            <a:off x="1252949" y="2106436"/>
            <a:ext cx="0" cy="246556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252949" y="2106436"/>
            <a:ext cx="309880" cy="350806"/>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1557749" y="2457242"/>
            <a:ext cx="10160" cy="2394158"/>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4572000"/>
            <a:ext cx="299404" cy="308344"/>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252949" y="2106436"/>
            <a:ext cx="2770411" cy="246556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52949" y="2095704"/>
            <a:ext cx="2800891" cy="37896"/>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2829" y="2106436"/>
            <a:ext cx="2460531" cy="274496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67909" y="2106436"/>
            <a:ext cx="2485931" cy="40857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2106436"/>
            <a:ext cx="2698686" cy="171708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2515009"/>
            <a:ext cx="2394490" cy="130850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flipV="1">
            <a:off x="1252949" y="3829867"/>
            <a:ext cx="2709450" cy="74213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flipV="1">
            <a:off x="1552353" y="3829867"/>
            <a:ext cx="2410046" cy="1021533"/>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a:off x="4023360" y="1904742"/>
            <a:ext cx="2529840" cy="20169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a:off x="3822002" y="1904742"/>
            <a:ext cx="2655993" cy="30962"/>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4114800" y="1904742"/>
            <a:ext cx="2363195" cy="315221"/>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a:off x="3796120" y="3603809"/>
            <a:ext cx="2604682" cy="5460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053840" y="3603807"/>
            <a:ext cx="2346964" cy="35941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a:off x="4000498" y="3603807"/>
            <a:ext cx="2400303" cy="219710"/>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50" name="TextBox 49"/>
          <p:cNvSpPr txBox="1"/>
          <p:nvPr/>
        </p:nvSpPr>
        <p:spPr>
          <a:xfrm>
            <a:off x="6371947" y="1165948"/>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51" name="TextBox 50"/>
          <p:cNvSpPr txBox="1"/>
          <p:nvPr/>
        </p:nvSpPr>
        <p:spPr>
          <a:xfrm>
            <a:off x="7010400" y="2894632"/>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cxnSp>
        <p:nvCxnSpPr>
          <p:cNvPr id="59" name="Straight Connector 58"/>
          <p:cNvCxnSpPr/>
          <p:nvPr/>
        </p:nvCxnSpPr>
        <p:spPr>
          <a:xfrm>
            <a:off x="3773485" y="3218997"/>
            <a:ext cx="417515" cy="43942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0" name="Straight Connector 59"/>
          <p:cNvCxnSpPr/>
          <p:nvPr/>
        </p:nvCxnSpPr>
        <p:spPr>
          <a:xfrm>
            <a:off x="4191000" y="3658417"/>
            <a:ext cx="0" cy="702322"/>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a:off x="3773485" y="3924399"/>
            <a:ext cx="417515" cy="43634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H="1">
            <a:off x="3790677" y="3263964"/>
            <a:ext cx="5443" cy="673427"/>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75" name="TextBox 74"/>
          <p:cNvSpPr txBox="1"/>
          <p:nvPr/>
        </p:nvSpPr>
        <p:spPr>
          <a:xfrm>
            <a:off x="3400695" y="228600"/>
            <a:ext cx="5035032" cy="584775"/>
          </a:xfrm>
          <a:prstGeom prst="rect">
            <a:avLst/>
          </a:prstGeom>
          <a:noFill/>
        </p:spPr>
        <p:txBody>
          <a:bodyPr wrap="square" rtlCol="0">
            <a:spAutoFit/>
          </a:bodyPr>
          <a:lstStyle/>
          <a:p>
            <a:pPr defTabSz="914400"/>
            <a:r>
              <a:rPr lang="en-US" sz="3200" dirty="0" smtClean="0">
                <a:solidFill>
                  <a:srgbClr val="04617B"/>
                </a:solidFill>
              </a:rPr>
              <a:t>Time Domain Convolution</a:t>
            </a:r>
            <a:endParaRPr lang="en-US" sz="3200" dirty="0">
              <a:solidFill>
                <a:srgbClr val="04617B"/>
              </a:solidFill>
            </a:endParaRPr>
          </a:p>
        </p:txBody>
      </p:sp>
      <p:cxnSp>
        <p:nvCxnSpPr>
          <p:cNvPr id="56" name="Straight Connector 55"/>
          <p:cNvCxnSpPr/>
          <p:nvPr/>
        </p:nvCxnSpPr>
        <p:spPr>
          <a:xfrm>
            <a:off x="3799367" y="1492101"/>
            <a:ext cx="417515" cy="43942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4216882" y="1931521"/>
            <a:ext cx="0" cy="702322"/>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8" name="Straight Connector 57"/>
          <p:cNvCxnSpPr/>
          <p:nvPr/>
        </p:nvCxnSpPr>
        <p:spPr>
          <a:xfrm>
            <a:off x="3799367" y="2197503"/>
            <a:ext cx="417515" cy="436340"/>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3" name="Straight Connector 62"/>
          <p:cNvCxnSpPr/>
          <p:nvPr/>
        </p:nvCxnSpPr>
        <p:spPr>
          <a:xfrm flipH="1">
            <a:off x="3816559" y="1537068"/>
            <a:ext cx="5443" cy="673427"/>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sp>
        <p:nvSpPr>
          <p:cNvPr id="93" name="TextBox 92"/>
          <p:cNvSpPr txBox="1"/>
          <p:nvPr/>
        </p:nvSpPr>
        <p:spPr>
          <a:xfrm>
            <a:off x="4267200" y="5791200"/>
            <a:ext cx="4465197" cy="923330"/>
          </a:xfrm>
          <a:prstGeom prst="rect">
            <a:avLst/>
          </a:prstGeom>
          <a:noFill/>
        </p:spPr>
        <p:txBody>
          <a:bodyPr wrap="none" rtlCol="0">
            <a:spAutoFit/>
          </a:bodyPr>
          <a:lstStyle/>
          <a:p>
            <a:pPr defTabSz="914400"/>
            <a:r>
              <a:rPr lang="en-US" dirty="0" smtClean="0">
                <a:solidFill>
                  <a:prstClr val="black"/>
                </a:solidFill>
              </a:rPr>
              <a:t>(Similar work has been done by Lee/Ng for </a:t>
            </a:r>
          </a:p>
          <a:p>
            <a:pPr defTabSz="914400"/>
            <a:r>
              <a:rPr lang="en-US" dirty="0" smtClean="0">
                <a:solidFill>
                  <a:prstClr val="black"/>
                </a:solidFill>
              </a:rPr>
              <a:t>unsupervised features learning of speech; </a:t>
            </a:r>
          </a:p>
          <a:p>
            <a:pPr defTabSz="914400"/>
            <a:r>
              <a:rPr lang="en-US" dirty="0" smtClean="0">
                <a:solidFill>
                  <a:prstClr val="black"/>
                </a:solidFill>
              </a:rPr>
              <a:t>Time-delay NN)</a:t>
            </a:r>
            <a:endParaRPr lang="en-US" dirty="0">
              <a:solidFill>
                <a:prstClr val="black"/>
              </a:solidFill>
            </a:endParaRPr>
          </a:p>
        </p:txBody>
      </p:sp>
      <p:sp>
        <p:nvSpPr>
          <p:cNvPr id="94" name="TextBox 93"/>
          <p:cNvSpPr txBox="1"/>
          <p:nvPr/>
        </p:nvSpPr>
        <p:spPr>
          <a:xfrm rot="5400000">
            <a:off x="3962399" y="2633843"/>
            <a:ext cx="228601" cy="461665"/>
          </a:xfrm>
          <a:prstGeom prst="rect">
            <a:avLst/>
          </a:prstGeom>
          <a:noFill/>
        </p:spPr>
        <p:txBody>
          <a:bodyPr wrap="square" rtlCol="0">
            <a:spAutoFit/>
          </a:bodyPr>
          <a:lstStyle/>
          <a:p>
            <a:pPr defTabSz="914400"/>
            <a:r>
              <a:rPr lang="en-US" sz="2400" b="1" dirty="0" smtClean="0">
                <a:solidFill>
                  <a:prstClr val="black"/>
                </a:solidFill>
              </a:rPr>
              <a:t>…</a:t>
            </a:r>
            <a:endParaRPr lang="en-US" b="1" dirty="0">
              <a:solidFill>
                <a:prstClr val="black"/>
              </a:solidFill>
            </a:endParaRPr>
          </a:p>
        </p:txBody>
      </p:sp>
      <p:sp>
        <p:nvSpPr>
          <p:cNvPr id="95" name="TextBox 94"/>
          <p:cNvSpPr txBox="1"/>
          <p:nvPr/>
        </p:nvSpPr>
        <p:spPr>
          <a:xfrm rot="5400000">
            <a:off x="6363694" y="2405242"/>
            <a:ext cx="228601" cy="461665"/>
          </a:xfrm>
          <a:prstGeom prst="rect">
            <a:avLst/>
          </a:prstGeom>
          <a:noFill/>
        </p:spPr>
        <p:txBody>
          <a:bodyPr wrap="square" rtlCol="0">
            <a:spAutoFit/>
          </a:bodyPr>
          <a:lstStyle/>
          <a:p>
            <a:pPr defTabSz="914400"/>
            <a:r>
              <a:rPr lang="en-US" sz="2400" b="1" dirty="0" smtClean="0">
                <a:solidFill>
                  <a:prstClr val="black"/>
                </a:solidFill>
              </a:rPr>
              <a:t>…</a:t>
            </a:r>
            <a:endParaRPr lang="en-US" b="1" dirty="0">
              <a:solidFill>
                <a:prstClr val="black"/>
              </a:solidFill>
            </a:endParaRPr>
          </a:p>
        </p:txBody>
      </p:sp>
    </p:spTree>
    <p:extLst>
      <p:ext uri="{BB962C8B-B14F-4D97-AF65-F5344CB8AC3E}">
        <p14:creationId xmlns:p14="http://schemas.microsoft.com/office/powerpoint/2010/main" val="3692504537"/>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2" name="Picture 51"/>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39" t="1621" r="4114" b="2058"/>
          <a:stretch/>
        </p:blipFill>
        <p:spPr>
          <a:xfrm>
            <a:off x="796504" y="493775"/>
            <a:ext cx="3010065" cy="3055620"/>
          </a:xfrm>
          <a:prstGeom prst="rect">
            <a:avLst/>
          </a:prstGeom>
          <a:ln>
            <a:solidFill>
              <a:schemeClr val="tx1"/>
            </a:solidFill>
          </a:ln>
          <a:scene3d>
            <a:camera prst="orthographicFront">
              <a:rot lat="1800000" lon="4200000" rev="0"/>
            </a:camera>
            <a:lightRig rig="threePt" dir="t"/>
          </a:scene3d>
        </p:spPr>
      </p:pic>
      <p:pic>
        <p:nvPicPr>
          <p:cNvPr id="74" name="Picture 2" descr="C:\Users\t-ossama\Documents\Presentation2\FBank.jpg"/>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3000" y="2133600"/>
            <a:ext cx="5783580" cy="3571080"/>
          </a:xfrm>
          <a:prstGeom prst="rect">
            <a:avLst/>
          </a:prstGeom>
          <a:noFill/>
          <a:ln>
            <a:solidFill>
              <a:schemeClr val="bg1">
                <a:lumMod val="50000"/>
              </a:schemeClr>
            </a:solidFill>
          </a:ln>
          <a:scene3d>
            <a:camera prst="orthographicFront">
              <a:rot lat="1980000" lon="3840000" rev="0"/>
            </a:camera>
            <a:lightRig rig="threePt" dir="t"/>
          </a:scene3d>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V="1">
            <a:off x="4705349" y="1447800"/>
            <a:ext cx="1390651" cy="220164"/>
          </a:xfrm>
          <a:prstGeom prst="line">
            <a:avLst/>
          </a:prstGeom>
          <a:ln>
            <a:solidFill>
              <a:srgbClr val="216BC5"/>
            </a:solidFill>
          </a:ln>
          <a:effectLst/>
        </p:spPr>
        <p:style>
          <a:lnRef idx="2">
            <a:schemeClr val="accent4"/>
          </a:lnRef>
          <a:fillRef idx="0">
            <a:schemeClr val="accent4"/>
          </a:fillRef>
          <a:effectRef idx="1">
            <a:schemeClr val="accent4"/>
          </a:effectRef>
          <a:fontRef idx="minor">
            <a:schemeClr val="tx1"/>
          </a:fontRef>
        </p:style>
      </p:cxnSp>
      <p:cxnSp>
        <p:nvCxnSpPr>
          <p:cNvPr id="8" name="Straight Connector 7"/>
          <p:cNvCxnSpPr/>
          <p:nvPr/>
        </p:nvCxnSpPr>
        <p:spPr>
          <a:xfrm flipV="1">
            <a:off x="6501519" y="3384097"/>
            <a:ext cx="966081" cy="179070"/>
          </a:xfrm>
          <a:prstGeom prst="line">
            <a:avLst/>
          </a:prstGeom>
          <a:ln>
            <a:solidFill>
              <a:srgbClr val="FF0000"/>
            </a:solidFill>
          </a:ln>
          <a:effectLst/>
        </p:spPr>
        <p:style>
          <a:lnRef idx="2">
            <a:schemeClr val="accent4"/>
          </a:lnRef>
          <a:fillRef idx="0">
            <a:schemeClr val="accent4"/>
          </a:fillRef>
          <a:effectRef idx="1">
            <a:schemeClr val="accent4"/>
          </a:effectRef>
          <a:fontRef idx="minor">
            <a:schemeClr val="tx1"/>
          </a:fontRef>
        </p:style>
      </p:cxnSp>
      <p:pic>
        <p:nvPicPr>
          <p:cNvPr id="54" name="Picture 53"/>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6" t="51570" r="39999" b="2058"/>
          <a:stretch/>
        </p:blipFill>
        <p:spPr>
          <a:xfrm>
            <a:off x="3776930" y="1245078"/>
            <a:ext cx="1745285" cy="1471069"/>
          </a:xfrm>
          <a:prstGeom prst="rect">
            <a:avLst/>
          </a:prstGeom>
          <a:ln>
            <a:solidFill>
              <a:schemeClr val="tx1"/>
            </a:solidFill>
          </a:ln>
          <a:scene3d>
            <a:camera prst="orthographicFront">
              <a:rot lat="1800000" lon="4200000" rev="0"/>
            </a:camera>
            <a:lightRig rig="threePt" dir="t"/>
          </a:scene3d>
        </p:spPr>
      </p:pic>
      <p:pic>
        <p:nvPicPr>
          <p:cNvPr id="53" name="Picture 52"/>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7325" t="51570" r="44028" b="2058"/>
          <a:stretch/>
        </p:blipFill>
        <p:spPr>
          <a:xfrm>
            <a:off x="5562600" y="3100931"/>
            <a:ext cx="1611824" cy="1471069"/>
          </a:xfrm>
          <a:prstGeom prst="rect">
            <a:avLst/>
          </a:prstGeom>
          <a:ln>
            <a:solidFill>
              <a:schemeClr val="tx1"/>
            </a:solidFill>
          </a:ln>
          <a:scene3d>
            <a:camera prst="orthographicFront">
              <a:rot lat="1800000" lon="4200000" rev="0"/>
            </a:camera>
            <a:lightRig rig="threePt" dir="t"/>
          </a:scene3d>
        </p:spPr>
      </p:pic>
      <p:pic>
        <p:nvPicPr>
          <p:cNvPr id="11" name="Picture 10"/>
          <p:cNvPicPr>
            <a:picLocks noChangeAspect="1"/>
          </p:cNvPicPr>
          <p:nvPr/>
        </p:nvPicPr>
        <p:blipFill rotWithShape="1">
          <a:blip r:embed="rId2">
            <a:extLst>
              <a:ext uri="{BEBA8EAE-BF5A-486C-A8C5-ECC9F3942E4B}">
                <a14:imgProps xmlns:a14="http://schemas.microsoft.com/office/drawing/2010/main">
                  <a14:imgLayer r:embed="rId3">
                    <a14:imgEffect>
                      <a14:brightnessContrast bright="-9000" contrast="15000"/>
                    </a14:imgEffect>
                  </a14:imgLayer>
                </a14:imgProps>
              </a:ext>
              <a:ext uri="{28A0092B-C50C-407E-A947-70E740481C1C}">
                <a14:useLocalDpi xmlns:a14="http://schemas.microsoft.com/office/drawing/2010/main" val="0"/>
              </a:ext>
            </a:extLst>
          </a:blip>
          <a:srcRect l="5040" t="1621" r="4982" b="2058"/>
          <a:stretch/>
        </p:blipFill>
        <p:spPr>
          <a:xfrm>
            <a:off x="2472904" y="2616250"/>
            <a:ext cx="2981260" cy="3055620"/>
          </a:xfrm>
          <a:prstGeom prst="rect">
            <a:avLst/>
          </a:prstGeom>
          <a:ln>
            <a:solidFill>
              <a:schemeClr val="tx1"/>
            </a:solidFill>
          </a:ln>
          <a:scene3d>
            <a:camera prst="orthographicFront">
              <a:rot lat="1800000" lon="4200000" rev="0"/>
            </a:camera>
            <a:lightRig rig="threePt" dir="t"/>
          </a:scene3d>
        </p:spPr>
      </p:pic>
      <p:cxnSp>
        <p:nvCxnSpPr>
          <p:cNvPr id="14" name="Straight Connector 13"/>
          <p:cNvCxnSpPr/>
          <p:nvPr/>
        </p:nvCxnSpPr>
        <p:spPr>
          <a:xfrm>
            <a:off x="1258029" y="307929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flipV="1">
            <a:off x="1263109" y="307929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567909" y="3353617"/>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flipH="1" flipV="1">
            <a:off x="1252949" y="3683817"/>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flipV="1">
            <a:off x="1252949" y="1956115"/>
            <a:ext cx="1048587" cy="1746690"/>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19" name="Straight Connector 18"/>
          <p:cNvCxnSpPr/>
          <p:nvPr/>
        </p:nvCxnSpPr>
        <p:spPr>
          <a:xfrm flipV="1">
            <a:off x="1263713" y="1956115"/>
            <a:ext cx="1037823" cy="1123183"/>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0" name="Straight Connector 19"/>
          <p:cNvCxnSpPr/>
          <p:nvPr/>
        </p:nvCxnSpPr>
        <p:spPr>
          <a:xfrm flipV="1">
            <a:off x="1567909" y="1956115"/>
            <a:ext cx="733627" cy="200710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flipV="1">
            <a:off x="1557749" y="1956115"/>
            <a:ext cx="728251" cy="139750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1263713" y="3079298"/>
            <a:ext cx="2699821" cy="1007446"/>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a:off x="1567909" y="3384097"/>
            <a:ext cx="2395625" cy="70264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1252949" y="3683817"/>
            <a:ext cx="2709450" cy="40292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1557749" y="3963217"/>
            <a:ext cx="2404650" cy="123527"/>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2027208" y="923026"/>
            <a:ext cx="411192" cy="54677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2421148" y="1461174"/>
            <a:ext cx="0" cy="75016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2027208" y="1700894"/>
            <a:ext cx="393940" cy="51044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2027208" y="931653"/>
            <a:ext cx="5748" cy="76924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flipH="1" flipV="1">
            <a:off x="2421148" y="1461174"/>
            <a:ext cx="2227052" cy="239720"/>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p:nvPr/>
        </p:nvCxnSpPr>
        <p:spPr>
          <a:xfrm flipH="1" flipV="1">
            <a:off x="2032956" y="931653"/>
            <a:ext cx="2615246" cy="769242"/>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2421148" y="1700893"/>
            <a:ext cx="2227054" cy="510444"/>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38" name="Straight Connector 37"/>
          <p:cNvCxnSpPr/>
          <p:nvPr/>
        </p:nvCxnSpPr>
        <p:spPr>
          <a:xfrm flipH="1" flipV="1">
            <a:off x="3686356" y="3079298"/>
            <a:ext cx="2714445" cy="52451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0" name="Straight Connector 39"/>
          <p:cNvCxnSpPr/>
          <p:nvPr/>
        </p:nvCxnSpPr>
        <p:spPr>
          <a:xfrm flipH="1">
            <a:off x="4080296" y="3603807"/>
            <a:ext cx="2320507" cy="72380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41" name="Straight Connector 40"/>
          <p:cNvCxnSpPr/>
          <p:nvPr/>
        </p:nvCxnSpPr>
        <p:spPr>
          <a:xfrm flipH="1" flipV="1">
            <a:off x="4080296" y="3591803"/>
            <a:ext cx="2320505" cy="12004"/>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45" name="TextBox 44"/>
          <p:cNvSpPr txBox="1"/>
          <p:nvPr/>
        </p:nvSpPr>
        <p:spPr>
          <a:xfrm>
            <a:off x="3441488" y="5998318"/>
            <a:ext cx="2164054" cy="369332"/>
          </a:xfrm>
          <a:prstGeom prst="rect">
            <a:avLst/>
          </a:prstGeom>
          <a:noFill/>
        </p:spPr>
        <p:txBody>
          <a:bodyPr wrap="none" rtlCol="0">
            <a:spAutoFit/>
          </a:bodyPr>
          <a:lstStyle/>
          <a:p>
            <a:pPr defTabSz="914400"/>
            <a:r>
              <a:rPr lang="en-US" dirty="0" smtClean="0">
                <a:solidFill>
                  <a:srgbClr val="292934"/>
                </a:solidFill>
              </a:rPr>
              <a:t>Share same weights </a:t>
            </a:r>
            <a:endParaRPr lang="en-US" dirty="0">
              <a:solidFill>
                <a:srgbClr val="292934"/>
              </a:solidFill>
            </a:endParaRPr>
          </a:p>
        </p:txBody>
      </p:sp>
      <p:sp>
        <p:nvSpPr>
          <p:cNvPr id="50" name="TextBox 49"/>
          <p:cNvSpPr txBox="1"/>
          <p:nvPr/>
        </p:nvSpPr>
        <p:spPr>
          <a:xfrm>
            <a:off x="6371947" y="1165948"/>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51" name="TextBox 50"/>
          <p:cNvSpPr txBox="1"/>
          <p:nvPr/>
        </p:nvSpPr>
        <p:spPr>
          <a:xfrm>
            <a:off x="7010400" y="2894632"/>
            <a:ext cx="1425327" cy="369332"/>
          </a:xfrm>
          <a:prstGeom prst="rect">
            <a:avLst/>
          </a:prstGeom>
          <a:noFill/>
        </p:spPr>
        <p:txBody>
          <a:bodyPr wrap="none" rtlCol="0">
            <a:spAutoFit/>
          </a:bodyPr>
          <a:lstStyle/>
          <a:p>
            <a:pPr defTabSz="914400"/>
            <a:r>
              <a:rPr lang="en-US" dirty="0" smtClean="0">
                <a:solidFill>
                  <a:srgbClr val="292934"/>
                </a:solidFill>
              </a:rPr>
              <a:t>Max Pooling</a:t>
            </a:r>
            <a:endParaRPr lang="en-US" dirty="0">
              <a:solidFill>
                <a:srgbClr val="292934"/>
              </a:solidFill>
            </a:endParaRPr>
          </a:p>
        </p:txBody>
      </p:sp>
      <p:sp>
        <p:nvSpPr>
          <p:cNvPr id="75" name="TextBox 74"/>
          <p:cNvSpPr txBox="1"/>
          <p:nvPr/>
        </p:nvSpPr>
        <p:spPr>
          <a:xfrm>
            <a:off x="3400695" y="228600"/>
            <a:ext cx="4752705" cy="830997"/>
          </a:xfrm>
          <a:prstGeom prst="rect">
            <a:avLst/>
          </a:prstGeom>
          <a:noFill/>
        </p:spPr>
        <p:txBody>
          <a:bodyPr wrap="square" rtlCol="0">
            <a:spAutoFit/>
          </a:bodyPr>
          <a:lstStyle/>
          <a:p>
            <a:pPr defTabSz="914400"/>
            <a:r>
              <a:rPr lang="en-US" sz="2400" dirty="0" smtClean="0">
                <a:solidFill>
                  <a:srgbClr val="04617B"/>
                </a:solidFill>
              </a:rPr>
              <a:t>Combined Time-Frequency Convolution</a:t>
            </a:r>
            <a:endParaRPr lang="en-US" sz="2400" dirty="0">
              <a:solidFill>
                <a:srgbClr val="04617B"/>
              </a:solidFill>
            </a:endParaRPr>
          </a:p>
        </p:txBody>
      </p:sp>
      <p:sp>
        <p:nvSpPr>
          <p:cNvPr id="3" name="TextBox 2"/>
          <p:cNvSpPr txBox="1"/>
          <p:nvPr/>
        </p:nvSpPr>
        <p:spPr>
          <a:xfrm rot="2827249">
            <a:off x="2998367" y="2669275"/>
            <a:ext cx="415498" cy="461665"/>
          </a:xfrm>
          <a:prstGeom prst="rect">
            <a:avLst/>
          </a:prstGeom>
          <a:noFill/>
        </p:spPr>
        <p:txBody>
          <a:bodyPr wrap="none" rtlCol="0">
            <a:spAutoFit/>
          </a:bodyPr>
          <a:lstStyle/>
          <a:p>
            <a:pPr defTabSz="914400"/>
            <a:r>
              <a:rPr lang="en-US" sz="2400" b="1" dirty="0" smtClean="0">
                <a:solidFill>
                  <a:prstClr val="black"/>
                </a:solidFill>
              </a:rPr>
              <a:t>…</a:t>
            </a:r>
            <a:endParaRPr lang="en-US" sz="2400" b="1" dirty="0">
              <a:solidFill>
                <a:prstClr val="black"/>
              </a:solidFill>
            </a:endParaRPr>
          </a:p>
        </p:txBody>
      </p:sp>
      <p:sp>
        <p:nvSpPr>
          <p:cNvPr id="42" name="TextBox 41"/>
          <p:cNvSpPr txBox="1"/>
          <p:nvPr/>
        </p:nvSpPr>
        <p:spPr>
          <a:xfrm rot="2826625">
            <a:off x="5429486" y="2440681"/>
            <a:ext cx="415498" cy="461665"/>
          </a:xfrm>
          <a:prstGeom prst="rect">
            <a:avLst/>
          </a:prstGeom>
          <a:noFill/>
        </p:spPr>
        <p:txBody>
          <a:bodyPr wrap="none" rtlCol="0">
            <a:spAutoFit/>
          </a:bodyPr>
          <a:lstStyle/>
          <a:p>
            <a:pPr defTabSz="914400"/>
            <a:r>
              <a:rPr lang="en-US" sz="2400" b="1" dirty="0" smtClean="0">
                <a:solidFill>
                  <a:prstClr val="black"/>
                </a:solidFill>
              </a:rPr>
              <a:t>…</a:t>
            </a:r>
            <a:endParaRPr lang="en-US" sz="2400" b="1" dirty="0">
              <a:solidFill>
                <a:prstClr val="black"/>
              </a:solidFill>
            </a:endParaRPr>
          </a:p>
        </p:txBody>
      </p:sp>
      <p:cxnSp>
        <p:nvCxnSpPr>
          <p:cNvPr id="43" name="Straight Connector 42"/>
          <p:cNvCxnSpPr/>
          <p:nvPr/>
        </p:nvCxnSpPr>
        <p:spPr>
          <a:xfrm>
            <a:off x="1264442" y="3840480"/>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flipH="1" flipV="1">
            <a:off x="1269522" y="3840480"/>
            <a:ext cx="304800" cy="2794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p:cNvCxnSpPr/>
          <p:nvPr/>
        </p:nvCxnSpPr>
        <p:spPr>
          <a:xfrm>
            <a:off x="1574322" y="4114800"/>
            <a:ext cx="0" cy="609600"/>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flipV="1">
            <a:off x="1259362" y="4445000"/>
            <a:ext cx="319272" cy="31678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p:nvPr/>
        </p:nvCxnSpPr>
        <p:spPr>
          <a:xfrm>
            <a:off x="1269522" y="3874364"/>
            <a:ext cx="2692878" cy="1213255"/>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a:off x="1578634" y="4119880"/>
            <a:ext cx="2383766" cy="96773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1269522" y="4450080"/>
            <a:ext cx="2692878" cy="643889"/>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57" name="Straight Connector 56"/>
          <p:cNvCxnSpPr/>
          <p:nvPr/>
        </p:nvCxnSpPr>
        <p:spPr>
          <a:xfrm>
            <a:off x="1567909" y="4761781"/>
            <a:ext cx="2394491" cy="332188"/>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flipH="1" flipV="1">
            <a:off x="3505200" y="5410200"/>
            <a:ext cx="86868" cy="588118"/>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2" name="Oval 31"/>
          <p:cNvSpPr/>
          <p:nvPr/>
        </p:nvSpPr>
        <p:spPr>
          <a:xfrm>
            <a:off x="3076900" y="3473632"/>
            <a:ext cx="364588" cy="1707968"/>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endParaRPr lang="en-US">
              <a:solidFill>
                <a:prstClr val="white"/>
              </a:solidFill>
            </a:endParaRPr>
          </a:p>
        </p:txBody>
      </p:sp>
      <p:cxnSp>
        <p:nvCxnSpPr>
          <p:cNvPr id="63" name="Straight Connector 62"/>
          <p:cNvCxnSpPr/>
          <p:nvPr/>
        </p:nvCxnSpPr>
        <p:spPr>
          <a:xfrm>
            <a:off x="3686356" y="3053655"/>
            <a:ext cx="411192" cy="546774"/>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4" name="Straight Connector 63"/>
          <p:cNvCxnSpPr/>
          <p:nvPr/>
        </p:nvCxnSpPr>
        <p:spPr>
          <a:xfrm>
            <a:off x="4080296" y="3591803"/>
            <a:ext cx="0" cy="75016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5" name="Straight Connector 64"/>
          <p:cNvCxnSpPr/>
          <p:nvPr/>
        </p:nvCxnSpPr>
        <p:spPr>
          <a:xfrm>
            <a:off x="3686356" y="3831523"/>
            <a:ext cx="393940" cy="510443"/>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6" name="Straight Connector 65"/>
          <p:cNvCxnSpPr/>
          <p:nvPr/>
        </p:nvCxnSpPr>
        <p:spPr>
          <a:xfrm>
            <a:off x="3686356" y="3062282"/>
            <a:ext cx="5748" cy="769241"/>
          </a:xfrm>
          <a:prstGeom prst="line">
            <a:avLst/>
          </a:prstGeom>
          <a:ln w="19050">
            <a:solidFill>
              <a:schemeClr val="accent1">
                <a:lumMod val="50000"/>
              </a:schemeClr>
            </a:solidFill>
          </a:ln>
        </p:spPr>
        <p:style>
          <a:lnRef idx="1">
            <a:schemeClr val="accent1"/>
          </a:lnRef>
          <a:fillRef idx="0">
            <a:schemeClr val="accent1"/>
          </a:fillRef>
          <a:effectRef idx="0">
            <a:schemeClr val="accent1"/>
          </a:effectRef>
          <a:fontRef idx="minor">
            <a:schemeClr val="tx1"/>
          </a:fontRef>
        </p:style>
      </p:cxnSp>
      <p:cxnSp>
        <p:nvCxnSpPr>
          <p:cNvPr id="69" name="Straight Connector 68"/>
          <p:cNvCxnSpPr/>
          <p:nvPr/>
        </p:nvCxnSpPr>
        <p:spPr>
          <a:xfrm flipH="1">
            <a:off x="2032956" y="1700895"/>
            <a:ext cx="2607624" cy="0"/>
          </a:xfrm>
          <a:prstGeom prst="line">
            <a:avLst/>
          </a:prstGeom>
          <a:ln w="19050">
            <a:solidFill>
              <a:srgbClr val="1453D2"/>
            </a:solidFill>
            <a:prstDash val="sysDash"/>
          </a:ln>
        </p:spPr>
        <p:style>
          <a:lnRef idx="1">
            <a:schemeClr val="accent1"/>
          </a:lnRef>
          <a:fillRef idx="0">
            <a:schemeClr val="accent1"/>
          </a:fillRef>
          <a:effectRef idx="0">
            <a:schemeClr val="accent1"/>
          </a:effectRef>
          <a:fontRef idx="minor">
            <a:schemeClr val="tx1"/>
          </a:fontRef>
        </p:style>
      </p:cxnSp>
      <p:cxnSp>
        <p:nvCxnSpPr>
          <p:cNvPr id="76" name="Straight Connector 75"/>
          <p:cNvCxnSpPr/>
          <p:nvPr/>
        </p:nvCxnSpPr>
        <p:spPr>
          <a:xfrm flipH="1">
            <a:off x="3692104" y="3603809"/>
            <a:ext cx="2679843" cy="236671"/>
          </a:xfrm>
          <a:prstGeom prst="line">
            <a:avLst/>
          </a:prstGeom>
          <a:ln w="19050">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31537335"/>
      </p:ext>
    </p:extLst>
  </p:cSld>
  <p:clrMapOvr>
    <a:masterClrMapping/>
  </p:clrMapOvr>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381000" y="609302"/>
            <a:ext cx="9677400" cy="3429000"/>
          </a:xfrm>
        </p:spPr>
        <p:txBody>
          <a:bodyPr>
            <a:noAutofit/>
          </a:bodyPr>
          <a:lstStyle/>
          <a:p>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t/>
            </a:r>
            <a:br>
              <a:rPr lang="en-US" dirty="0" smtClean="0"/>
            </a:br>
            <a:r>
              <a:rPr lang="en-US" sz="4000" dirty="0" smtClean="0"/>
              <a:t/>
            </a:r>
            <a:br>
              <a:rPr lang="en-US" sz="4000" dirty="0" smtClean="0"/>
            </a:br>
            <a:r>
              <a:rPr lang="en-US" sz="3600" b="1" dirty="0" smtClean="0">
                <a:solidFill>
                  <a:schemeClr val="tx2"/>
                </a:solidFill>
                <a:latin typeface="Arial Black" pitchFamily="34" charset="0"/>
              </a:rPr>
              <a:t>Deep Stacking Networks for</a:t>
            </a:r>
            <a:br>
              <a:rPr lang="en-US" sz="3600" b="1" dirty="0" smtClean="0">
                <a:solidFill>
                  <a:schemeClr val="tx2"/>
                </a:solidFill>
                <a:latin typeface="Arial Black" pitchFamily="34" charset="0"/>
              </a:rPr>
            </a:br>
            <a:r>
              <a:rPr lang="en-US" sz="3600" b="1" dirty="0" smtClean="0">
                <a:solidFill>
                  <a:schemeClr val="tx2"/>
                </a:solidFill>
                <a:latin typeface="Arial Black" pitchFamily="34" charset="0"/>
              </a:rPr>
              <a:t>Information Retrieval</a:t>
            </a:r>
            <a:r>
              <a:rPr lang="en-US" sz="5400" dirty="0" smtClean="0"/>
              <a:t/>
            </a:r>
            <a:br>
              <a:rPr lang="en-US" sz="5400" dirty="0" smtClean="0"/>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endParaRPr lang="en-US" sz="4000" dirty="0"/>
          </a:p>
        </p:txBody>
      </p:sp>
      <p:sp>
        <p:nvSpPr>
          <p:cNvPr id="3" name="Subtitle 2"/>
          <p:cNvSpPr>
            <a:spLocks noGrp="1"/>
          </p:cNvSpPr>
          <p:nvPr>
            <p:ph type="subTitle" idx="1"/>
          </p:nvPr>
        </p:nvSpPr>
        <p:spPr>
          <a:xfrm>
            <a:off x="0" y="3429000"/>
            <a:ext cx="9296400" cy="3429000"/>
          </a:xfrm>
        </p:spPr>
        <p:txBody>
          <a:bodyPr>
            <a:normAutofit/>
          </a:bodyPr>
          <a:lstStyle/>
          <a:p>
            <a:pPr>
              <a:spcAft>
                <a:spcPts val="600"/>
              </a:spcAft>
            </a:pPr>
            <a:r>
              <a:rPr lang="en-US" b="1" dirty="0">
                <a:solidFill>
                  <a:srgbClr val="0070C0"/>
                </a:solidFill>
              </a:rPr>
              <a:t>Li </a:t>
            </a:r>
            <a:r>
              <a:rPr lang="en-US" b="1" dirty="0" smtClean="0">
                <a:solidFill>
                  <a:srgbClr val="0070C0"/>
                </a:solidFill>
              </a:rPr>
              <a:t>Deng, Xiaodong He, and Jianfeng Gao</a:t>
            </a:r>
          </a:p>
          <a:p>
            <a:pPr>
              <a:spcAft>
                <a:spcPts val="600"/>
              </a:spcAft>
            </a:pPr>
            <a:r>
              <a:rPr lang="en-US" b="1" dirty="0" smtClean="0">
                <a:solidFill>
                  <a:srgbClr val="0070C0"/>
                </a:solidFill>
              </a:rPr>
              <a:t>Microsoft Research, Redmond</a:t>
            </a:r>
          </a:p>
          <a:p>
            <a:pPr>
              <a:spcAft>
                <a:spcPts val="600"/>
              </a:spcAft>
            </a:pPr>
            <a:r>
              <a:rPr lang="en-US" b="1" dirty="0" smtClean="0">
                <a:solidFill>
                  <a:srgbClr val="0070C0"/>
                </a:solidFill>
              </a:rPr>
              <a:t> </a:t>
            </a:r>
            <a:endParaRPr lang="en-US" sz="4000" b="1" dirty="0" smtClean="0">
              <a:solidFill>
                <a:srgbClr val="0070C0"/>
              </a:solidFill>
            </a:endParaRPr>
          </a:p>
          <a:p>
            <a:r>
              <a:rPr lang="en-US" sz="2800" i="1" dirty="0" smtClean="0"/>
              <a:t>ICASSP, May 30, 2013</a:t>
            </a:r>
          </a:p>
          <a:p>
            <a:endParaRPr lang="en-US" sz="1800" i="1" dirty="0"/>
          </a:p>
        </p:txBody>
      </p:sp>
    </p:spTree>
    <p:extLst>
      <p:ext uri="{BB962C8B-B14F-4D97-AF65-F5344CB8AC3E}">
        <p14:creationId xmlns:p14="http://schemas.microsoft.com/office/powerpoint/2010/main" val="2496525216"/>
      </p:ext>
    </p:extLst>
  </p:cSld>
  <p:clrMapOvr>
    <a:masterClrMapping/>
  </p:clrMapOvr>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Outline</a:t>
            </a:r>
            <a:endParaRPr lang="en-US" dirty="0">
              <a:solidFill>
                <a:schemeClr val="accent1"/>
              </a:solidFill>
            </a:endParaRPr>
          </a:p>
        </p:txBody>
      </p:sp>
      <p:sp>
        <p:nvSpPr>
          <p:cNvPr id="3" name="Content Placeholder 2"/>
          <p:cNvSpPr>
            <a:spLocks noGrp="1"/>
          </p:cNvSpPr>
          <p:nvPr>
            <p:ph idx="1"/>
          </p:nvPr>
        </p:nvSpPr>
        <p:spPr>
          <a:xfrm>
            <a:off x="150607" y="1342038"/>
            <a:ext cx="8993393" cy="5263157"/>
          </a:xfrm>
        </p:spPr>
        <p:txBody>
          <a:bodyPr>
            <a:normAutofit fontScale="92500" lnSpcReduction="10000"/>
          </a:bodyPr>
          <a:lstStyle/>
          <a:p>
            <a:r>
              <a:rPr lang="en-US" sz="2800" dirty="0" smtClean="0"/>
              <a:t>Motivation: deep learning for Information Retrieval (IR)</a:t>
            </a:r>
          </a:p>
          <a:p>
            <a:pPr lvl="1"/>
            <a:r>
              <a:rPr lang="en-US" sz="2000" dirty="0" smtClean="0"/>
              <a:t>Learning to rank</a:t>
            </a:r>
          </a:p>
          <a:p>
            <a:pPr lvl="1"/>
            <a:r>
              <a:rPr lang="en-US" sz="2000" dirty="0" smtClean="0">
                <a:solidFill>
                  <a:schemeClr val="tx1">
                    <a:lumMod val="50000"/>
                    <a:lumOff val="50000"/>
                  </a:schemeClr>
                </a:solidFill>
              </a:rPr>
              <a:t>Semantic feature extraction for ranking</a:t>
            </a:r>
          </a:p>
          <a:p>
            <a:r>
              <a:rPr lang="en-US" sz="2800" dirty="0" smtClean="0"/>
              <a:t>Deep Stacking Net (DSN)</a:t>
            </a:r>
          </a:p>
          <a:p>
            <a:pPr lvl="1"/>
            <a:r>
              <a:rPr lang="en-US" sz="2000" dirty="0" smtClean="0"/>
              <a:t>Basic modular architectures</a:t>
            </a:r>
          </a:p>
          <a:p>
            <a:pPr lvl="1"/>
            <a:r>
              <a:rPr lang="en-US" sz="2000" dirty="0" smtClean="0"/>
              <a:t>Novel discriminative learning algorithm</a:t>
            </a:r>
          </a:p>
          <a:p>
            <a:r>
              <a:rPr lang="en-US" sz="2800" dirty="0" smtClean="0"/>
              <a:t>Applying DSN for IR --- learning to rank</a:t>
            </a:r>
          </a:p>
          <a:p>
            <a:pPr lvl="1"/>
            <a:r>
              <a:rPr lang="en-US" sz="2000" dirty="0" smtClean="0"/>
              <a:t>Formulating IR as a classification problem</a:t>
            </a:r>
          </a:p>
          <a:p>
            <a:pPr lvl="1"/>
            <a:r>
              <a:rPr lang="en-US" sz="2000" dirty="0" smtClean="0"/>
              <a:t>Special role of regularization</a:t>
            </a:r>
          </a:p>
          <a:p>
            <a:r>
              <a:rPr lang="en-US" sz="2800" dirty="0" smtClean="0"/>
              <a:t>Experiments</a:t>
            </a:r>
          </a:p>
          <a:p>
            <a:pPr lvl="1"/>
            <a:r>
              <a:rPr lang="en-US" dirty="0" smtClean="0"/>
              <a:t>IR task, data sets, and features</a:t>
            </a:r>
          </a:p>
          <a:p>
            <a:pPr lvl="1"/>
            <a:r>
              <a:rPr lang="en-US" dirty="0" smtClean="0"/>
              <a:t>Relationship between NDCG score &amp; classification </a:t>
            </a:r>
            <a:r>
              <a:rPr lang="en-US" dirty="0"/>
              <a:t>error </a:t>
            </a:r>
            <a:r>
              <a:rPr lang="en-US" dirty="0" smtClean="0"/>
              <a:t>rate</a:t>
            </a:r>
          </a:p>
          <a:p>
            <a:pPr lvl="1"/>
            <a:r>
              <a:rPr lang="en-US" dirty="0" smtClean="0"/>
              <a:t>NDCG results on an IR task (Ads selection)</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157</a:t>
            </a:fld>
            <a:endParaRPr lang="en-US">
              <a:solidFill>
                <a:prstClr val="black">
                  <a:tint val="75000"/>
                </a:prstClr>
              </a:solidFill>
            </a:endParaRPr>
          </a:p>
        </p:txBody>
      </p:sp>
    </p:spTree>
    <p:extLst>
      <p:ext uri="{BB962C8B-B14F-4D97-AF65-F5344CB8AC3E}">
        <p14:creationId xmlns:p14="http://schemas.microsoft.com/office/powerpoint/2010/main" val="3623248206"/>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Background of IR</a:t>
            </a:r>
            <a:endParaRPr lang="en-US" dirty="0">
              <a:solidFill>
                <a:schemeClr val="accent1"/>
              </a:solidFill>
            </a:endParaRPr>
          </a:p>
        </p:txBody>
      </p:sp>
      <p:sp>
        <p:nvSpPr>
          <p:cNvPr id="3" name="Content Placeholder 2"/>
          <p:cNvSpPr>
            <a:spLocks noGrp="1"/>
          </p:cNvSpPr>
          <p:nvPr>
            <p:ph idx="1"/>
          </p:nvPr>
        </p:nvSpPr>
        <p:spPr>
          <a:xfrm>
            <a:off x="75304" y="1600221"/>
            <a:ext cx="8885816" cy="4525963"/>
          </a:xfrm>
        </p:spPr>
        <p:txBody>
          <a:bodyPr>
            <a:normAutofit/>
          </a:bodyPr>
          <a:lstStyle/>
          <a:p>
            <a:r>
              <a:rPr lang="en-US" sz="2800" dirty="0" smtClean="0"/>
              <a:t>Goal of IR: ranking text documents (D) for a query (Q)</a:t>
            </a:r>
          </a:p>
          <a:p>
            <a:r>
              <a:rPr lang="en-US" sz="2800" dirty="0" smtClean="0"/>
              <a:t>Common methods: </a:t>
            </a:r>
          </a:p>
          <a:p>
            <a:pPr lvl="1"/>
            <a:r>
              <a:rPr lang="en-US" sz="2400" dirty="0" smtClean="0"/>
              <a:t>Lexical matching: suffers from text discrepancy </a:t>
            </a:r>
            <a:r>
              <a:rPr lang="en-US" sz="2400" dirty="0" err="1" smtClean="0"/>
              <a:t>btwn</a:t>
            </a:r>
            <a:r>
              <a:rPr lang="en-US" sz="2400" dirty="0" smtClean="0"/>
              <a:t> Q and D (e.g. vocabulary, word usage, expression style, etc.)</a:t>
            </a:r>
          </a:p>
          <a:p>
            <a:pPr lvl="2"/>
            <a:r>
              <a:rPr lang="en-US" sz="2000" dirty="0" smtClean="0"/>
              <a:t>E.g., TF-IDF weighted vector space model</a:t>
            </a:r>
          </a:p>
          <a:p>
            <a:pPr lvl="1"/>
            <a:r>
              <a:rPr lang="en-US" sz="2400" dirty="0" smtClean="0"/>
              <a:t>Semantic matching: to bridge lexical </a:t>
            </a:r>
            <a:r>
              <a:rPr lang="en-US" sz="2400" dirty="0"/>
              <a:t>gaps </a:t>
            </a:r>
            <a:r>
              <a:rPr lang="en-US" sz="2400" dirty="0" smtClean="0"/>
              <a:t>btw </a:t>
            </a:r>
            <a:r>
              <a:rPr lang="en-US" sz="2400" dirty="0"/>
              <a:t>Q and D </a:t>
            </a:r>
            <a:endParaRPr lang="en-US" sz="2400" dirty="0" smtClean="0"/>
          </a:p>
          <a:p>
            <a:pPr lvl="2"/>
            <a:r>
              <a:rPr lang="en-US" sz="2000" dirty="0" smtClean="0"/>
              <a:t>E.g., Latent Semantic Analysis (LSA), PLSA, LDA, etc.</a:t>
            </a:r>
          </a:p>
          <a:p>
            <a:pPr lvl="1"/>
            <a:r>
              <a:rPr lang="en-US" smtClean="0"/>
              <a:t>Learning Q-D matching using clickthrough data</a:t>
            </a:r>
          </a:p>
          <a:p>
            <a:pPr lvl="2"/>
            <a:r>
              <a:rPr lang="en-US" smtClean="0"/>
              <a:t>E.g., translation models, bilingual topic models etc.</a:t>
            </a:r>
          </a:p>
          <a:p>
            <a:pPr lvl="1"/>
            <a:r>
              <a:rPr lang="en-US" sz="2400" smtClean="0"/>
              <a:t>These </a:t>
            </a:r>
            <a:r>
              <a:rPr lang="en-US" sz="2400" dirty="0" smtClean="0"/>
              <a:t>linear models suffer from restricted expressive power</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158</a:t>
            </a:fld>
            <a:endParaRPr lang="en-US">
              <a:solidFill>
                <a:prstClr val="black">
                  <a:tint val="75000"/>
                </a:prstClr>
              </a:solidFill>
            </a:endParaRPr>
          </a:p>
        </p:txBody>
      </p:sp>
    </p:spTree>
    <p:extLst>
      <p:ext uri="{BB962C8B-B14F-4D97-AF65-F5344CB8AC3E}">
        <p14:creationId xmlns:p14="http://schemas.microsoft.com/office/powerpoint/2010/main" val="607723889"/>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solidFill>
                  <a:schemeClr val="accent1"/>
                </a:solidFill>
              </a:rPr>
              <a:t>Deep Learning for IR</a:t>
            </a:r>
            <a:endParaRPr lang="en-US" dirty="0">
              <a:solidFill>
                <a:schemeClr val="accent1"/>
              </a:solidFill>
            </a:endParaRPr>
          </a:p>
        </p:txBody>
      </p:sp>
      <p:sp>
        <p:nvSpPr>
          <p:cNvPr id="3" name="Content Placeholder 2"/>
          <p:cNvSpPr>
            <a:spLocks noGrp="1"/>
          </p:cNvSpPr>
          <p:nvPr>
            <p:ph idx="1"/>
          </p:nvPr>
        </p:nvSpPr>
        <p:spPr>
          <a:xfrm>
            <a:off x="457200" y="1600221"/>
            <a:ext cx="8503920" cy="4525963"/>
          </a:xfrm>
        </p:spPr>
        <p:txBody>
          <a:bodyPr>
            <a:normAutofit/>
          </a:bodyPr>
          <a:lstStyle/>
          <a:p>
            <a:r>
              <a:rPr lang="en-US" sz="3600" dirty="0" smtClean="0"/>
              <a:t>Multilayers of nonlinearities</a:t>
            </a:r>
          </a:p>
          <a:p>
            <a:pPr lvl="1"/>
            <a:r>
              <a:rPr lang="en-US" dirty="0" smtClean="0"/>
              <a:t>Greater expressive power </a:t>
            </a:r>
            <a:endParaRPr lang="en-US" dirty="0"/>
          </a:p>
          <a:p>
            <a:pPr lvl="1"/>
            <a:r>
              <a:rPr lang="en-US" dirty="0" smtClean="0"/>
              <a:t>Better able to capture semantic contents in Q and D</a:t>
            </a:r>
          </a:p>
          <a:p>
            <a:pPr lvl="2"/>
            <a:r>
              <a:rPr lang="en-US" dirty="0" smtClean="0"/>
              <a:t>E.g., semantic hashing (Hinton et al, 2007)</a:t>
            </a:r>
          </a:p>
          <a:p>
            <a:pPr lvl="1"/>
            <a:r>
              <a:rPr lang="en-US" dirty="0" smtClean="0"/>
              <a:t>More effective use of supervised clickthrough data</a:t>
            </a:r>
          </a:p>
          <a:p>
            <a:r>
              <a:rPr lang="en-US" dirty="0" smtClean="0"/>
              <a:t>Use of (labeled) clickthrough data for IR ranking</a:t>
            </a:r>
          </a:p>
          <a:p>
            <a:pPr lvl="1"/>
            <a:r>
              <a:rPr lang="en-US" dirty="0" smtClean="0"/>
              <a:t>Shallow linear models: Gao et al., 2010;2011</a:t>
            </a:r>
          </a:p>
          <a:p>
            <a:pPr lvl="1"/>
            <a:r>
              <a:rPr lang="en-US" dirty="0" smtClean="0"/>
              <a:t>Shallow nonlinear models: Burges et al., 2005;2006</a:t>
            </a:r>
          </a:p>
          <a:p>
            <a:pPr lvl="1"/>
            <a:endParaRPr lang="en-US" dirty="0" smtClean="0"/>
          </a:p>
          <a:p>
            <a:pPr lvl="1"/>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159</a:t>
            </a:fld>
            <a:endParaRPr lang="en-US">
              <a:solidFill>
                <a:prstClr val="black">
                  <a:tint val="75000"/>
                </a:prstClr>
              </a:solidFill>
            </a:endParaRPr>
          </a:p>
        </p:txBody>
      </p:sp>
    </p:spTree>
    <p:extLst>
      <p:ext uri="{BB962C8B-B14F-4D97-AF65-F5344CB8AC3E}">
        <p14:creationId xmlns:p14="http://schemas.microsoft.com/office/powerpoint/2010/main" val="257533043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52400" y="1219200"/>
            <a:ext cx="8763000" cy="5570756"/>
          </a:xfrm>
          <a:prstGeom prst="rect">
            <a:avLst/>
          </a:prstGeom>
        </p:spPr>
        <p:txBody>
          <a:bodyPr wrap="square">
            <a:spAutoFit/>
          </a:bodyPr>
          <a:lstStyle/>
          <a:p>
            <a:pPr marL="342900" marR="0" lvl="0" indent="-342900" algn="just">
              <a:spcBef>
                <a:spcPts val="1800"/>
              </a:spcBef>
              <a:spcAft>
                <a:spcPts val="1800"/>
              </a:spcAft>
              <a:buFont typeface="Symbol" panose="05050102010706020507" pitchFamily="18" charset="2"/>
              <a:buChar char=""/>
            </a:pPr>
            <a:r>
              <a:rPr lang="en-US" sz="1400" b="1" i="1" dirty="0">
                <a:latin typeface="Times New Roman" panose="02020603050405020304" pitchFamily="18" charset="0"/>
                <a:ea typeface="SimSun" panose="02010600030101010101" pitchFamily="2" charset="-122"/>
              </a:rPr>
              <a:t>Definition 1</a:t>
            </a:r>
            <a:r>
              <a:rPr lang="en-US" sz="1400" i="1" dirty="0">
                <a:latin typeface="Times New Roman" panose="02020603050405020304" pitchFamily="18" charset="0"/>
                <a:ea typeface="SimSun" panose="02010600030101010101" pitchFamily="2" charset="-122"/>
              </a:rPr>
              <a:t>:</a:t>
            </a:r>
            <a:r>
              <a:rPr lang="en-US" sz="1400" dirty="0">
                <a:latin typeface="Times New Roman" panose="02020603050405020304" pitchFamily="18" charset="0"/>
                <a:ea typeface="SimSun" panose="02010600030101010101" pitchFamily="2" charset="-122"/>
              </a:rPr>
              <a:t> </a:t>
            </a:r>
            <a:r>
              <a:rPr lang="en-US" sz="1400" dirty="0" smtClean="0">
                <a:latin typeface="Times New Roman" panose="02020603050405020304" pitchFamily="18" charset="0"/>
                <a:ea typeface="SimSun" panose="02010600030101010101" pitchFamily="2" charset="-122"/>
              </a:rPr>
              <a:t>A </a:t>
            </a:r>
            <a:r>
              <a:rPr lang="en-US" sz="1400" dirty="0">
                <a:latin typeface="Times New Roman" panose="02020603050405020304" pitchFamily="18" charset="0"/>
                <a:ea typeface="SimSun" panose="02010600030101010101" pitchFamily="2" charset="-122"/>
              </a:rPr>
              <a:t>class of machine learning techniques that exploit many layers of non-linear information processing for supervised or unsupervised feature extraction and transformation, and for pattern analysis and </a:t>
            </a:r>
            <a:r>
              <a:rPr lang="en-US" sz="1400" dirty="0" smtClean="0">
                <a:latin typeface="Times New Roman" panose="02020603050405020304" pitchFamily="18" charset="0"/>
                <a:ea typeface="SimSun" panose="02010600030101010101" pitchFamily="2" charset="-122"/>
              </a:rPr>
              <a:t>classification.</a:t>
            </a:r>
          </a:p>
          <a:p>
            <a:pPr marL="342900" marR="0" lvl="0" indent="-342900" algn="just">
              <a:spcBef>
                <a:spcPts val="1800"/>
              </a:spcBef>
              <a:spcAft>
                <a:spcPts val="1800"/>
              </a:spcAft>
              <a:buFont typeface="Symbol" panose="05050102010706020507" pitchFamily="18" charset="2"/>
              <a:buChar char=""/>
            </a:pPr>
            <a:r>
              <a:rPr lang="en-US" sz="1400" b="1" i="1" dirty="0" smtClean="0">
                <a:latin typeface="Times New Roman" panose="02020603050405020304" pitchFamily="18" charset="0"/>
                <a:ea typeface="SimSun" panose="02010600030101010101" pitchFamily="2" charset="-122"/>
              </a:rPr>
              <a:t>Definition </a:t>
            </a:r>
            <a:r>
              <a:rPr lang="en-US" sz="1400" b="1" i="1" dirty="0">
                <a:latin typeface="Times New Roman" panose="02020603050405020304" pitchFamily="18" charset="0"/>
                <a:ea typeface="SimSun" panose="02010600030101010101" pitchFamily="2" charset="-122"/>
              </a:rPr>
              <a:t>2</a:t>
            </a:r>
            <a:r>
              <a:rPr lang="en-US" sz="1400" dirty="0">
                <a:latin typeface="Times New Roman" panose="02020603050405020304" pitchFamily="18" charset="0"/>
                <a:ea typeface="SimSun" panose="02010600030101010101" pitchFamily="2" charset="-122"/>
              </a:rPr>
              <a:t>: “A sub-field within machine learning that is based on algorithms for learning multiple levels of representation in order to model complex relationships among data. Higher-level features and concepts are thus defined in terms of lower-level ones, and such a hierarchy of features is called a deep architecture. Most of these models are based on unsupervised learning of representations.” (Wikipedia on “Deep Learning” around March 2012.)</a:t>
            </a:r>
          </a:p>
          <a:p>
            <a:pPr marL="342900" marR="0" lvl="0" indent="-342900" algn="just">
              <a:spcBef>
                <a:spcPts val="1800"/>
              </a:spcBef>
              <a:spcAft>
                <a:spcPts val="1800"/>
              </a:spcAft>
              <a:buFont typeface="Symbol" panose="05050102010706020507" pitchFamily="18" charset="2"/>
              <a:buChar char=""/>
            </a:pPr>
            <a:r>
              <a:rPr lang="en-US" sz="1400" b="1" i="1" dirty="0">
                <a:latin typeface="Times New Roman" panose="02020603050405020304" pitchFamily="18" charset="0"/>
                <a:ea typeface="SimSun" panose="02010600030101010101" pitchFamily="2" charset="-122"/>
              </a:rPr>
              <a:t>Definition 3</a:t>
            </a:r>
            <a:r>
              <a:rPr lang="en-US" sz="1400" i="1" dirty="0">
                <a:latin typeface="Times New Roman" panose="02020603050405020304" pitchFamily="18" charset="0"/>
                <a:ea typeface="SimSun" panose="02010600030101010101" pitchFamily="2" charset="-122"/>
              </a:rPr>
              <a:t>:</a:t>
            </a:r>
            <a:r>
              <a:rPr lang="en-US" sz="1400" dirty="0">
                <a:latin typeface="Times New Roman" panose="02020603050405020304" pitchFamily="18" charset="0"/>
                <a:ea typeface="SimSun" panose="02010600030101010101" pitchFamily="2" charset="-122"/>
              </a:rPr>
              <a:t> “A sub-field </a:t>
            </a:r>
            <a:r>
              <a:rPr lang="en-US" sz="1400" dirty="0" smtClean="0">
                <a:latin typeface="Times New Roman" panose="02020603050405020304" pitchFamily="18" charset="0"/>
                <a:ea typeface="SimSun" panose="02010600030101010101" pitchFamily="2" charset="-122"/>
              </a:rPr>
              <a:t>of</a:t>
            </a:r>
            <a:r>
              <a:rPr lang="en-US" sz="1400" dirty="0">
                <a:latin typeface="Times New Roman" panose="02020603050405020304" pitchFamily="18" charset="0"/>
                <a:ea typeface="SimSun" panose="02010600030101010101" pitchFamily="2" charset="-122"/>
              </a:rPr>
              <a:t> machine learning that is based on learning several levels of representations, corresponding to a hierarchy of features or factors or concepts, where higher-level concepts are defined from lower-level ones, and the same lower-level concepts can help to define many higher-level concepts. Deep learning is part of a broader family of </a:t>
            </a:r>
            <a:r>
              <a:rPr lang="en-US" sz="1400" u="sng" dirty="0">
                <a:solidFill>
                  <a:srgbClr val="0000FF"/>
                </a:solidFill>
                <a:latin typeface="Times New Roman" panose="02020603050405020304" pitchFamily="18" charset="0"/>
                <a:ea typeface="SimSun" panose="02010600030101010101" pitchFamily="2" charset="-122"/>
                <a:hlinkClick r:id="rId2" tooltip="Machine learning"/>
              </a:rPr>
              <a:t>machine learning</a:t>
            </a:r>
            <a:r>
              <a:rPr lang="en-US" sz="1400" dirty="0">
                <a:latin typeface="Times New Roman" panose="02020603050405020304" pitchFamily="18" charset="0"/>
                <a:ea typeface="SimSun" panose="02010600030101010101" pitchFamily="2" charset="-122"/>
              </a:rPr>
              <a:t> methods based on </a:t>
            </a:r>
            <a:r>
              <a:rPr lang="en-US" sz="1400" u="sng" dirty="0">
                <a:solidFill>
                  <a:srgbClr val="0000FF"/>
                </a:solidFill>
                <a:latin typeface="Times New Roman" panose="02020603050405020304" pitchFamily="18" charset="0"/>
                <a:ea typeface="SimSun" panose="02010600030101010101" pitchFamily="2" charset="-122"/>
                <a:hlinkClick r:id="rId3" tooltip="Learning representation (page does not exist)"/>
              </a:rPr>
              <a:t>learning representations</a:t>
            </a:r>
            <a:r>
              <a:rPr lang="en-US" sz="1400" dirty="0">
                <a:latin typeface="Times New Roman" panose="02020603050405020304" pitchFamily="18" charset="0"/>
                <a:ea typeface="SimSun" panose="02010600030101010101" pitchFamily="2" charset="-122"/>
              </a:rPr>
              <a:t>. An observation (e.g., an image) can be represented in many ways (e.g., a vector of pixels), but some representations make it easier to learn tasks of interest (e.g., is this the image of a human face?) from examples, and research in this area attempts to define what makes better representations and how to learn them.” see Wikipedia on “Deep Learning” as of this writing in February 2013; see </a:t>
            </a:r>
            <a:r>
              <a:rPr lang="en-US" sz="1400" u="sng" dirty="0">
                <a:solidFill>
                  <a:srgbClr val="0000FF"/>
                </a:solidFill>
                <a:latin typeface="Times New Roman" panose="02020603050405020304" pitchFamily="18" charset="0"/>
                <a:ea typeface="SimSun" panose="02010600030101010101" pitchFamily="2" charset="-122"/>
                <a:hlinkClick r:id="rId4"/>
              </a:rPr>
              <a:t>http://en.wikipedia.org/wiki/Deep_learning</a:t>
            </a:r>
            <a:r>
              <a:rPr lang="en-US" sz="1400" dirty="0">
                <a:latin typeface="Times New Roman" panose="02020603050405020304" pitchFamily="18" charset="0"/>
                <a:ea typeface="SimSun" panose="02010600030101010101" pitchFamily="2" charset="-122"/>
              </a:rPr>
              <a:t>.</a:t>
            </a:r>
          </a:p>
          <a:p>
            <a:pPr marL="342900" marR="0" lvl="0" indent="-342900" algn="just">
              <a:spcBef>
                <a:spcPts val="1800"/>
              </a:spcBef>
              <a:spcAft>
                <a:spcPts val="1800"/>
              </a:spcAft>
              <a:buFont typeface="Symbol" panose="05050102010706020507" pitchFamily="18" charset="2"/>
              <a:buChar char=""/>
            </a:pPr>
            <a:r>
              <a:rPr lang="en-US" sz="1400" b="1" i="1" dirty="0">
                <a:latin typeface="Times New Roman" panose="02020603050405020304" pitchFamily="18" charset="0"/>
                <a:ea typeface="SimSun" panose="02010600030101010101" pitchFamily="2" charset="-122"/>
              </a:rPr>
              <a:t>Definition 4</a:t>
            </a:r>
            <a:r>
              <a:rPr lang="en-US" sz="1400" i="1" dirty="0">
                <a:latin typeface="Times New Roman" panose="02020603050405020304" pitchFamily="18" charset="0"/>
                <a:ea typeface="SimSun" panose="02010600030101010101" pitchFamily="2" charset="-122"/>
              </a:rPr>
              <a:t>:</a:t>
            </a:r>
            <a:r>
              <a:rPr lang="en-US" sz="1400" dirty="0">
                <a:latin typeface="Times New Roman" panose="02020603050405020304" pitchFamily="18" charset="0"/>
                <a:ea typeface="SimSun" panose="02010600030101010101" pitchFamily="2" charset="-122"/>
              </a:rPr>
              <a:t> “Deep Learning is a new area of Machine Learning research, which has been introduced with the objective of moving Machine Learning closer to one of its original goals: Artificial Intelligence. Deep Learning is about learning multiple levels of representation and abstraction that help to make sense of data such as images, sound, and text.” See </a:t>
            </a:r>
            <a:r>
              <a:rPr lang="en-US" sz="1400" u="sng" dirty="0">
                <a:solidFill>
                  <a:srgbClr val="0000FF"/>
                </a:solidFill>
                <a:latin typeface="Times New Roman" panose="02020603050405020304" pitchFamily="18" charset="0"/>
                <a:ea typeface="SimSun" panose="02010600030101010101" pitchFamily="2" charset="-122"/>
                <a:hlinkClick r:id="rId5"/>
              </a:rPr>
              <a:t>https://github.com/lisa-lab/DeepLearningTutorials</a:t>
            </a:r>
            <a:endParaRPr lang="en-US" sz="1400" dirty="0">
              <a:effectLst/>
              <a:latin typeface="Times New Roman" panose="02020603050405020304" pitchFamily="18" charset="0"/>
              <a:ea typeface="SimSun" panose="02010600030101010101" pitchFamily="2" charset="-122"/>
            </a:endParaRPr>
          </a:p>
        </p:txBody>
      </p:sp>
      <p:sp>
        <p:nvSpPr>
          <p:cNvPr id="3" name="Title 1"/>
          <p:cNvSpPr txBox="1">
            <a:spLocks/>
          </p:cNvSpPr>
          <p:nvPr/>
        </p:nvSpPr>
        <p:spPr>
          <a:xfrm>
            <a:off x="457200" y="274638"/>
            <a:ext cx="8229600" cy="1143000"/>
          </a:xfrm>
          <a:prstGeom prst="rect">
            <a:avLst/>
          </a:prstGeom>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r>
              <a:rPr lang="en-US" b="1" dirty="0" smtClean="0">
                <a:solidFill>
                  <a:schemeClr val="tx2">
                    <a:lumMod val="60000"/>
                    <a:lumOff val="40000"/>
                  </a:schemeClr>
                </a:solidFill>
              </a:rPr>
              <a:t>More on “Deep Learning”</a:t>
            </a:r>
          </a:p>
        </p:txBody>
      </p:sp>
    </p:spTree>
    <p:extLst>
      <p:ext uri="{BB962C8B-B14F-4D97-AF65-F5344CB8AC3E}">
        <p14:creationId xmlns:p14="http://schemas.microsoft.com/office/powerpoint/2010/main" val="472693077"/>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6786" y="21021"/>
            <a:ext cx="9104586" cy="1143000"/>
          </a:xfrm>
        </p:spPr>
        <p:txBody>
          <a:bodyPr>
            <a:normAutofit/>
          </a:bodyPr>
          <a:lstStyle/>
          <a:p>
            <a:r>
              <a:rPr lang="en-US" dirty="0" smtClean="0">
                <a:solidFill>
                  <a:schemeClr val="accent1"/>
                </a:solidFill>
              </a:rPr>
              <a:t>Deep Stacking Net (DSN)</a:t>
            </a:r>
            <a:endParaRPr lang="en-US" dirty="0">
              <a:solidFill>
                <a:schemeClr val="accent1"/>
              </a:solidFill>
            </a:endParaRPr>
          </a:p>
        </p:txBody>
      </p:sp>
      <p:sp>
        <p:nvSpPr>
          <p:cNvPr id="4" name="Slide Number Placeholder 3"/>
          <p:cNvSpPr>
            <a:spLocks noGrp="1"/>
          </p:cNvSpPr>
          <p:nvPr>
            <p:ph type="sldNum" sz="quarter" idx="12"/>
          </p:nvPr>
        </p:nvSpPr>
        <p:spPr>
          <a:xfrm>
            <a:off x="6846146" y="6521744"/>
            <a:ext cx="2133600" cy="365125"/>
          </a:xfrm>
        </p:spPr>
        <p:txBody>
          <a:bodyPr/>
          <a:lstStyle/>
          <a:p>
            <a:fld id="{B6F15528-21DE-4FAA-801E-634DDDAF4B2B}" type="slidenum">
              <a:rPr lang="en-US" smtClean="0">
                <a:solidFill>
                  <a:prstClr val="black">
                    <a:tint val="75000"/>
                  </a:prstClr>
                </a:solidFill>
              </a:rPr>
              <a:pPr/>
              <a:t>160</a:t>
            </a:fld>
            <a:endParaRPr lang="en-US" dirty="0">
              <a:solidFill>
                <a:prstClr val="black">
                  <a:tint val="75000"/>
                </a:prstClr>
              </a:solidFill>
            </a:endParaRPr>
          </a:p>
        </p:txBody>
      </p:sp>
      <p:sp>
        <p:nvSpPr>
          <p:cNvPr id="7" name="Rectangle 1"/>
          <p:cNvSpPr>
            <a:spLocks noChangeArrowheads="1"/>
          </p:cNvSpPr>
          <p:nvPr/>
        </p:nvSpPr>
        <p:spPr bwMode="auto">
          <a:xfrm>
            <a:off x="-5556530" y="-238524"/>
            <a:ext cx="15152332" cy="2308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defTabSz="914400" eaLnBrk="0" fontAlgn="base" hangingPunct="0">
              <a:spcBef>
                <a:spcPct val="0"/>
              </a:spcBef>
              <a:spcAft>
                <a:spcPct val="0"/>
              </a:spcAft>
            </a:pPr>
            <a:r>
              <a:rPr lang="en-US" sz="900" b="1"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Table 2</a:t>
            </a:r>
            <a:r>
              <a:rPr lang="en-US" sz="900" i="1" smtClean="0">
                <a:solidFill>
                  <a:prstClr val="black"/>
                </a:solidFill>
                <a:latin typeface="Times New Roman" panose="02020603050405020304" pitchFamily="18" charset="0"/>
                <a:ea typeface="PMingLiU" panose="02020500000000000000" pitchFamily="18" charset="-120"/>
                <a:cs typeface="Times New Roman" panose="02020603050405020304" pitchFamily="18" charset="0"/>
              </a:rPr>
              <a:t>: DNN performance on wideband and narrowband test sets (a multitask-learning setup) using mixed-bandwidth training data.</a:t>
            </a:r>
            <a:endParaRPr lang="en-US" smtClean="0">
              <a:solidFill>
                <a:prstClr val="black"/>
              </a:solidFill>
              <a:latin typeface="Arial" panose="020B0604020202020204" pitchFamily="34" charset="0"/>
            </a:endParaRPr>
          </a:p>
        </p:txBody>
      </p:sp>
      <p:sp>
        <p:nvSpPr>
          <p:cNvPr id="3" name="Content Placeholder 2"/>
          <p:cNvSpPr>
            <a:spLocks noGrp="1"/>
          </p:cNvSpPr>
          <p:nvPr>
            <p:ph idx="1"/>
          </p:nvPr>
        </p:nvSpPr>
        <p:spPr>
          <a:xfrm>
            <a:off x="-16509" y="1507560"/>
            <a:ext cx="5310036" cy="5258364"/>
          </a:xfrm>
        </p:spPr>
        <p:txBody>
          <a:bodyPr>
            <a:normAutofit/>
          </a:bodyPr>
          <a:lstStyle/>
          <a:p>
            <a:r>
              <a:rPr lang="en-US" sz="2000" dirty="0" smtClean="0"/>
              <a:t>Deep Stacking Nets </a:t>
            </a:r>
            <a:r>
              <a:rPr lang="en-US" sz="1600" dirty="0" smtClean="0">
                <a:solidFill>
                  <a:schemeClr val="tx1">
                    <a:lumMod val="50000"/>
                    <a:lumOff val="50000"/>
                  </a:schemeClr>
                </a:solidFill>
              </a:rPr>
              <a:t>(Deng &amp; Yu, Interspeech’10; Deng, Yu, Platt, ICASSP’12)</a:t>
            </a:r>
          </a:p>
          <a:p>
            <a:r>
              <a:rPr lang="en-US" sz="2000" dirty="0" smtClean="0"/>
              <a:t>Interleave linear/nonlinear layers</a:t>
            </a:r>
          </a:p>
          <a:p>
            <a:r>
              <a:rPr lang="en-US" sz="2000" dirty="0" smtClean="0">
                <a:solidFill>
                  <a:srgbClr val="00B050"/>
                </a:solidFill>
              </a:rPr>
              <a:t>Exploit closed-form constraints among network’s weights</a:t>
            </a:r>
          </a:p>
          <a:p>
            <a:r>
              <a:rPr lang="en-US" sz="2000" dirty="0"/>
              <a:t>Much easier to learn than DNN</a:t>
            </a:r>
          </a:p>
          <a:p>
            <a:r>
              <a:rPr lang="en-US" sz="2000" dirty="0" smtClean="0"/>
              <a:t>Naturally amenable to parallel training</a:t>
            </a:r>
          </a:p>
          <a:p>
            <a:r>
              <a:rPr lang="en-US" sz="2000" dirty="0" smtClean="0"/>
              <a:t>(Largely) convex optimization</a:t>
            </a:r>
          </a:p>
          <a:p>
            <a:r>
              <a:rPr lang="en-US" sz="2000" dirty="0"/>
              <a:t>Extended to tensor </a:t>
            </a:r>
            <a:r>
              <a:rPr lang="en-US" sz="2000" dirty="0" smtClean="0"/>
              <a:t>version </a:t>
            </a:r>
            <a:r>
              <a:rPr lang="en-US" sz="1800" dirty="0" smtClean="0">
                <a:solidFill>
                  <a:schemeClr val="tx1">
                    <a:lumMod val="50000"/>
                    <a:lumOff val="50000"/>
                  </a:schemeClr>
                </a:solidFill>
              </a:rPr>
              <a:t>(Hutchinson et al, ICASSP’12, TPAMI-2013)</a:t>
            </a:r>
            <a:endParaRPr lang="en-US" sz="2000" dirty="0" smtClean="0">
              <a:solidFill>
                <a:schemeClr val="tx1">
                  <a:lumMod val="50000"/>
                  <a:lumOff val="50000"/>
                </a:schemeClr>
              </a:solidFill>
            </a:endParaRPr>
          </a:p>
          <a:p>
            <a:r>
              <a:rPr lang="en-US" sz="2000" dirty="0"/>
              <a:t>Extended to kernel </a:t>
            </a:r>
            <a:r>
              <a:rPr lang="en-US" sz="2000" dirty="0" smtClean="0"/>
              <a:t>version </a:t>
            </a:r>
            <a:r>
              <a:rPr lang="en-US" sz="1800" dirty="0" smtClean="0">
                <a:solidFill>
                  <a:schemeClr val="tx1">
                    <a:lumMod val="50000"/>
                    <a:lumOff val="50000"/>
                  </a:schemeClr>
                </a:solidFill>
              </a:rPr>
              <a:t>(Deng et al, SLT’12)</a:t>
            </a:r>
          </a:p>
          <a:p>
            <a:r>
              <a:rPr lang="en-US" sz="2000" dirty="0" smtClean="0"/>
              <a:t>Works very well for MNIST, TIMIT, WSJ, SLU </a:t>
            </a:r>
          </a:p>
          <a:p>
            <a:r>
              <a:rPr lang="en-US" sz="2000" dirty="0" smtClean="0"/>
              <a:t>This paper: a more recent application to </a:t>
            </a:r>
            <a:r>
              <a:rPr lang="en-US" sz="2000" b="1" dirty="0" smtClean="0"/>
              <a:t>IR ranking</a:t>
            </a:r>
            <a:endParaRPr lang="en-US" sz="2000" dirty="0"/>
          </a:p>
          <a:p>
            <a:pPr marL="0" indent="0">
              <a:buNone/>
            </a:pPr>
            <a:endParaRPr lang="en-US" sz="1600" dirty="0">
              <a:solidFill>
                <a:schemeClr val="tx2"/>
              </a:solidFill>
            </a:endParaRPr>
          </a:p>
        </p:txBody>
      </p:sp>
      <p:grpSp>
        <p:nvGrpSpPr>
          <p:cNvPr id="8" name="Group 11"/>
          <p:cNvGrpSpPr>
            <a:grpSpLocks/>
          </p:cNvGrpSpPr>
          <p:nvPr/>
        </p:nvGrpSpPr>
        <p:grpSpPr bwMode="auto">
          <a:xfrm>
            <a:off x="5688784" y="1484638"/>
            <a:ext cx="2954842" cy="4881041"/>
            <a:chOff x="5621186" y="1450067"/>
            <a:chExt cx="2690321" cy="5292809"/>
          </a:xfrm>
        </p:grpSpPr>
        <p:sp>
          <p:nvSpPr>
            <p:cNvPr id="9" name="Freeform 8"/>
            <p:cNvSpPr/>
            <p:nvPr/>
          </p:nvSpPr>
          <p:spPr>
            <a:xfrm>
              <a:off x="5629122" y="3047117"/>
              <a:ext cx="2149083" cy="2224122"/>
            </a:xfrm>
            <a:custGeom>
              <a:avLst/>
              <a:gdLst>
                <a:gd name="connsiteX0" fmla="*/ 354117 w 2148809"/>
                <a:gd name="connsiteY0" fmla="*/ 80529 h 2223050"/>
                <a:gd name="connsiteX1" fmla="*/ 699023 w 2148809"/>
                <a:gd name="connsiteY1" fmla="*/ 318 h 2223050"/>
                <a:gd name="connsiteX2" fmla="*/ 1076012 w 2148809"/>
                <a:gd name="connsiteY2" fmla="*/ 56465 h 2223050"/>
                <a:gd name="connsiteX3" fmla="*/ 1268517 w 2148809"/>
                <a:gd name="connsiteY3" fmla="*/ 152718 h 2223050"/>
                <a:gd name="connsiteX4" fmla="*/ 1412896 w 2148809"/>
                <a:gd name="connsiteY4" fmla="*/ 385329 h 2223050"/>
                <a:gd name="connsiteX5" fmla="*/ 1733738 w 2148809"/>
                <a:gd name="connsiteY5" fmla="*/ 625960 h 2223050"/>
                <a:gd name="connsiteX6" fmla="*/ 2126770 w 2148809"/>
                <a:gd name="connsiteY6" fmla="*/ 1018992 h 2223050"/>
                <a:gd name="connsiteX7" fmla="*/ 2086665 w 2148809"/>
                <a:gd name="connsiteY7" fmla="*/ 1588486 h 2223050"/>
                <a:gd name="connsiteX8" fmla="*/ 1982391 w 2148809"/>
                <a:gd name="connsiteY8" fmla="*/ 1925371 h 2223050"/>
                <a:gd name="connsiteX9" fmla="*/ 1821970 w 2148809"/>
                <a:gd name="connsiteY9" fmla="*/ 2198086 h 2223050"/>
                <a:gd name="connsiteX10" fmla="*/ 1517170 w 2148809"/>
                <a:gd name="connsiteY10" fmla="*/ 2206107 h 2223050"/>
                <a:gd name="connsiteX11" fmla="*/ 1059970 w 2148809"/>
                <a:gd name="connsiteY11" fmla="*/ 2157981 h 2223050"/>
                <a:gd name="connsiteX12" fmla="*/ 715065 w 2148809"/>
                <a:gd name="connsiteY12" fmla="*/ 2093813 h 2223050"/>
                <a:gd name="connsiteX13" fmla="*/ 265886 w 2148809"/>
                <a:gd name="connsiteY13" fmla="*/ 1732865 h 2223050"/>
                <a:gd name="connsiteX14" fmla="*/ 17233 w 2148809"/>
                <a:gd name="connsiteY14" fmla="*/ 1227539 h 2223050"/>
                <a:gd name="connsiteX15" fmla="*/ 41296 w 2148809"/>
                <a:gd name="connsiteY15" fmla="*/ 714192 h 2223050"/>
                <a:gd name="connsiteX16" fmla="*/ 201717 w 2148809"/>
                <a:gd name="connsiteY16" fmla="*/ 248971 h 2223050"/>
                <a:gd name="connsiteX17" fmla="*/ 354117 w 2148809"/>
                <a:gd name="connsiteY17" fmla="*/ 80529 h 22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8809" h="2223050">
                  <a:moveTo>
                    <a:pt x="354117" y="80529"/>
                  </a:moveTo>
                  <a:cubicBezTo>
                    <a:pt x="437001" y="39087"/>
                    <a:pt x="578707" y="4329"/>
                    <a:pt x="699023" y="318"/>
                  </a:cubicBezTo>
                  <a:cubicBezTo>
                    <a:pt x="819339" y="-3693"/>
                    <a:pt x="981096" y="31065"/>
                    <a:pt x="1076012" y="56465"/>
                  </a:cubicBezTo>
                  <a:cubicBezTo>
                    <a:pt x="1170928" y="81865"/>
                    <a:pt x="1212370" y="97907"/>
                    <a:pt x="1268517" y="152718"/>
                  </a:cubicBezTo>
                  <a:cubicBezTo>
                    <a:pt x="1324664" y="207529"/>
                    <a:pt x="1335359" y="306455"/>
                    <a:pt x="1412896" y="385329"/>
                  </a:cubicBezTo>
                  <a:cubicBezTo>
                    <a:pt x="1490433" y="464203"/>
                    <a:pt x="1614759" y="520349"/>
                    <a:pt x="1733738" y="625960"/>
                  </a:cubicBezTo>
                  <a:cubicBezTo>
                    <a:pt x="1852717" y="731571"/>
                    <a:pt x="2067949" y="858571"/>
                    <a:pt x="2126770" y="1018992"/>
                  </a:cubicBezTo>
                  <a:cubicBezTo>
                    <a:pt x="2185591" y="1179413"/>
                    <a:pt x="2110728" y="1437423"/>
                    <a:pt x="2086665" y="1588486"/>
                  </a:cubicBezTo>
                  <a:cubicBezTo>
                    <a:pt x="2062602" y="1739549"/>
                    <a:pt x="2026507" y="1823771"/>
                    <a:pt x="1982391" y="1925371"/>
                  </a:cubicBezTo>
                  <a:cubicBezTo>
                    <a:pt x="1938275" y="2026971"/>
                    <a:pt x="1899507" y="2151297"/>
                    <a:pt x="1821970" y="2198086"/>
                  </a:cubicBezTo>
                  <a:cubicBezTo>
                    <a:pt x="1744433" y="2244875"/>
                    <a:pt x="1644170" y="2212791"/>
                    <a:pt x="1517170" y="2206107"/>
                  </a:cubicBezTo>
                  <a:cubicBezTo>
                    <a:pt x="1390170" y="2199423"/>
                    <a:pt x="1193654" y="2176697"/>
                    <a:pt x="1059970" y="2157981"/>
                  </a:cubicBezTo>
                  <a:cubicBezTo>
                    <a:pt x="926286" y="2139265"/>
                    <a:pt x="847412" y="2164666"/>
                    <a:pt x="715065" y="2093813"/>
                  </a:cubicBezTo>
                  <a:cubicBezTo>
                    <a:pt x="582718" y="2022960"/>
                    <a:pt x="382191" y="1877244"/>
                    <a:pt x="265886" y="1732865"/>
                  </a:cubicBezTo>
                  <a:cubicBezTo>
                    <a:pt x="149581" y="1588486"/>
                    <a:pt x="54665" y="1397318"/>
                    <a:pt x="17233" y="1227539"/>
                  </a:cubicBezTo>
                  <a:cubicBezTo>
                    <a:pt x="-20199" y="1057760"/>
                    <a:pt x="10549" y="877287"/>
                    <a:pt x="41296" y="714192"/>
                  </a:cubicBezTo>
                  <a:cubicBezTo>
                    <a:pt x="72043" y="551097"/>
                    <a:pt x="144233" y="354582"/>
                    <a:pt x="201717" y="248971"/>
                  </a:cubicBezTo>
                  <a:cubicBezTo>
                    <a:pt x="259201" y="143360"/>
                    <a:pt x="271233" y="121971"/>
                    <a:pt x="354117" y="80529"/>
                  </a:cubicBezTo>
                  <a:close/>
                </a:path>
              </a:pathLst>
            </a:cu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blipFill>
                  <a:blip r:embed="rId2"/>
                  <a:tile tx="0" ty="0" sx="100000" sy="100000" flip="none" algn="tl"/>
                </a:blipFill>
              </a:endParaRPr>
            </a:p>
          </p:txBody>
        </p:sp>
        <p:sp>
          <p:nvSpPr>
            <p:cNvPr id="10" name="Freeform 9"/>
            <p:cNvSpPr/>
            <p:nvPr/>
          </p:nvSpPr>
          <p:spPr>
            <a:xfrm>
              <a:off x="5632296" y="1450067"/>
              <a:ext cx="2679211" cy="2125696"/>
            </a:xfrm>
            <a:custGeom>
              <a:avLst/>
              <a:gdLst>
                <a:gd name="connsiteX0" fmla="*/ 464058 w 2679565"/>
                <a:gd name="connsiteY0" fmla="*/ 2015028 h 2126296"/>
                <a:gd name="connsiteX1" fmla="*/ 993447 w 2679565"/>
                <a:gd name="connsiteY1" fmla="*/ 2079196 h 2126296"/>
                <a:gd name="connsiteX2" fmla="*/ 1562942 w 2679565"/>
                <a:gd name="connsiteY2" fmla="*/ 2111280 h 2126296"/>
                <a:gd name="connsiteX3" fmla="*/ 2252753 w 2679565"/>
                <a:gd name="connsiteY3" fmla="*/ 2103259 h 2126296"/>
                <a:gd name="connsiteX4" fmla="*/ 2565574 w 2679565"/>
                <a:gd name="connsiteY4" fmla="*/ 1846586 h 2126296"/>
                <a:gd name="connsiteX5" fmla="*/ 2677869 w 2679565"/>
                <a:gd name="connsiteY5" fmla="*/ 1052501 h 2126296"/>
                <a:gd name="connsiteX6" fmla="*/ 2493384 w 2679565"/>
                <a:gd name="connsiteY6" fmla="*/ 210291 h 2126296"/>
                <a:gd name="connsiteX7" fmla="*/ 1867742 w 2679565"/>
                <a:gd name="connsiteY7" fmla="*/ 1744 h 2126296"/>
                <a:gd name="connsiteX8" fmla="*/ 1041574 w 2679565"/>
                <a:gd name="connsiteY8" fmla="*/ 122059 h 2126296"/>
                <a:gd name="connsiteX9" fmla="*/ 183321 w 2679565"/>
                <a:gd name="connsiteY9" fmla="*/ 322586 h 2126296"/>
                <a:gd name="connsiteX10" fmla="*/ 30921 w 2679565"/>
                <a:gd name="connsiteY10" fmla="*/ 908122 h 2126296"/>
                <a:gd name="connsiteX11" fmla="*/ 6858 w 2679565"/>
                <a:gd name="connsiteY11" fmla="*/ 1156775 h 2126296"/>
                <a:gd name="connsiteX12" fmla="*/ 119153 w 2679565"/>
                <a:gd name="connsiteY12" fmla="*/ 1469596 h 2126296"/>
                <a:gd name="connsiteX13" fmla="*/ 247490 w 2679565"/>
                <a:gd name="connsiteY13" fmla="*/ 1838565 h 2126296"/>
                <a:gd name="connsiteX14" fmla="*/ 464058 w 2679565"/>
                <a:gd name="connsiteY14" fmla="*/ 2015028 h 212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9565" h="2126296">
                  <a:moveTo>
                    <a:pt x="464058" y="2015028"/>
                  </a:moveTo>
                  <a:cubicBezTo>
                    <a:pt x="588384" y="2055133"/>
                    <a:pt x="810300" y="2063154"/>
                    <a:pt x="993447" y="2079196"/>
                  </a:cubicBezTo>
                  <a:cubicBezTo>
                    <a:pt x="1176594" y="2095238"/>
                    <a:pt x="1562942" y="2111280"/>
                    <a:pt x="1562942" y="2111280"/>
                  </a:cubicBezTo>
                  <a:cubicBezTo>
                    <a:pt x="1772826" y="2115291"/>
                    <a:pt x="2085648" y="2147375"/>
                    <a:pt x="2252753" y="2103259"/>
                  </a:cubicBezTo>
                  <a:cubicBezTo>
                    <a:pt x="2419858" y="2059143"/>
                    <a:pt x="2494721" y="2021712"/>
                    <a:pt x="2565574" y="1846586"/>
                  </a:cubicBezTo>
                  <a:cubicBezTo>
                    <a:pt x="2636427" y="1671460"/>
                    <a:pt x="2689901" y="1325217"/>
                    <a:pt x="2677869" y="1052501"/>
                  </a:cubicBezTo>
                  <a:cubicBezTo>
                    <a:pt x="2665837" y="779785"/>
                    <a:pt x="2628405" y="385417"/>
                    <a:pt x="2493384" y="210291"/>
                  </a:cubicBezTo>
                  <a:cubicBezTo>
                    <a:pt x="2358363" y="35165"/>
                    <a:pt x="2109710" y="16449"/>
                    <a:pt x="1867742" y="1744"/>
                  </a:cubicBezTo>
                  <a:cubicBezTo>
                    <a:pt x="1625774" y="-12961"/>
                    <a:pt x="1322311" y="68585"/>
                    <a:pt x="1041574" y="122059"/>
                  </a:cubicBezTo>
                  <a:cubicBezTo>
                    <a:pt x="760837" y="175533"/>
                    <a:pt x="351763" y="191576"/>
                    <a:pt x="183321" y="322586"/>
                  </a:cubicBezTo>
                  <a:cubicBezTo>
                    <a:pt x="14879" y="453596"/>
                    <a:pt x="60331" y="769090"/>
                    <a:pt x="30921" y="908122"/>
                  </a:cubicBezTo>
                  <a:cubicBezTo>
                    <a:pt x="1510" y="1047153"/>
                    <a:pt x="-7847" y="1063196"/>
                    <a:pt x="6858" y="1156775"/>
                  </a:cubicBezTo>
                  <a:cubicBezTo>
                    <a:pt x="21563" y="1250354"/>
                    <a:pt x="79048" y="1355964"/>
                    <a:pt x="119153" y="1469596"/>
                  </a:cubicBezTo>
                  <a:cubicBezTo>
                    <a:pt x="159258" y="1583228"/>
                    <a:pt x="191343" y="1742312"/>
                    <a:pt x="247490" y="1838565"/>
                  </a:cubicBezTo>
                  <a:cubicBezTo>
                    <a:pt x="303637" y="1934818"/>
                    <a:pt x="339732" y="1974923"/>
                    <a:pt x="464058" y="2015028"/>
                  </a:cubicBezTo>
                  <a:close/>
                </a:path>
              </a:pathLst>
            </a:cu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nvGrpSpPr>
            <p:cNvPr id="11" name="Group 27"/>
            <p:cNvGrpSpPr>
              <a:grpSpLocks/>
            </p:cNvGrpSpPr>
            <p:nvPr/>
          </p:nvGrpSpPr>
          <p:grpSpPr bwMode="auto">
            <a:xfrm>
              <a:off x="5621186" y="1816785"/>
              <a:ext cx="2344309" cy="4926091"/>
              <a:chOff x="496527" y="1455045"/>
              <a:chExt cx="2344309" cy="4926091"/>
            </a:xfrm>
          </p:grpSpPr>
          <p:sp>
            <p:nvSpPr>
              <p:cNvPr id="13" name="Rectangle 12"/>
              <p:cNvSpPr/>
              <p:nvPr/>
            </p:nvSpPr>
            <p:spPr>
              <a:xfrm>
                <a:off x="974277" y="6165233"/>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14" name="Rectangle 13"/>
              <p:cNvSpPr/>
              <p:nvPr/>
            </p:nvSpPr>
            <p:spPr>
              <a:xfrm>
                <a:off x="496527" y="5250818"/>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H1</a:t>
                </a:r>
                <a:endParaRPr lang="en-US" dirty="0">
                  <a:solidFill>
                    <a:srgbClr val="000000"/>
                  </a:solidFill>
                </a:endParaRPr>
              </a:p>
            </p:txBody>
          </p:sp>
          <p:sp>
            <p:nvSpPr>
              <p:cNvPr id="15" name="Rectangle 14"/>
              <p:cNvSpPr/>
              <p:nvPr/>
            </p:nvSpPr>
            <p:spPr>
              <a:xfrm>
                <a:off x="1085381" y="4493568"/>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Y1</a:t>
                </a:r>
                <a:endParaRPr lang="en-US" dirty="0">
                  <a:solidFill>
                    <a:srgbClr val="000000"/>
                  </a:solidFill>
                </a:endParaRPr>
              </a:p>
            </p:txBody>
          </p:sp>
          <p:sp>
            <p:nvSpPr>
              <p:cNvPr id="16" name="Right Arrow 15"/>
              <p:cNvSpPr/>
              <p:nvPr/>
            </p:nvSpPr>
            <p:spPr>
              <a:xfrm rot="16200000">
                <a:off x="949607" y="5558052"/>
                <a:ext cx="687398"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7" name="Right Arrow 16"/>
              <p:cNvSpPr/>
              <p:nvPr/>
            </p:nvSpPr>
            <p:spPr>
              <a:xfrm rot="16200000">
                <a:off x="1036919" y="4737301"/>
                <a:ext cx="541347"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8" name="Rectangle 17"/>
              <p:cNvSpPr/>
              <p:nvPr/>
            </p:nvSpPr>
            <p:spPr>
              <a:xfrm>
                <a:off x="769527" y="3564866"/>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H2</a:t>
                </a:r>
                <a:endParaRPr lang="en-US" dirty="0">
                  <a:solidFill>
                    <a:srgbClr val="000000"/>
                  </a:solidFill>
                </a:endParaRPr>
              </a:p>
            </p:txBody>
          </p:sp>
          <p:sp>
            <p:nvSpPr>
              <p:cNvPr id="19" name="Rectangle 18"/>
              <p:cNvSpPr/>
              <p:nvPr/>
            </p:nvSpPr>
            <p:spPr>
              <a:xfrm>
                <a:off x="1153632" y="2109105"/>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H3</a:t>
                </a:r>
                <a:endParaRPr lang="en-US" dirty="0">
                  <a:solidFill>
                    <a:srgbClr val="000000"/>
                  </a:solidFill>
                </a:endParaRPr>
              </a:p>
            </p:txBody>
          </p:sp>
          <p:sp>
            <p:nvSpPr>
              <p:cNvPr id="20" name="Rectangle 19"/>
              <p:cNvSpPr/>
              <p:nvPr/>
            </p:nvSpPr>
            <p:spPr>
              <a:xfrm>
                <a:off x="1932952" y="2885406"/>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21" name="Rectangle 20"/>
              <p:cNvSpPr/>
              <p:nvPr/>
            </p:nvSpPr>
            <p:spPr>
              <a:xfrm>
                <a:off x="1612335" y="4493568"/>
                <a:ext cx="639646"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22" name="Right Arrow 21"/>
              <p:cNvSpPr/>
              <p:nvPr/>
            </p:nvSpPr>
            <p:spPr>
              <a:xfrm rot="16200000">
                <a:off x="1268636" y="3907026"/>
                <a:ext cx="688986" cy="484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3" name="Rectangle 22"/>
              <p:cNvSpPr/>
              <p:nvPr/>
            </p:nvSpPr>
            <p:spPr>
              <a:xfrm>
                <a:off x="1734551" y="1455045"/>
                <a:ext cx="46187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Y3</a:t>
                </a:r>
                <a:endParaRPr lang="en-US" dirty="0">
                  <a:solidFill>
                    <a:srgbClr val="000000"/>
                  </a:solidFill>
                </a:endParaRPr>
              </a:p>
            </p:txBody>
          </p:sp>
          <p:sp>
            <p:nvSpPr>
              <p:cNvPr id="24" name="Rectangle 23"/>
              <p:cNvSpPr/>
              <p:nvPr/>
            </p:nvSpPr>
            <p:spPr>
              <a:xfrm>
                <a:off x="1381396" y="2896519"/>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Y2</a:t>
                </a:r>
                <a:endParaRPr lang="en-US" dirty="0">
                  <a:solidFill>
                    <a:srgbClr val="000000"/>
                  </a:solidFill>
                </a:endParaRPr>
              </a:p>
            </p:txBody>
          </p:sp>
          <p:sp>
            <p:nvSpPr>
              <p:cNvPr id="25" name="Right Arrow 24"/>
              <p:cNvSpPr/>
              <p:nvPr/>
            </p:nvSpPr>
            <p:spPr>
              <a:xfrm rot="16200000">
                <a:off x="1367859" y="3093419"/>
                <a:ext cx="468319"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6" name="Right Arrow 25"/>
              <p:cNvSpPr/>
              <p:nvPr/>
            </p:nvSpPr>
            <p:spPr>
              <a:xfrm rot="16200000">
                <a:off x="1656722" y="2367920"/>
                <a:ext cx="55087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7" name="Right Arrow 26"/>
              <p:cNvSpPr/>
              <p:nvPr/>
            </p:nvSpPr>
            <p:spPr>
              <a:xfrm rot="16200000">
                <a:off x="1765459" y="1655915"/>
                <a:ext cx="42228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sp>
          <p:nvSpPr>
            <p:cNvPr id="12" name="Freeform 11"/>
            <p:cNvSpPr/>
            <p:nvPr/>
          </p:nvSpPr>
          <p:spPr>
            <a:xfrm>
              <a:off x="6817943" y="2421632"/>
              <a:ext cx="339663" cy="585796"/>
            </a:xfrm>
            <a:custGeom>
              <a:avLst/>
              <a:gdLst>
                <a:gd name="connsiteX0" fmla="*/ 104273 w 339474"/>
                <a:gd name="connsiteY0" fmla="*/ 585537 h 585537"/>
                <a:gd name="connsiteX1" fmla="*/ 0 w 339474"/>
                <a:gd name="connsiteY1" fmla="*/ 0 h 585537"/>
              </a:gdLst>
              <a:ahLst/>
              <a:cxnLst>
                <a:cxn ang="0">
                  <a:pos x="connsiteX0" y="connsiteY0"/>
                </a:cxn>
                <a:cxn ang="0">
                  <a:pos x="connsiteX1" y="connsiteY1"/>
                </a:cxn>
              </a:cxnLst>
              <a:rect l="l" t="t" r="r" b="b"/>
              <a:pathLst>
                <a:path w="339474" h="585537">
                  <a:moveTo>
                    <a:pt x="104273" y="585537"/>
                  </a:moveTo>
                  <a:cubicBezTo>
                    <a:pt x="323515" y="571500"/>
                    <a:pt x="542758" y="557463"/>
                    <a:pt x="0"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defTabSz="914009" fontAlgn="base">
                <a:spcBef>
                  <a:spcPct val="0"/>
                </a:spcBef>
                <a:spcAft>
                  <a:spcPct val="0"/>
                </a:spcAft>
                <a:defRPr/>
              </a:pPr>
              <a:endParaRPr lang="en-US">
                <a:solidFill>
                  <a:srgbClr val="000000"/>
                </a:solidFill>
              </a:endParaRPr>
            </a:p>
          </p:txBody>
        </p:sp>
      </p:grpSp>
      <p:sp>
        <p:nvSpPr>
          <p:cNvPr id="28" name="TextBox 27"/>
          <p:cNvSpPr txBox="1"/>
          <p:nvPr/>
        </p:nvSpPr>
        <p:spPr>
          <a:xfrm>
            <a:off x="6735618" y="341638"/>
            <a:ext cx="430587" cy="1107955"/>
          </a:xfrm>
          <a:prstGeom prst="rect">
            <a:avLst/>
          </a:prstGeom>
          <a:noFill/>
        </p:spPr>
        <p:txBody>
          <a:bodyPr wrap="square" lIns="91401" tIns="45700" rIns="91401" bIns="45700">
            <a:spAutoFit/>
          </a:bodyPr>
          <a:lstStyle/>
          <a:p>
            <a:pPr defTabSz="914009" fontAlgn="base">
              <a:spcBef>
                <a:spcPct val="0"/>
              </a:spcBef>
              <a:spcAft>
                <a:spcPct val="0"/>
              </a:spcAft>
              <a:defRPr/>
            </a:pPr>
            <a:r>
              <a:rPr lang="en-US" sz="6600" dirty="0">
                <a:solidFill>
                  <a:srgbClr val="BBE0E3">
                    <a:lumMod val="50000"/>
                  </a:srgbClr>
                </a:solidFill>
              </a:rPr>
              <a:t>.</a:t>
            </a:r>
          </a:p>
        </p:txBody>
      </p:sp>
      <p:grpSp>
        <p:nvGrpSpPr>
          <p:cNvPr id="29" name="Group 31"/>
          <p:cNvGrpSpPr>
            <a:grpSpLocks/>
          </p:cNvGrpSpPr>
          <p:nvPr/>
        </p:nvGrpSpPr>
        <p:grpSpPr bwMode="auto">
          <a:xfrm>
            <a:off x="6735617" y="598111"/>
            <a:ext cx="627577" cy="1458325"/>
            <a:chOff x="6982943" y="385055"/>
            <a:chExt cx="572723" cy="1581261"/>
          </a:xfrm>
        </p:grpSpPr>
        <p:sp>
          <p:nvSpPr>
            <p:cNvPr id="30" name="TextBox 29"/>
            <p:cNvSpPr txBox="1"/>
            <p:nvPr/>
          </p:nvSpPr>
          <p:spPr>
            <a:xfrm>
              <a:off x="6982945" y="385055"/>
              <a:ext cx="392951" cy="1108031"/>
            </a:xfrm>
            <a:prstGeom prst="rect">
              <a:avLst/>
            </a:prstGeom>
            <a:noFill/>
          </p:spPr>
          <p:txBody>
            <a:bodyPr>
              <a:spAutoFit/>
            </a:bodyPr>
            <a:lstStyle/>
            <a:p>
              <a:pPr defTabSz="914009" fontAlgn="base">
                <a:spcBef>
                  <a:spcPct val="0"/>
                </a:spcBef>
                <a:spcAft>
                  <a:spcPct val="0"/>
                </a:spcAft>
                <a:defRPr/>
              </a:pPr>
              <a:r>
                <a:rPr lang="en-US" sz="6600" dirty="0">
                  <a:solidFill>
                    <a:srgbClr val="BBE0E3">
                      <a:lumMod val="50000"/>
                    </a:srgbClr>
                  </a:solidFill>
                </a:rPr>
                <a:t>.</a:t>
              </a:r>
            </a:p>
          </p:txBody>
        </p:sp>
        <p:sp>
          <p:nvSpPr>
            <p:cNvPr id="31" name="TextBox 30"/>
            <p:cNvSpPr txBox="1"/>
            <p:nvPr/>
          </p:nvSpPr>
          <p:spPr>
            <a:xfrm>
              <a:off x="6982943" y="764916"/>
              <a:ext cx="572723" cy="1201400"/>
            </a:xfrm>
            <a:prstGeom prst="rect">
              <a:avLst/>
            </a:prstGeom>
            <a:noFill/>
          </p:spPr>
          <p:txBody>
            <a:bodyPr wrap="square">
              <a:spAutoFit/>
            </a:bodyPr>
            <a:lstStyle/>
            <a:p>
              <a:pPr defTabSz="914009" fontAlgn="base">
                <a:spcBef>
                  <a:spcPct val="0"/>
                </a:spcBef>
                <a:spcAft>
                  <a:spcPct val="0"/>
                </a:spcAft>
                <a:defRPr/>
              </a:pPr>
              <a:r>
                <a:rPr lang="en-US" sz="6600" dirty="0">
                  <a:solidFill>
                    <a:srgbClr val="BBE0E3">
                      <a:lumMod val="50000"/>
                    </a:srgbClr>
                  </a:solidFill>
                </a:rPr>
                <a:t>.</a:t>
              </a:r>
            </a:p>
          </p:txBody>
        </p:sp>
      </p:grpSp>
    </p:spTree>
    <p:extLst>
      <p:ext uri="{BB962C8B-B14F-4D97-AF65-F5344CB8AC3E}">
        <p14:creationId xmlns:p14="http://schemas.microsoft.com/office/powerpoint/2010/main" val="1224386982"/>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solidFill>
                  <a:schemeClr val="accent1"/>
                </a:solidFill>
              </a:rPr>
              <a:t>Learning DSN Weights --- Main Ideas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161</a:t>
            </a:fld>
            <a:endParaRPr lang="en-US">
              <a:solidFill>
                <a:prstClr val="black">
                  <a:tint val="75000"/>
                </a:prstClr>
              </a:solidFill>
            </a:endParaRPr>
          </a:p>
        </p:txBody>
      </p:sp>
      <p:pic>
        <p:nvPicPr>
          <p:cNvPr id="5" name="Content Placeholder 4"/>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908963" y="1556637"/>
            <a:ext cx="3235037" cy="4799715"/>
          </a:xfrm>
          <a:prstGeom prst="rect">
            <a:avLst/>
          </a:prstGeom>
          <a:noFill/>
          <a:ln>
            <a:noFill/>
          </a:ln>
          <a:effectLst/>
        </p:spPr>
      </p:pic>
      <p:sp>
        <p:nvSpPr>
          <p:cNvPr id="6" name="Content Placeholder 2"/>
          <p:cNvSpPr txBox="1">
            <a:spLocks/>
          </p:cNvSpPr>
          <p:nvPr/>
        </p:nvSpPr>
        <p:spPr>
          <a:xfrm>
            <a:off x="457200" y="1600221"/>
            <a:ext cx="5451763" cy="4525963"/>
          </a:xfrm>
          <a:prstGeom prst="rect">
            <a:avLst/>
          </a:prstGeom>
        </p:spPr>
        <p:txBody>
          <a:bodyPr vert="horz" lIns="91193" tIns="45604" rIns="91193" bIns="45604" rtlCol="0">
            <a:normAutofit fontScale="77500" lnSpcReduction="20000"/>
          </a:bodyPr>
          <a:lstStyle>
            <a:lvl1pPr marL="341970" indent="-341970" algn="l" defTabSz="911926"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0939" indent="-284977" algn="l" defTabSz="911926"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39906" indent="-227975" algn="l" defTabSz="911926"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595867"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1831"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0779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63754"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19720"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75678" indent="-227975" algn="l" defTabSz="911926"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dirty="0" smtClean="0">
                <a:solidFill>
                  <a:prstClr val="black"/>
                </a:solidFill>
              </a:rPr>
              <a:t>Learn weight matrices U and W in individual modules separately.</a:t>
            </a:r>
          </a:p>
          <a:p>
            <a:r>
              <a:rPr lang="en-US" dirty="0" smtClean="0">
                <a:solidFill>
                  <a:prstClr val="black"/>
                </a:solidFill>
              </a:rPr>
              <a:t>Given W and linear output layer, U can be expressed as explicit nonlinear function of W.</a:t>
            </a:r>
          </a:p>
          <a:p>
            <a:r>
              <a:rPr lang="en-US" dirty="0" smtClean="0">
                <a:solidFill>
                  <a:prstClr val="black"/>
                </a:solidFill>
              </a:rPr>
              <a:t>This nonlinear function is used as the constraint in solving nonlinear least square for learning W.</a:t>
            </a:r>
          </a:p>
          <a:p>
            <a:r>
              <a:rPr lang="en-US" dirty="0" smtClean="0">
                <a:solidFill>
                  <a:prstClr val="black"/>
                </a:solidFill>
              </a:rPr>
              <a:t>Initializing W with RBM (bottom layer)</a:t>
            </a:r>
          </a:p>
          <a:p>
            <a:r>
              <a:rPr lang="en-US" dirty="0" smtClean="0">
                <a:solidFill>
                  <a:prstClr val="black"/>
                </a:solidFill>
              </a:rPr>
              <a:t>For higher layers, part of W is initialized with the optimized W from the immediately lower layer and part of it with random numbers</a:t>
            </a:r>
          </a:p>
          <a:p>
            <a:pPr marL="0" indent="0">
              <a:buFont typeface="Arial" pitchFamily="34" charset="0"/>
              <a:buNone/>
            </a:pPr>
            <a:endParaRPr lang="en-US" dirty="0" smtClean="0">
              <a:solidFill>
                <a:prstClr val="black"/>
              </a:solidFill>
            </a:endParaRPr>
          </a:p>
          <a:p>
            <a:pPr marL="0" indent="0">
              <a:buFont typeface="Arial" pitchFamily="34" charset="0"/>
              <a:buNone/>
            </a:pPr>
            <a:endParaRPr lang="en-US" dirty="0">
              <a:solidFill>
                <a:prstClr val="black"/>
              </a:solidFill>
            </a:endParaRPr>
          </a:p>
        </p:txBody>
      </p:sp>
    </p:spTree>
    <p:extLst>
      <p:ext uri="{BB962C8B-B14F-4D97-AF65-F5344CB8AC3E}">
        <p14:creationId xmlns:p14="http://schemas.microsoft.com/office/powerpoint/2010/main" val="2386734501"/>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74639"/>
            <a:ext cx="8686800" cy="1143000"/>
          </a:xfrm>
        </p:spPr>
        <p:txBody>
          <a:bodyPr>
            <a:normAutofit fontScale="90000"/>
          </a:bodyPr>
          <a:lstStyle/>
          <a:p>
            <a:r>
              <a:rPr lang="en-US" dirty="0">
                <a:solidFill>
                  <a:schemeClr val="accent1"/>
                </a:solidFill>
              </a:rPr>
              <a:t>Learning DSN Weights --- </a:t>
            </a:r>
            <a:r>
              <a:rPr lang="en-US" dirty="0" smtClean="0">
                <a:solidFill>
                  <a:schemeClr val="accent1"/>
                </a:solidFill>
              </a:rPr>
              <a:t>Single Module</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162</a:t>
            </a:fld>
            <a:endParaRPr lang="en-US">
              <a:solidFill>
                <a:prstClr val="black">
                  <a:tint val="75000"/>
                </a:prstClr>
              </a:solidFill>
            </a:endParaRPr>
          </a:p>
        </p:txBody>
      </p:sp>
      <mc:AlternateContent xmlns:mc="http://schemas.openxmlformats.org/markup-compatibility/2006" xmlns:a14="http://schemas.microsoft.com/office/drawing/2010/main">
        <mc:Choice Requires="a14">
          <p:graphicFrame>
            <p:nvGraphicFramePr>
              <p:cNvPr id="15" name="Content Placeholder 14"/>
              <p:cNvGraphicFramePr>
                <a:graphicFrameLocks noGrp="1"/>
              </p:cNvGraphicFramePr>
              <p:nvPr>
                <p:ph idx="1"/>
                <p:extLst/>
              </p:nvPr>
            </p:nvGraphicFramePr>
            <p:xfrm>
              <a:off x="457200" y="2323652"/>
              <a:ext cx="8580922" cy="849854"/>
            </p:xfrm>
            <a:graphic>
              <a:graphicData uri="http://schemas.openxmlformats.org/drawingml/2006/table">
                <a:tbl>
                  <a:tblPr/>
                  <a:tblGrid>
                    <a:gridCol w="7967999"/>
                    <a:gridCol w="612923"/>
                  </a:tblGrid>
                  <a:tr h="849854">
                    <a:tc>
                      <a:txBody>
                        <a:bodyPr/>
                        <a:lstStyle/>
                        <a:p>
                          <a:pPr marL="0" marR="0" indent="128270">
                            <a:lnSpc>
                              <a:spcPct val="120000"/>
                            </a:lnSpc>
                            <a:spcBef>
                              <a:spcPts val="0"/>
                            </a:spcBef>
                            <a:spcAft>
                              <a:spcPts val="0"/>
                            </a:spcAft>
                          </a:pPr>
                          <a14:m>
                            <m:oMath xmlns:m="http://schemas.openxmlformats.org/officeDocument/2006/math">
                              <m:f>
                                <m:fPr>
                                  <m:ctrlPr>
                                    <a:rPr lang="en-US" sz="1800" i="1" smtClean="0">
                                      <a:effectLst/>
                                      <a:latin typeface="Cambria Math"/>
                                      <a:ea typeface="Times New Roman" panose="02020603050405020304" pitchFamily="18" charset="0"/>
                                    </a:rPr>
                                  </m:ctrlPr>
                                </m:fPr>
                                <m:num>
                                  <m:r>
                                    <a:rPr lang="en-US" sz="1800" i="1">
                                      <a:effectLst/>
                                      <a:latin typeface="Cambria Math" panose="02040503050406030204" pitchFamily="18" charset="0"/>
                                      <a:ea typeface="SimSun" panose="02010600030101010101" pitchFamily="2" charset="-122"/>
                                    </a:rPr>
                                    <m:t>𝜕</m:t>
                                  </m:r>
                                  <m:r>
                                    <a:rPr lang="en-US" sz="1800" i="1">
                                      <a:effectLst/>
                                      <a:latin typeface="Cambria Math" panose="02040503050406030204" pitchFamily="18" charset="0"/>
                                      <a:ea typeface="SimSun" panose="02010600030101010101" pitchFamily="2" charset="-122"/>
                                    </a:rPr>
                                    <m:t>𝐸</m:t>
                                  </m:r>
                                </m:num>
                                <m:den>
                                  <m:r>
                                    <a:rPr lang="en-US" sz="1800" i="1">
                                      <a:effectLst/>
                                      <a:latin typeface="Cambria Math" panose="02040503050406030204" pitchFamily="18" charset="0"/>
                                      <a:ea typeface="SimSun" panose="02010600030101010101" pitchFamily="2" charset="-122"/>
                                    </a:rPr>
                                    <m:t>𝜕</m:t>
                                  </m:r>
                                  <m:r>
                                    <a:rPr lang="en-US" sz="1800" b="1" i="1">
                                      <a:effectLst/>
                                      <a:latin typeface="Cambria Math" panose="02040503050406030204" pitchFamily="18" charset="0"/>
                                      <a:ea typeface="SimSun" panose="02010600030101010101" pitchFamily="2" charset="-122"/>
                                    </a:rPr>
                                    <m:t>𝑼</m:t>
                                  </m:r>
                                </m:den>
                              </m:f>
                              <m:r>
                                <a:rPr lang="en-US" sz="1800" i="1">
                                  <a:effectLst/>
                                  <a:latin typeface="Cambria Math" panose="02040503050406030204" pitchFamily="18" charset="0"/>
                                  <a:ea typeface="SimSun" panose="02010600030101010101" pitchFamily="2" charset="-122"/>
                                </a:rPr>
                                <m:t>=2</m:t>
                              </m:r>
                              <m:r>
                                <a:rPr lang="en-US" sz="1800" b="1" i="1">
                                  <a:effectLst/>
                                  <a:latin typeface="Cambria Math" panose="02040503050406030204" pitchFamily="18" charset="0"/>
                                  <a:ea typeface="SimSun" panose="02010600030101010101" pitchFamily="2" charset="-122"/>
                                </a:rPr>
                                <m:t>𝑯</m:t>
                              </m:r>
                              <m:sSup>
                                <m:sSupPr>
                                  <m:ctrlPr>
                                    <a:rPr lang="en-US" sz="1800" i="1">
                                      <a:effectLst/>
                                      <a:latin typeface="Cambria Math"/>
                                      <a:ea typeface="Times New Roman" panose="02020603050405020304" pitchFamily="18" charset="0"/>
                                    </a:rPr>
                                  </m:ctrlPr>
                                </m:sSupPr>
                                <m:e>
                                  <m:d>
                                    <m:dPr>
                                      <m:ctrlPr>
                                        <a:rPr lang="en-US" sz="1800" i="1">
                                          <a:effectLst/>
                                          <a:latin typeface="Cambria Math"/>
                                          <a:ea typeface="Times New Roman" panose="02020603050405020304" pitchFamily="18" charset="0"/>
                                        </a:rPr>
                                      </m:ctrlPr>
                                    </m:dPr>
                                    <m:e>
                                      <m:sSup>
                                        <m:sSupPr>
                                          <m:ctrlPr>
                                            <a:rPr lang="en-US" sz="1800" i="1">
                                              <a:effectLst/>
                                              <a:latin typeface="Cambria Math"/>
                                              <a:ea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rPr>
                                            <m:t>𝑼</m:t>
                                          </m:r>
                                        </m:e>
                                        <m:sup>
                                          <m:r>
                                            <a:rPr lang="en-US" sz="1800" i="1">
                                              <a:effectLst/>
                                              <a:latin typeface="Cambria Math" panose="02040503050406030204" pitchFamily="18" charset="0"/>
                                              <a:ea typeface="SimSun" panose="02010600030101010101" pitchFamily="2" charset="-122"/>
                                            </a:rPr>
                                            <m:t>𝑇</m:t>
                                          </m:r>
                                        </m:sup>
                                      </m:sSup>
                                      <m:r>
                                        <a:rPr lang="en-US" sz="1800" b="1" i="1">
                                          <a:effectLst/>
                                          <a:latin typeface="Cambria Math" panose="02040503050406030204" pitchFamily="18" charset="0"/>
                                          <a:ea typeface="SimSun" panose="02010600030101010101" pitchFamily="2" charset="-122"/>
                                        </a:rPr>
                                        <m:t>𝑯</m:t>
                                      </m:r>
                                      <m:r>
                                        <a:rPr lang="en-US" sz="1800" i="1">
                                          <a:effectLst/>
                                          <a:latin typeface="Cambria Math" panose="02040503050406030204" pitchFamily="18" charset="0"/>
                                          <a:ea typeface="SimSun" panose="02010600030101010101" pitchFamily="2" charset="-122"/>
                                        </a:rPr>
                                        <m:t>−</m:t>
                                      </m:r>
                                      <m:r>
                                        <a:rPr lang="en-US" sz="1800" b="1" i="1">
                                          <a:effectLst/>
                                          <a:latin typeface="Cambria Math" panose="02040503050406030204" pitchFamily="18" charset="0"/>
                                          <a:ea typeface="SimSun" panose="02010600030101010101" pitchFamily="2" charset="-122"/>
                                        </a:rPr>
                                        <m:t>𝑻</m:t>
                                      </m:r>
                                    </m:e>
                                  </m:d>
                                </m:e>
                                <m:sup>
                                  <m:r>
                                    <a:rPr lang="en-US" sz="1800" i="1">
                                      <a:effectLst/>
                                      <a:latin typeface="Cambria Math" panose="02040503050406030204" pitchFamily="18" charset="0"/>
                                      <a:ea typeface="SimSun" panose="02010600030101010101" pitchFamily="2" charset="-122"/>
                                    </a:rPr>
                                    <m:t>𝑇</m:t>
                                  </m:r>
                                </m:sup>
                              </m:sSup>
                            </m:oMath>
                          </a14:m>
                          <a:r>
                            <a:rPr lang="en-US" sz="1200" dirty="0" smtClean="0">
                              <a:effectLst/>
                              <a:latin typeface="Times New Roman" panose="02020603050405020304" pitchFamily="18" charset="0"/>
                              <a:ea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sym typeface="Wingdings" panose="05000000000000000000" pitchFamily="2" charset="2"/>
                            </a:rPr>
                            <a:t>    </a:t>
                          </a:r>
                          <a14:m>
                            <m:oMath xmlns:m="http://schemas.openxmlformats.org/officeDocument/2006/math">
                              <m:r>
                                <a:rPr lang="en-US" sz="1800" b="1" i="1" smtClean="0">
                                  <a:effectLst/>
                                  <a:latin typeface="Cambria Math" panose="02040503050406030204" pitchFamily="18" charset="0"/>
                                  <a:ea typeface="SimSun" panose="02010600030101010101" pitchFamily="2" charset="-122"/>
                                </a:rPr>
                                <m:t>𝑼</m:t>
                              </m:r>
                              <m:r>
                                <a:rPr lang="en-US" sz="1800" b="0" i="1">
                                  <a:effectLst/>
                                  <a:latin typeface="Cambria Math" panose="02040503050406030204" pitchFamily="18" charset="0"/>
                                  <a:ea typeface="SimSun" panose="02010600030101010101" pitchFamily="2" charset="-122"/>
                                </a:rPr>
                                <m:t>=</m:t>
                              </m:r>
                              <m:sSup>
                                <m:sSupPr>
                                  <m:ctrlPr>
                                    <a:rPr lang="en-US" sz="1800" i="1">
                                      <a:effectLst/>
                                      <a:latin typeface="Cambria Math"/>
                                      <a:ea typeface="Times New Roman" panose="02020603050405020304" pitchFamily="18" charset="0"/>
                                    </a:rPr>
                                  </m:ctrlPr>
                                </m:sSupPr>
                                <m:e>
                                  <m:d>
                                    <m:dPr>
                                      <m:ctrlPr>
                                        <a:rPr lang="en-US" sz="1800" i="1">
                                          <a:effectLst/>
                                          <a:latin typeface="Cambria Math"/>
                                          <a:ea typeface="Times New Roman" panose="02020603050405020304" pitchFamily="18" charset="0"/>
                                        </a:rPr>
                                      </m:ctrlPr>
                                    </m:dPr>
                                    <m:e>
                                      <m:sSup>
                                        <m:sSupPr>
                                          <m:ctrlPr>
                                            <a:rPr lang="en-US" sz="1800" b="1" i="1">
                                              <a:effectLst/>
                                              <a:latin typeface="Cambria Math"/>
                                              <a:ea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rPr>
                                            <m:t>𝑯𝑯</m:t>
                                          </m:r>
                                        </m:e>
                                        <m:sup>
                                          <m:r>
                                            <a:rPr lang="en-US" sz="1800" b="1" i="1">
                                              <a:effectLst/>
                                              <a:latin typeface="Cambria Math" panose="02040503050406030204" pitchFamily="18" charset="0"/>
                                              <a:ea typeface="SimSun" panose="02010600030101010101" pitchFamily="2" charset="-122"/>
                                            </a:rPr>
                                            <m:t>𝑻</m:t>
                                          </m:r>
                                        </m:sup>
                                      </m:sSup>
                                    </m:e>
                                  </m:d>
                                </m:e>
                                <m:sup>
                                  <m:r>
                                    <a:rPr lang="en-US" sz="1800" b="0" i="1">
                                      <a:effectLst/>
                                      <a:latin typeface="Cambria Math" panose="02040503050406030204" pitchFamily="18" charset="0"/>
                                      <a:ea typeface="SimSun" panose="02010600030101010101" pitchFamily="2" charset="-122"/>
                                    </a:rPr>
                                    <m:t>−1</m:t>
                                  </m:r>
                                </m:sup>
                              </m:sSup>
                              <m:r>
                                <a:rPr lang="en-US" sz="1800" b="1" i="1">
                                  <a:effectLst/>
                                  <a:latin typeface="Cambria Math" panose="02040503050406030204" pitchFamily="18" charset="0"/>
                                  <a:ea typeface="SimSun" panose="02010600030101010101" pitchFamily="2" charset="-122"/>
                                </a:rPr>
                                <m:t>𝑯</m:t>
                              </m:r>
                              <m:sSup>
                                <m:sSupPr>
                                  <m:ctrlPr>
                                    <a:rPr lang="en-US" sz="1800" i="1">
                                      <a:effectLst/>
                                      <a:latin typeface="Cambria Math"/>
                                      <a:ea typeface="Times New Roman" panose="02020603050405020304" pitchFamily="18" charset="0"/>
                                    </a:rPr>
                                  </m:ctrlPr>
                                </m:sSupPr>
                                <m:e>
                                  <m:r>
                                    <a:rPr lang="en-US" sz="1800" b="1" i="1">
                                      <a:effectLst/>
                                      <a:latin typeface="Cambria Math" panose="02040503050406030204" pitchFamily="18" charset="0"/>
                                      <a:ea typeface="SimSun" panose="02010600030101010101" pitchFamily="2" charset="-122"/>
                                    </a:rPr>
                                    <m:t>𝑻</m:t>
                                  </m:r>
                                </m:e>
                                <m:sup>
                                  <m:r>
                                    <a:rPr lang="en-US" sz="1800" b="0" i="1">
                                      <a:effectLst/>
                                      <a:latin typeface="Cambria Math" panose="02040503050406030204" pitchFamily="18" charset="0"/>
                                      <a:ea typeface="SimSun" panose="02010600030101010101" pitchFamily="2" charset="-122"/>
                                    </a:rPr>
                                    <m:t>𝑇</m:t>
                                  </m:r>
                                </m:sup>
                              </m:sSup>
                              <m:r>
                                <a:rPr lang="en-US" sz="1800" b="0" i="0" smtClean="0">
                                  <a:effectLst/>
                                  <a:latin typeface="Cambria Math" panose="02040503050406030204" pitchFamily="18" charset="0"/>
                                  <a:ea typeface="SimSun" panose="02010600030101010101" pitchFamily="2" charset="-122"/>
                                </a:rPr>
                                <m:t>=</m:t>
                              </m:r>
                              <m:r>
                                <m:rPr>
                                  <m:sty m:val="p"/>
                                </m:rPr>
                                <a:rPr lang="en-US" sz="1800" b="0" i="0" smtClean="0">
                                  <a:effectLst/>
                                  <a:latin typeface="Cambria Math" panose="02040503050406030204" pitchFamily="18" charset="0"/>
                                  <a:ea typeface="SimSun" panose="02010600030101010101" pitchFamily="2" charset="-122"/>
                                </a:rPr>
                                <m:t>F</m:t>
                              </m:r>
                              <m:r>
                                <a:rPr lang="en-US" sz="1800" b="0" i="0" smtClean="0">
                                  <a:effectLst/>
                                  <a:latin typeface="Cambria Math" panose="02040503050406030204" pitchFamily="18" charset="0"/>
                                  <a:ea typeface="SimSun" panose="02010600030101010101" pitchFamily="2" charset="-122"/>
                                </a:rPr>
                                <m:t>(</m:t>
                              </m:r>
                              <m:r>
                                <a:rPr lang="en-US" sz="1800" b="1" i="1" smtClean="0">
                                  <a:effectLst/>
                                  <a:latin typeface="Cambria Math" panose="02040503050406030204" pitchFamily="18" charset="0"/>
                                  <a:ea typeface="SimSun" panose="02010600030101010101" pitchFamily="2" charset="-122"/>
                                </a:rPr>
                                <m:t>𝑾</m:t>
                              </m:r>
                              <m:r>
                                <a:rPr lang="en-US" sz="1800" b="0" i="0" smtClean="0">
                                  <a:effectLst/>
                                  <a:latin typeface="Cambria Math" panose="02040503050406030204" pitchFamily="18" charset="0"/>
                                  <a:ea typeface="SimSun" panose="02010600030101010101" pitchFamily="2" charset="-122"/>
                                </a:rPr>
                                <m:t>)</m:t>
                              </m:r>
                            </m:oMath>
                          </a14:m>
                          <a:r>
                            <a:rPr lang="en-US" sz="1200" dirty="0" smtClean="0">
                              <a:effectLst/>
                              <a:latin typeface="Times New Roman" panose="02020603050405020304" pitchFamily="18" charset="0"/>
                              <a:ea typeface="Times New Roman" panose="02020603050405020304" pitchFamily="18" charset="0"/>
                            </a:rPr>
                            <a:t>,   </a:t>
                          </a:r>
                          <a:r>
                            <a:rPr lang="en-US" sz="1800" dirty="0" smtClean="0">
                              <a:effectLst/>
                              <a:latin typeface="Times New Roman" panose="02020603050405020304" pitchFamily="18" charset="0"/>
                              <a:ea typeface="Times New Roman" panose="02020603050405020304" pitchFamily="18" charset="0"/>
                            </a:rPr>
                            <a:t>where </a:t>
                          </a:r>
                          <a14:m>
                            <m:oMath xmlns:m="http://schemas.openxmlformats.org/officeDocument/2006/math">
                              <m:sSub>
                                <m:sSubPr>
                                  <m:ctrlPr>
                                    <a:rPr lang="en-US" sz="2000" i="1" smtClean="0">
                                      <a:latin typeface="Cambria Math"/>
                                    </a:rPr>
                                  </m:ctrlPr>
                                </m:sSubPr>
                                <m:e>
                                  <m:r>
                                    <a:rPr lang="en-US" sz="2000" b="1" i="1">
                                      <a:latin typeface="Cambria Math" panose="02040503050406030204" pitchFamily="18" charset="0"/>
                                    </a:rPr>
                                    <m:t>𝒉</m:t>
                                  </m:r>
                                </m:e>
                                <m:sub>
                                  <m:r>
                                    <a:rPr lang="en-US" sz="2000" b="0" i="1" smtClean="0">
                                      <a:latin typeface="Cambria Math" panose="02040503050406030204" pitchFamily="18" charset="0"/>
                                    </a:rPr>
                                    <m:t>𝑛</m:t>
                                  </m:r>
                                </m:sub>
                              </m:sSub>
                              <m:r>
                                <a:rPr lang="en-US" sz="2000" i="1">
                                  <a:latin typeface="Cambria Math" panose="02040503050406030204" pitchFamily="18" charset="0"/>
                                </a:rPr>
                                <m:t>=</m:t>
                              </m:r>
                              <m:r>
                                <a:rPr lang="en-US" sz="2000" i="1">
                                  <a:latin typeface="Cambria Math" panose="02040503050406030204" pitchFamily="18" charset="0"/>
                                </a:rPr>
                                <m:t>𝜎</m:t>
                              </m:r>
                              <m:d>
                                <m:dPr>
                                  <m:ctrlPr>
                                    <a:rPr lang="en-US" sz="2000" i="1">
                                      <a:latin typeface="Cambria Math"/>
                                    </a:rPr>
                                  </m:ctrlPr>
                                </m:dPr>
                                <m:e>
                                  <m:sSup>
                                    <m:sSupPr>
                                      <m:ctrlPr>
                                        <a:rPr lang="en-US" sz="2000" i="1">
                                          <a:latin typeface="Cambria Math"/>
                                        </a:rPr>
                                      </m:ctrlPr>
                                    </m:sSupPr>
                                    <m:e>
                                      <m:r>
                                        <a:rPr lang="en-US" sz="2000" b="1" i="1">
                                          <a:latin typeface="Cambria Math" panose="02040503050406030204" pitchFamily="18" charset="0"/>
                                        </a:rPr>
                                        <m:t>𝑾</m:t>
                                      </m:r>
                                    </m:e>
                                    <m:sup>
                                      <m:r>
                                        <a:rPr lang="en-US" sz="2000" i="1">
                                          <a:latin typeface="Cambria Math" panose="02040503050406030204" pitchFamily="18" charset="0"/>
                                        </a:rPr>
                                        <m:t>𝑇</m:t>
                                      </m:r>
                                    </m:sup>
                                  </m:sSup>
                                  <m:sSub>
                                    <m:sSubPr>
                                      <m:ctrlPr>
                                        <a:rPr lang="en-US" sz="2000" i="1">
                                          <a:latin typeface="Cambria Math"/>
                                        </a:rPr>
                                      </m:ctrlPr>
                                    </m:sSubPr>
                                    <m:e>
                                      <m:r>
                                        <a:rPr lang="en-US" sz="2000" b="1" i="1">
                                          <a:latin typeface="Cambria Math" panose="02040503050406030204" pitchFamily="18" charset="0"/>
                                        </a:rPr>
                                        <m:t>𝒙</m:t>
                                      </m:r>
                                    </m:e>
                                    <m:sub>
                                      <m:r>
                                        <a:rPr lang="en-US" sz="2000" b="0" i="1" smtClean="0">
                                          <a:latin typeface="Cambria Math" panose="02040503050406030204" pitchFamily="18" charset="0"/>
                                        </a:rPr>
                                        <m:t>𝑛</m:t>
                                      </m:r>
                                    </m:sub>
                                  </m:sSub>
                                </m:e>
                              </m:d>
                            </m:oMath>
                          </a14:m>
                          <a:endParaRPr lang="en-US" sz="2000" dirty="0">
                            <a:effectLst/>
                            <a:latin typeface="Times New Roman" panose="02020603050405020304" pitchFamily="18" charset="0"/>
                            <a:ea typeface="Times New Roman" panose="02020603050405020304" pitchFamily="18" charset="0"/>
                          </a:endParaRPr>
                        </a:p>
                      </a:txBody>
                      <a:tcPr marL="0" marR="0" marT="0" marB="0" anchor="ctr">
                        <a:lnL>
                          <a:noFill/>
                        </a:lnL>
                        <a:lnR>
                          <a:noFill/>
                        </a:lnR>
                        <a:lnT>
                          <a:noFill/>
                        </a:lnT>
                        <a:lnB>
                          <a:noFill/>
                        </a:lnB>
                      </a:tcPr>
                    </a:tc>
                    <a:tc>
                      <a:txBody>
                        <a:bodyPr/>
                        <a:lstStyle/>
                        <a:p>
                          <a:pPr marL="0" marR="0" algn="r">
                            <a:lnSpc>
                              <a:spcPct val="120000"/>
                            </a:lnSpc>
                            <a:spcBef>
                              <a:spcPts val="0"/>
                            </a:spcBef>
                            <a:spcAft>
                              <a:spcPts val="0"/>
                            </a:spcAft>
                            <a:tabLst>
                              <a:tab pos="1255395" algn="l"/>
                            </a:tabLs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lnL>
                          <a:noFill/>
                        </a:lnL>
                        <a:lnR>
                          <a:noFill/>
                        </a:lnR>
                        <a:lnT>
                          <a:noFill/>
                        </a:lnT>
                        <a:lnB>
                          <a:noFill/>
                        </a:lnB>
                      </a:tcPr>
                    </a:tc>
                  </a:tr>
                </a:tbl>
              </a:graphicData>
            </a:graphic>
          </p:graphicFrame>
        </mc:Choice>
        <mc:Fallback xmlns="">
          <p:graphicFrame>
            <p:nvGraphicFramePr>
              <p:cNvPr id="15" name="Content Placeholder 14"/>
              <p:cNvGraphicFramePr>
                <a:graphicFrameLocks noGrp="1"/>
              </p:cNvGraphicFramePr>
              <p:nvPr>
                <p:ph idx="1"/>
                <p:extLst/>
              </p:nvPr>
            </p:nvGraphicFramePr>
            <p:xfrm>
              <a:off x="457200" y="2323652"/>
              <a:ext cx="8580922" cy="849854"/>
            </p:xfrm>
            <a:graphic>
              <a:graphicData uri="http://schemas.openxmlformats.org/drawingml/2006/table">
                <a:tbl>
                  <a:tblPr/>
                  <a:tblGrid>
                    <a:gridCol w="7967999"/>
                    <a:gridCol w="612923"/>
                  </a:tblGrid>
                  <a:tr h="849854">
                    <a:tc>
                      <a:txBody>
                        <a:bodyPr/>
                        <a:lstStyle/>
                        <a:p>
                          <a:endParaRPr lang="en-US"/>
                        </a:p>
                      </a:txBody>
                      <a:tcPr marL="0" marR="0" marT="0" marB="0" anchor="ctr">
                        <a:lnL>
                          <a:noFill/>
                        </a:lnL>
                        <a:lnR>
                          <a:noFill/>
                        </a:lnR>
                        <a:lnT>
                          <a:noFill/>
                        </a:lnT>
                        <a:lnB>
                          <a:noFill/>
                        </a:lnB>
                        <a:blipFill rotWithShape="0">
                          <a:blip r:embed="rId2"/>
                          <a:stretch>
                            <a:fillRect r="-7728"/>
                          </a:stretch>
                        </a:blipFill>
                      </a:tcPr>
                    </a:tc>
                    <a:tc>
                      <a:txBody>
                        <a:bodyPr/>
                        <a:lstStyle/>
                        <a:p>
                          <a:pPr marL="0" marR="0" algn="r">
                            <a:lnSpc>
                              <a:spcPct val="120000"/>
                            </a:lnSpc>
                            <a:spcBef>
                              <a:spcPts val="0"/>
                            </a:spcBef>
                            <a:spcAft>
                              <a:spcPts val="0"/>
                            </a:spcAft>
                            <a:tabLst>
                              <a:tab pos="1255395" algn="l"/>
                            </a:tabLst>
                          </a:pPr>
                          <a:endParaRPr lang="en-US" sz="1000" dirty="0">
                            <a:effectLst/>
                            <a:latin typeface="Calibri" panose="020F0502020204030204" pitchFamily="34" charset="0"/>
                            <a:ea typeface="SimSun" panose="02010600030101010101" pitchFamily="2" charset="-122"/>
                            <a:cs typeface="Times New Roman" panose="02020603050405020304" pitchFamily="18" charset="0"/>
                          </a:endParaRPr>
                        </a:p>
                      </a:txBody>
                      <a:tcPr marL="0" marR="0" marT="0" marB="0" anchor="ctr">
                        <a:lnL>
                          <a:noFill/>
                        </a:lnL>
                        <a:lnR>
                          <a:noFill/>
                        </a:lnR>
                        <a:lnT>
                          <a:noFill/>
                        </a:lnT>
                        <a:lnB>
                          <a:noFill/>
                        </a:lnB>
                      </a:tcPr>
                    </a:tc>
                  </a:tr>
                </a:tbl>
              </a:graphicData>
            </a:graphic>
          </p:graphicFrame>
        </mc:Fallback>
      </mc:AlternateContent>
      <p:sp>
        <p:nvSpPr>
          <p:cNvPr id="8" name="Rectangle 7"/>
          <p:cNvSpPr/>
          <p:nvPr/>
        </p:nvSpPr>
        <p:spPr bwMode="auto">
          <a:xfrm>
            <a:off x="7129350" y="5306649"/>
            <a:ext cx="700794" cy="199106"/>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X</a:t>
            </a:r>
            <a:endParaRPr lang="en-US" dirty="0">
              <a:solidFill>
                <a:srgbClr val="000000"/>
              </a:solidFill>
            </a:endParaRPr>
          </a:p>
        </p:txBody>
      </p:sp>
      <p:sp>
        <p:nvSpPr>
          <p:cNvPr id="9" name="Rectangle 8"/>
          <p:cNvSpPr/>
          <p:nvPr/>
        </p:nvSpPr>
        <p:spPr bwMode="auto">
          <a:xfrm>
            <a:off x="6553200" y="4408897"/>
            <a:ext cx="1853095" cy="207891"/>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H</a:t>
            </a:r>
            <a:endParaRPr lang="en-US" dirty="0">
              <a:solidFill>
                <a:srgbClr val="000000"/>
              </a:solidFill>
            </a:endParaRPr>
          </a:p>
        </p:txBody>
      </p:sp>
      <p:sp>
        <p:nvSpPr>
          <p:cNvPr id="10" name="Rectangle 9"/>
          <p:cNvSpPr/>
          <p:nvPr/>
        </p:nvSpPr>
        <p:spPr bwMode="auto">
          <a:xfrm>
            <a:off x="7186878" y="3576074"/>
            <a:ext cx="507292" cy="240856"/>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smtClean="0">
                <a:solidFill>
                  <a:srgbClr val="000000"/>
                </a:solidFill>
              </a:rPr>
              <a:t>Y</a:t>
            </a:r>
            <a:endParaRPr lang="en-US" dirty="0">
              <a:solidFill>
                <a:srgbClr val="000000"/>
              </a:solidFill>
            </a:endParaRPr>
          </a:p>
        </p:txBody>
      </p:sp>
      <p:sp>
        <p:nvSpPr>
          <p:cNvPr id="11" name="Right Arrow 10"/>
          <p:cNvSpPr/>
          <p:nvPr/>
        </p:nvSpPr>
        <p:spPr bwMode="auto">
          <a:xfrm rot="16200000">
            <a:off x="7136638" y="4694999"/>
            <a:ext cx="633920" cy="533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2" name="Right Arrow 11"/>
          <p:cNvSpPr/>
          <p:nvPr/>
        </p:nvSpPr>
        <p:spPr bwMode="auto">
          <a:xfrm rot="16200000">
            <a:off x="7190908" y="3846194"/>
            <a:ext cx="499232" cy="5334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5" name="TextBox 4"/>
          <p:cNvSpPr txBox="1"/>
          <p:nvPr/>
        </p:nvSpPr>
        <p:spPr>
          <a:xfrm>
            <a:off x="7830144" y="3993198"/>
            <a:ext cx="332142" cy="369332"/>
          </a:xfrm>
          <a:prstGeom prst="rect">
            <a:avLst/>
          </a:prstGeom>
          <a:noFill/>
        </p:spPr>
        <p:txBody>
          <a:bodyPr wrap="none" rtlCol="0">
            <a:spAutoFit/>
          </a:bodyPr>
          <a:lstStyle/>
          <a:p>
            <a:r>
              <a:rPr lang="en-US" dirty="0" smtClean="0">
                <a:solidFill>
                  <a:prstClr val="black"/>
                </a:solidFill>
              </a:rPr>
              <a:t>U</a:t>
            </a:r>
            <a:endParaRPr lang="en-US" dirty="0">
              <a:solidFill>
                <a:prstClr val="black"/>
              </a:solidFill>
            </a:endParaRPr>
          </a:p>
        </p:txBody>
      </p:sp>
      <p:sp>
        <p:nvSpPr>
          <p:cNvPr id="14" name="TextBox 13"/>
          <p:cNvSpPr txBox="1"/>
          <p:nvPr/>
        </p:nvSpPr>
        <p:spPr>
          <a:xfrm>
            <a:off x="7849743" y="4780368"/>
            <a:ext cx="389850" cy="369332"/>
          </a:xfrm>
          <a:prstGeom prst="rect">
            <a:avLst/>
          </a:prstGeom>
          <a:noFill/>
        </p:spPr>
        <p:txBody>
          <a:bodyPr wrap="none" rtlCol="0">
            <a:spAutoFit/>
          </a:bodyPr>
          <a:lstStyle/>
          <a:p>
            <a:r>
              <a:rPr lang="en-US" dirty="0">
                <a:solidFill>
                  <a:prstClr val="black"/>
                </a:solidFill>
              </a:rPr>
              <a:t>W</a:t>
            </a:r>
          </a:p>
        </p:txBody>
      </p:sp>
      <mc:AlternateContent xmlns:mc="http://schemas.openxmlformats.org/markup-compatibility/2006" xmlns:a14="http://schemas.microsoft.com/office/drawing/2010/main">
        <mc:Choice Requires="a14">
          <p:sp>
            <p:nvSpPr>
              <p:cNvPr id="6" name="Rectangle 5"/>
              <p:cNvSpPr/>
              <p:nvPr/>
            </p:nvSpPr>
            <p:spPr>
              <a:xfrm>
                <a:off x="221381" y="1380317"/>
                <a:ext cx="8018212" cy="764505"/>
              </a:xfrm>
              <a:prstGeom prst="rect">
                <a:avLst/>
              </a:prstGeom>
            </p:spPr>
            <p:txBody>
              <a:bodyPr wrap="square">
                <a:spAutoFit/>
              </a:bodyPr>
              <a:lstStyle/>
              <a:p>
                <a:pPr/>
                <a14:m>
                  <m:oMathPara xmlns:m="http://schemas.openxmlformats.org/officeDocument/2006/math">
                    <m:oMathParaPr>
                      <m:jc m:val="centerGroup"/>
                    </m:oMathParaPr>
                    <m:oMath xmlns:m="http://schemas.openxmlformats.org/officeDocument/2006/math">
                      <m:r>
                        <m:rPr>
                          <m:sty m:val="p"/>
                        </m:rPr>
                        <a:rPr lang="en-US" smtClean="0">
                          <a:solidFill>
                            <a:prstClr val="black"/>
                          </a:solidFill>
                          <a:latin typeface="Cambria Math" panose="02040503050406030204" pitchFamily="18" charset="0"/>
                        </a:rPr>
                        <m:t>E</m:t>
                      </m:r>
                      <m:r>
                        <a:rPr lang="en-US">
                          <a:solidFill>
                            <a:prstClr val="black"/>
                          </a:solidFill>
                          <a:latin typeface="Cambria Math" panose="02040503050406030204" pitchFamily="18" charset="0"/>
                        </a:rPr>
                        <m:t>=</m:t>
                      </m:r>
                      <m:f>
                        <m:fPr>
                          <m:ctrlPr>
                            <a:rPr lang="en-US" i="1" smtClean="0">
                              <a:solidFill>
                                <a:prstClr val="black"/>
                              </a:solidFill>
                              <a:latin typeface="Cambria Math"/>
                            </a:rPr>
                          </m:ctrlPr>
                        </m:fPr>
                        <m:num>
                          <m:r>
                            <a:rPr lang="en-US" smtClean="0">
                              <a:solidFill>
                                <a:prstClr val="black"/>
                              </a:solidFill>
                              <a:latin typeface="Cambria Math" panose="02040503050406030204" pitchFamily="18" charset="0"/>
                            </a:rPr>
                            <m:t>1</m:t>
                          </m:r>
                        </m:num>
                        <m:den>
                          <m:r>
                            <a:rPr lang="en-US" smtClean="0">
                              <a:solidFill>
                                <a:prstClr val="black"/>
                              </a:solidFill>
                              <a:latin typeface="Cambria Math" panose="02040503050406030204" pitchFamily="18" charset="0"/>
                            </a:rPr>
                            <m:t>2</m:t>
                          </m:r>
                        </m:den>
                      </m:f>
                      <m:nary>
                        <m:naryPr>
                          <m:chr m:val="∑"/>
                          <m:supHide m:val="on"/>
                          <m:ctrlPr>
                            <a:rPr lang="en-US" i="1" smtClean="0">
                              <a:solidFill>
                                <a:prstClr val="black"/>
                              </a:solidFill>
                              <a:latin typeface="Cambria Math"/>
                            </a:rPr>
                          </m:ctrlPr>
                        </m:naryPr>
                        <m:sub>
                          <m:r>
                            <a:rPr lang="en-US" i="1">
                              <a:solidFill>
                                <a:prstClr val="black"/>
                              </a:solidFill>
                              <a:latin typeface="Cambria Math" panose="02040503050406030204" pitchFamily="18" charset="0"/>
                            </a:rPr>
                            <m:t>𝑛</m:t>
                          </m:r>
                        </m:sub>
                        <m:sup/>
                        <m:e>
                          <m:sSub>
                            <m:sSubPr>
                              <m:ctrlPr>
                                <a:rPr lang="en-US" i="1" smtClean="0">
                                  <a:solidFill>
                                    <a:prstClr val="black"/>
                                  </a:solidFill>
                                  <a:latin typeface="Cambria Math"/>
                                </a:rPr>
                              </m:ctrlPr>
                            </m:sSubPr>
                            <m:e>
                              <m:r>
                                <a:rPr lang="en-US"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𝒚</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e>
                      </m:nary>
                      <m:sSub>
                        <m:sSubPr>
                          <m:ctrlPr>
                            <a:rPr lang="en-US" i="1">
                              <a:solidFill>
                                <a:prstClr val="black"/>
                              </a:solidFill>
                              <a:latin typeface="Cambria Math"/>
                            </a:rPr>
                          </m:ctrlPr>
                        </m:sSubPr>
                        <m:e>
                          <m:r>
                            <a:rPr lang="en-US" b="1" i="1" smtClean="0">
                              <a:solidFill>
                                <a:prstClr val="black"/>
                              </a:solidFill>
                              <a:latin typeface="Cambria Math" panose="02040503050406030204" pitchFamily="18" charset="0"/>
                            </a:rPr>
                            <m:t>𝒕</m:t>
                          </m:r>
                        </m:e>
                        <m:sub>
                          <m:r>
                            <a:rPr lang="en-US" i="1">
                              <a:solidFill>
                                <a:prstClr val="black"/>
                              </a:solidFill>
                              <a:latin typeface="Cambria Math" panose="02040503050406030204" pitchFamily="18" charset="0"/>
                            </a:rPr>
                            <m:t>𝑛</m:t>
                          </m:r>
                        </m:sub>
                      </m:sSub>
                      <m:sSup>
                        <m:sSupPr>
                          <m:ctrlPr>
                            <a:rPr lang="en-US" i="1" smtClean="0">
                              <a:solidFill>
                                <a:prstClr val="black"/>
                              </a:solidFill>
                              <a:latin typeface="Cambria Math"/>
                            </a:rPr>
                          </m:ctrlPr>
                        </m:sSupPr>
                        <m:e>
                          <m:r>
                            <a:rPr lang="en-US" i="1" smtClean="0">
                              <a:solidFill>
                                <a:prstClr val="black"/>
                              </a:solidFill>
                              <a:latin typeface="Cambria Math" panose="02040503050406030204" pitchFamily="18" charset="0"/>
                            </a:rPr>
                            <m:t>||</m:t>
                          </m:r>
                        </m:e>
                        <m:sup>
                          <m:r>
                            <a:rPr lang="en-US" i="1" smtClean="0">
                              <a:solidFill>
                                <a:prstClr val="black"/>
                              </a:solidFill>
                              <a:latin typeface="Cambria Math" panose="02040503050406030204" pitchFamily="18" charset="0"/>
                            </a:rPr>
                            <m:t>2</m:t>
                          </m:r>
                        </m:sup>
                      </m:sSup>
                      <m:r>
                        <a:rPr lang="en-US" smtClean="0">
                          <a:solidFill>
                            <a:prstClr val="black"/>
                          </a:solidFill>
                          <a:latin typeface="Cambria Math" panose="02040503050406030204" pitchFamily="18" charset="0"/>
                        </a:rPr>
                        <m:t>,  </m:t>
                      </m:r>
                      <m:r>
                        <m:rPr>
                          <m:sty m:val="p"/>
                        </m:rPr>
                        <a:rPr lang="en-US" smtClean="0">
                          <a:solidFill>
                            <a:prstClr val="black"/>
                          </a:solidFill>
                          <a:latin typeface="Cambria Math" panose="02040503050406030204" pitchFamily="18" charset="0"/>
                        </a:rPr>
                        <m:t>where</m:t>
                      </m:r>
                      <m:sSub>
                        <m:sSubPr>
                          <m:ctrlPr>
                            <a:rPr lang="en-US" i="1">
                              <a:solidFill>
                                <a:prstClr val="black"/>
                              </a:solidFill>
                              <a:latin typeface="Cambria Math"/>
                            </a:rPr>
                          </m:ctrlPr>
                        </m:sSubPr>
                        <m:e>
                          <m:r>
                            <a:rPr lang="en-US" b="1" i="1" smtClean="0">
                              <a:solidFill>
                                <a:prstClr val="black"/>
                              </a:solidFill>
                              <a:latin typeface="Cambria Math" panose="02040503050406030204" pitchFamily="18" charset="0"/>
                            </a:rPr>
                            <m:t> </m:t>
                          </m:r>
                          <m:r>
                            <a:rPr lang="en-US" b="1" i="1">
                              <a:solidFill>
                                <a:prstClr val="black"/>
                              </a:solidFill>
                              <a:latin typeface="Cambria Math" panose="02040503050406030204" pitchFamily="18" charset="0"/>
                            </a:rPr>
                            <m:t>𝒚</m:t>
                          </m:r>
                        </m:e>
                        <m:sub>
                          <m:r>
                            <a:rPr lang="en-US" i="1" smtClean="0">
                              <a:solidFill>
                                <a:prstClr val="black"/>
                              </a:solidFill>
                              <a:latin typeface="Cambria Math" panose="02040503050406030204" pitchFamily="18" charset="0"/>
                            </a:rPr>
                            <m:t>𝑛</m:t>
                          </m:r>
                        </m:sub>
                      </m:sSub>
                      <m:r>
                        <a:rPr lang="en-US" i="1">
                          <a:solidFill>
                            <a:prstClr val="black"/>
                          </a:solidFill>
                          <a:latin typeface="Cambria Math" panose="02040503050406030204" pitchFamily="18" charset="0"/>
                        </a:rPr>
                        <m:t>=</m:t>
                      </m:r>
                      <m:sSup>
                        <m:sSupPr>
                          <m:ctrlPr>
                            <a:rPr lang="en-US" i="1">
                              <a:solidFill>
                                <a:prstClr val="black"/>
                              </a:solidFill>
                              <a:latin typeface="Cambria Math"/>
                            </a:rPr>
                          </m:ctrlPr>
                        </m:sSupPr>
                        <m:e>
                          <m:r>
                            <a:rPr lang="en-US" b="1" i="1">
                              <a:solidFill>
                                <a:prstClr val="black"/>
                              </a:solidFill>
                              <a:latin typeface="Cambria Math" panose="02040503050406030204" pitchFamily="18" charset="0"/>
                            </a:rPr>
                            <m:t>𝑼</m:t>
                          </m:r>
                        </m:e>
                        <m:sup>
                          <m:r>
                            <a:rPr lang="en-US" i="1">
                              <a:solidFill>
                                <a:prstClr val="black"/>
                              </a:solidFill>
                              <a:latin typeface="Cambria Math" panose="02040503050406030204" pitchFamily="18" charset="0"/>
                            </a:rPr>
                            <m:t>𝑇</m:t>
                          </m:r>
                        </m:sup>
                      </m:sSup>
                      <m:sSub>
                        <m:sSubPr>
                          <m:ctrlPr>
                            <a:rPr lang="en-US" i="1">
                              <a:solidFill>
                                <a:prstClr val="black"/>
                              </a:solidFill>
                              <a:latin typeface="Cambria Math"/>
                            </a:rPr>
                          </m:ctrlPr>
                        </m:sSubPr>
                        <m:e>
                          <m:r>
                            <a:rPr lang="en-US" b="1" i="1">
                              <a:solidFill>
                                <a:prstClr val="black"/>
                              </a:solidFill>
                              <a:latin typeface="Cambria Math" panose="02040503050406030204" pitchFamily="18" charset="0"/>
                            </a:rPr>
                            <m:t>𝒉</m:t>
                          </m:r>
                        </m:e>
                        <m:sub>
                          <m:r>
                            <a:rPr lang="en-US" i="1" smtClean="0">
                              <a:solidFill>
                                <a:prstClr val="black"/>
                              </a:solidFill>
                              <a:latin typeface="Cambria Math" panose="02040503050406030204" pitchFamily="18" charset="0"/>
                            </a:rPr>
                            <m:t>𝑛</m:t>
                          </m:r>
                        </m:sub>
                      </m:sSub>
                      <m:r>
                        <a:rPr lang="en-US" i="1">
                          <a:solidFill>
                            <a:prstClr val="black"/>
                          </a:solidFill>
                          <a:latin typeface="Cambria Math" panose="02040503050406030204" pitchFamily="18" charset="0"/>
                        </a:rPr>
                        <m:t>=</m:t>
                      </m:r>
                      <m:sSup>
                        <m:sSupPr>
                          <m:ctrlPr>
                            <a:rPr lang="en-US" i="1">
                              <a:solidFill>
                                <a:prstClr val="black"/>
                              </a:solidFill>
                              <a:latin typeface="Cambria Math"/>
                            </a:rPr>
                          </m:ctrlPr>
                        </m:sSupPr>
                        <m:e>
                          <m:r>
                            <a:rPr lang="en-US" b="1" i="1">
                              <a:solidFill>
                                <a:prstClr val="black"/>
                              </a:solidFill>
                              <a:latin typeface="Cambria Math" panose="02040503050406030204" pitchFamily="18" charset="0"/>
                            </a:rPr>
                            <m:t>𝑼</m:t>
                          </m:r>
                        </m:e>
                        <m:sup>
                          <m:r>
                            <a:rPr lang="en-US" i="1">
                              <a:solidFill>
                                <a:prstClr val="black"/>
                              </a:solidFill>
                              <a:latin typeface="Cambria Math" panose="02040503050406030204" pitchFamily="18" charset="0"/>
                            </a:rPr>
                            <m:t>𝑇</m:t>
                          </m:r>
                        </m:sup>
                      </m:sSup>
                      <m:r>
                        <a:rPr lang="en-US" i="1">
                          <a:solidFill>
                            <a:prstClr val="black"/>
                          </a:solidFill>
                          <a:latin typeface="Cambria Math" panose="02040503050406030204" pitchFamily="18" charset="0"/>
                        </a:rPr>
                        <m:t>𝜎</m:t>
                      </m:r>
                      <m:d>
                        <m:dPr>
                          <m:ctrlPr>
                            <a:rPr lang="en-US" i="1">
                              <a:solidFill>
                                <a:prstClr val="black"/>
                              </a:solidFill>
                              <a:latin typeface="Cambria Math"/>
                            </a:rPr>
                          </m:ctrlPr>
                        </m:dPr>
                        <m:e>
                          <m:sSup>
                            <m:sSupPr>
                              <m:ctrlPr>
                                <a:rPr lang="en-US" i="1">
                                  <a:solidFill>
                                    <a:prstClr val="black"/>
                                  </a:solidFill>
                                  <a:latin typeface="Cambria Math"/>
                                </a:rPr>
                              </m:ctrlPr>
                            </m:sSupPr>
                            <m:e>
                              <m:r>
                                <a:rPr lang="en-US" b="1" i="1">
                                  <a:solidFill>
                                    <a:prstClr val="black"/>
                                  </a:solidFill>
                                  <a:latin typeface="Cambria Math" panose="02040503050406030204" pitchFamily="18" charset="0"/>
                                </a:rPr>
                                <m:t>𝑾</m:t>
                              </m:r>
                            </m:e>
                            <m:sup>
                              <m:r>
                                <a:rPr lang="en-US" i="1">
                                  <a:solidFill>
                                    <a:prstClr val="black"/>
                                  </a:solidFill>
                                  <a:latin typeface="Cambria Math" panose="02040503050406030204" pitchFamily="18" charset="0"/>
                                </a:rPr>
                                <m:t>𝑇</m:t>
                              </m:r>
                            </m:sup>
                          </m:sSup>
                          <m:sSub>
                            <m:sSubPr>
                              <m:ctrlPr>
                                <a:rPr lang="en-US" i="1">
                                  <a:solidFill>
                                    <a:prstClr val="black"/>
                                  </a:solidFill>
                                  <a:latin typeface="Cambria Math"/>
                                </a:rPr>
                              </m:ctrlPr>
                            </m:sSubPr>
                            <m:e>
                              <m:r>
                                <a:rPr lang="en-US" b="1" i="1">
                                  <a:solidFill>
                                    <a:prstClr val="black"/>
                                  </a:solidFill>
                                  <a:latin typeface="Cambria Math" panose="02040503050406030204" pitchFamily="18" charset="0"/>
                                </a:rPr>
                                <m:t>𝒙</m:t>
                              </m:r>
                            </m:e>
                            <m:sub>
                              <m:r>
                                <a:rPr lang="en-US" i="1" smtClean="0">
                                  <a:solidFill>
                                    <a:prstClr val="black"/>
                                  </a:solidFill>
                                  <a:latin typeface="Cambria Math" panose="02040503050406030204" pitchFamily="18" charset="0"/>
                                </a:rPr>
                                <m:t>𝑛</m:t>
                              </m:r>
                            </m:sub>
                          </m:sSub>
                        </m:e>
                      </m:d>
                      <m:r>
                        <a:rPr lang="en-US" i="1" smtClean="0">
                          <a:solidFill>
                            <a:prstClr val="black"/>
                          </a:solidFill>
                          <a:latin typeface="Cambria Math" panose="02040503050406030204" pitchFamily="18" charset="0"/>
                        </a:rPr>
                        <m:t>=</m:t>
                      </m:r>
                      <m:sSub>
                        <m:sSubPr>
                          <m:ctrlPr>
                            <a:rPr lang="en-US" i="1" smtClean="0">
                              <a:solidFill>
                                <a:prstClr val="black"/>
                              </a:solidFill>
                              <a:latin typeface="Cambria Math"/>
                            </a:rPr>
                          </m:ctrlPr>
                        </m:sSubPr>
                        <m:e>
                          <m:r>
                            <a:rPr lang="en-US" i="1" smtClean="0">
                              <a:solidFill>
                                <a:prstClr val="black"/>
                              </a:solidFill>
                              <a:latin typeface="Cambria Math" panose="02040503050406030204" pitchFamily="18" charset="0"/>
                            </a:rPr>
                            <m:t>𝐺</m:t>
                          </m:r>
                        </m:e>
                        <m:sub>
                          <m:r>
                            <a:rPr lang="en-US" i="1" smtClean="0">
                              <a:solidFill>
                                <a:prstClr val="black"/>
                              </a:solidFill>
                              <a:latin typeface="Cambria Math" panose="02040503050406030204" pitchFamily="18" charset="0"/>
                            </a:rPr>
                            <m:t>𝑛</m:t>
                          </m:r>
                        </m:sub>
                      </m:sSub>
                      <m:r>
                        <a:rPr lang="en-US" i="1" smtClean="0">
                          <a:solidFill>
                            <a:prstClr val="black"/>
                          </a:solidFill>
                          <a:latin typeface="Cambria Math" panose="02040503050406030204" pitchFamily="18" charset="0"/>
                        </a:rPr>
                        <m:t>(</m:t>
                      </m:r>
                      <m:r>
                        <a:rPr lang="en-US" b="1" i="1" smtClean="0">
                          <a:solidFill>
                            <a:prstClr val="black"/>
                          </a:solidFill>
                          <a:latin typeface="Cambria Math" panose="02040503050406030204" pitchFamily="18" charset="0"/>
                        </a:rPr>
                        <m:t>𝑼</m:t>
                      </m:r>
                      <m:r>
                        <a:rPr lang="en-US" b="1" i="1" smtClean="0">
                          <a:solidFill>
                            <a:prstClr val="black"/>
                          </a:solidFill>
                          <a:latin typeface="Cambria Math" panose="02040503050406030204" pitchFamily="18" charset="0"/>
                        </a:rPr>
                        <m:t>, </m:t>
                      </m:r>
                      <m:r>
                        <a:rPr lang="en-US" b="1" i="1" smtClean="0">
                          <a:solidFill>
                            <a:prstClr val="black"/>
                          </a:solidFill>
                          <a:latin typeface="Cambria Math" panose="02040503050406030204" pitchFamily="18" charset="0"/>
                        </a:rPr>
                        <m:t>𝑾</m:t>
                      </m:r>
                      <m:r>
                        <a:rPr lang="en-US" i="1" smtClean="0">
                          <a:solidFill>
                            <a:prstClr val="black"/>
                          </a:solidFill>
                          <a:latin typeface="Cambria Math" panose="02040503050406030204" pitchFamily="18" charset="0"/>
                        </a:rPr>
                        <m:t>)</m:t>
                      </m:r>
                    </m:oMath>
                  </m:oMathPara>
                </a14:m>
                <a:endParaRPr lang="en-US" i="1" dirty="0">
                  <a:solidFill>
                    <a:prstClr val="black"/>
                  </a:solidFill>
                </a:endParaRPr>
              </a:p>
            </p:txBody>
          </p:sp>
        </mc:Choice>
        <mc:Fallback xmlns="">
          <p:sp>
            <p:nvSpPr>
              <p:cNvPr id="6" name="Rectangle 5"/>
              <p:cNvSpPr>
                <a:spLocks noRot="1" noChangeAspect="1" noMove="1" noResize="1" noEditPoints="1" noAdjustHandles="1" noChangeArrowheads="1" noChangeShapeType="1" noTextEdit="1"/>
              </p:cNvSpPr>
              <p:nvPr/>
            </p:nvSpPr>
            <p:spPr>
              <a:xfrm>
                <a:off x="221381" y="1380317"/>
                <a:ext cx="8018212" cy="764505"/>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Rectangle 17"/>
              <p:cNvSpPr/>
              <p:nvPr/>
            </p:nvSpPr>
            <p:spPr>
              <a:xfrm>
                <a:off x="539015" y="3322228"/>
                <a:ext cx="8018212" cy="483466"/>
              </a:xfrm>
              <a:prstGeom prst="rect">
                <a:avLst/>
              </a:prstGeom>
            </p:spPr>
            <p:txBody>
              <a:bodyPr wrap="square">
                <a:spAutoFit/>
              </a:bodyPr>
              <a:lstStyle/>
              <a:p>
                <a14:m>
                  <m:oMath xmlns:m="http://schemas.openxmlformats.org/officeDocument/2006/math">
                    <m:r>
                      <m:rPr>
                        <m:sty m:val="p"/>
                      </m:rPr>
                      <a:rPr lang="en-US" smtClean="0">
                        <a:solidFill>
                          <a:prstClr val="black"/>
                        </a:solidFill>
                        <a:latin typeface="Cambria Math" panose="02040503050406030204" pitchFamily="18" charset="0"/>
                      </a:rPr>
                      <m:t>E</m:t>
                    </m:r>
                    <m:r>
                      <a:rPr lang="en-US">
                        <a:solidFill>
                          <a:prstClr val="black"/>
                        </a:solidFill>
                        <a:latin typeface="Cambria Math" panose="02040503050406030204" pitchFamily="18" charset="0"/>
                      </a:rPr>
                      <m:t>=</m:t>
                    </m:r>
                    <m:f>
                      <m:fPr>
                        <m:ctrlPr>
                          <a:rPr lang="en-US" i="1" smtClean="0">
                            <a:solidFill>
                              <a:prstClr val="black"/>
                            </a:solidFill>
                            <a:latin typeface="Cambria Math"/>
                          </a:rPr>
                        </m:ctrlPr>
                      </m:fPr>
                      <m:num>
                        <m:r>
                          <a:rPr lang="en-US" smtClean="0">
                            <a:solidFill>
                              <a:prstClr val="black"/>
                            </a:solidFill>
                            <a:latin typeface="Cambria Math" panose="02040503050406030204" pitchFamily="18" charset="0"/>
                          </a:rPr>
                          <m:t>1</m:t>
                        </m:r>
                      </m:num>
                      <m:den>
                        <m:r>
                          <a:rPr lang="en-US" smtClean="0">
                            <a:solidFill>
                              <a:prstClr val="black"/>
                            </a:solidFill>
                            <a:latin typeface="Cambria Math" panose="02040503050406030204" pitchFamily="18" charset="0"/>
                          </a:rPr>
                          <m:t>2</m:t>
                        </m:r>
                      </m:den>
                    </m:f>
                    <m:nary>
                      <m:naryPr>
                        <m:chr m:val="∑"/>
                        <m:supHide m:val="on"/>
                        <m:ctrlPr>
                          <a:rPr lang="en-US" i="1" smtClean="0">
                            <a:solidFill>
                              <a:prstClr val="black"/>
                            </a:solidFill>
                            <a:latin typeface="Cambria Math"/>
                          </a:rPr>
                        </m:ctrlPr>
                      </m:naryPr>
                      <m:sub>
                        <m:r>
                          <a:rPr lang="en-US" i="1">
                            <a:solidFill>
                              <a:prstClr val="black"/>
                            </a:solidFill>
                            <a:latin typeface="Cambria Math" panose="02040503050406030204" pitchFamily="18" charset="0"/>
                          </a:rPr>
                          <m:t>𝑛</m:t>
                        </m:r>
                      </m:sub>
                      <m:sup/>
                      <m:e>
                        <m:r>
                          <a:rPr lang="en-US"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𝐺</m:t>
                            </m:r>
                          </m:e>
                          <m:sub>
                            <m:r>
                              <a:rPr lang="en-US" i="1">
                                <a:solidFill>
                                  <a:prstClr val="black"/>
                                </a:solidFill>
                                <a:latin typeface="Cambria Math" panose="02040503050406030204" pitchFamily="18" charset="0"/>
                              </a:rPr>
                              <m:t>𝑛</m:t>
                            </m:r>
                          </m:sub>
                        </m:sSub>
                        <m:r>
                          <a:rPr lang="en-US" i="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𝑼</m:t>
                        </m:r>
                        <m:r>
                          <a:rPr lang="en-US" b="1" i="1">
                            <a:solidFill>
                              <a:prstClr val="black"/>
                            </a:solidFill>
                            <a:latin typeface="Cambria Math" panose="02040503050406030204" pitchFamily="18" charset="0"/>
                          </a:rPr>
                          <m:t>, </m:t>
                        </m:r>
                        <m:r>
                          <a:rPr lang="en-US" b="1" i="1">
                            <a:solidFill>
                              <a:prstClr val="black"/>
                            </a:solidFill>
                            <a:latin typeface="Cambria Math" panose="02040503050406030204" pitchFamily="18" charset="0"/>
                          </a:rPr>
                          <m:t>𝑾</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m:t>
                        </m:r>
                      </m:e>
                    </m:nary>
                    <m:sSub>
                      <m:sSubPr>
                        <m:ctrlPr>
                          <a:rPr lang="en-US" i="1">
                            <a:solidFill>
                              <a:prstClr val="black"/>
                            </a:solidFill>
                            <a:latin typeface="Cambria Math"/>
                          </a:rPr>
                        </m:ctrlPr>
                      </m:sSubPr>
                      <m:e>
                        <m:r>
                          <a:rPr lang="en-US" b="1" i="1" smtClean="0">
                            <a:solidFill>
                              <a:prstClr val="black"/>
                            </a:solidFill>
                            <a:latin typeface="Cambria Math" panose="02040503050406030204" pitchFamily="18" charset="0"/>
                          </a:rPr>
                          <m:t>𝒕</m:t>
                        </m:r>
                      </m:e>
                      <m:sub>
                        <m:r>
                          <a:rPr lang="en-US" i="1">
                            <a:solidFill>
                              <a:prstClr val="black"/>
                            </a:solidFill>
                            <a:latin typeface="Cambria Math" panose="02040503050406030204" pitchFamily="18" charset="0"/>
                          </a:rPr>
                          <m:t>𝑛</m:t>
                        </m:r>
                      </m:sub>
                    </m:sSub>
                    <m:sSup>
                      <m:sSupPr>
                        <m:ctrlPr>
                          <a:rPr lang="en-US" i="1" smtClean="0">
                            <a:solidFill>
                              <a:prstClr val="black"/>
                            </a:solidFill>
                            <a:latin typeface="Cambria Math"/>
                          </a:rPr>
                        </m:ctrlPr>
                      </m:sSupPr>
                      <m:e>
                        <m:r>
                          <a:rPr lang="en-US" i="1" smtClean="0">
                            <a:solidFill>
                              <a:prstClr val="black"/>
                            </a:solidFill>
                            <a:latin typeface="Cambria Math" panose="02040503050406030204" pitchFamily="18" charset="0"/>
                          </a:rPr>
                          <m:t>||</m:t>
                        </m:r>
                      </m:e>
                      <m:sup>
                        <m:r>
                          <a:rPr lang="en-US" i="1" smtClean="0">
                            <a:solidFill>
                              <a:prstClr val="black"/>
                            </a:solidFill>
                            <a:latin typeface="Cambria Math" panose="02040503050406030204" pitchFamily="18" charset="0"/>
                          </a:rPr>
                          <m:t>2</m:t>
                        </m:r>
                      </m:sup>
                    </m:sSup>
                    <m:r>
                      <a:rPr lang="en-US" smtClean="0">
                        <a:solidFill>
                          <a:prstClr val="black"/>
                        </a:solidFill>
                        <a:latin typeface="Cambria Math" panose="02040503050406030204" pitchFamily="18" charset="0"/>
                      </a:rPr>
                      <m:t>,  </m:t>
                    </m:r>
                  </m:oMath>
                </a14:m>
                <a:r>
                  <a:rPr lang="en-US" i="1" dirty="0" smtClean="0">
                    <a:solidFill>
                      <a:prstClr val="black"/>
                    </a:solidFill>
                  </a:rPr>
                  <a:t>subject to </a:t>
                </a:r>
                <a:r>
                  <a:rPr lang="en-US" b="1" i="1" dirty="0" smtClean="0">
                    <a:solidFill>
                      <a:prstClr val="black"/>
                    </a:solidFill>
                  </a:rPr>
                  <a:t>U</a:t>
                </a:r>
                <a14:m>
                  <m:oMath xmlns:m="http://schemas.openxmlformats.org/officeDocument/2006/math">
                    <m:r>
                      <a:rPr lang="en-US">
                        <a:solidFill>
                          <a:prstClr val="black"/>
                        </a:solidFill>
                        <a:latin typeface="Cambria Math" panose="02040503050406030204" pitchFamily="18" charset="0"/>
                        <a:ea typeface="SimSun" panose="02010600030101010101" pitchFamily="2" charset="-122"/>
                      </a:rPr>
                      <m:t>=</m:t>
                    </m:r>
                    <m:r>
                      <m:rPr>
                        <m:sty m:val="p"/>
                      </m:rPr>
                      <a:rPr lang="en-US">
                        <a:solidFill>
                          <a:prstClr val="black"/>
                        </a:solidFill>
                        <a:latin typeface="Cambria Math" panose="02040503050406030204" pitchFamily="18" charset="0"/>
                        <a:ea typeface="SimSun" panose="02010600030101010101" pitchFamily="2" charset="-122"/>
                      </a:rPr>
                      <m:t>F</m:t>
                    </m:r>
                    <m:r>
                      <a:rPr lang="en-US">
                        <a:solidFill>
                          <a:prstClr val="black"/>
                        </a:solidFill>
                        <a:latin typeface="Cambria Math" panose="02040503050406030204" pitchFamily="18" charset="0"/>
                        <a:ea typeface="SimSun" panose="02010600030101010101" pitchFamily="2" charset="-122"/>
                      </a:rPr>
                      <m:t>(</m:t>
                    </m:r>
                    <m:r>
                      <a:rPr lang="en-US" b="1" i="1">
                        <a:solidFill>
                          <a:prstClr val="black"/>
                        </a:solidFill>
                        <a:latin typeface="Cambria Math" panose="02040503050406030204" pitchFamily="18" charset="0"/>
                        <a:ea typeface="SimSun" panose="02010600030101010101" pitchFamily="2" charset="-122"/>
                      </a:rPr>
                      <m:t>𝑾</m:t>
                    </m:r>
                    <m:r>
                      <a:rPr lang="en-US">
                        <a:solidFill>
                          <a:prstClr val="black"/>
                        </a:solidFill>
                        <a:latin typeface="Cambria Math" panose="02040503050406030204" pitchFamily="18" charset="0"/>
                        <a:ea typeface="SimSun" panose="02010600030101010101" pitchFamily="2" charset="-122"/>
                      </a:rPr>
                      <m:t>)</m:t>
                    </m:r>
                  </m:oMath>
                </a14:m>
                <a:r>
                  <a:rPr lang="en-US" sz="1200" dirty="0">
                    <a:solidFill>
                      <a:prstClr val="black"/>
                    </a:solidFill>
                    <a:latin typeface="Times New Roman" panose="02020603050405020304" pitchFamily="18" charset="0"/>
                    <a:ea typeface="Times New Roman" panose="02020603050405020304" pitchFamily="18" charset="0"/>
                  </a:rPr>
                  <a:t>, </a:t>
                </a:r>
                <a:r>
                  <a:rPr lang="en-US" i="1" dirty="0" smtClean="0">
                    <a:solidFill>
                      <a:prstClr val="black"/>
                    </a:solidFill>
                  </a:rPr>
                  <a:t> </a:t>
                </a:r>
                <a:endParaRPr lang="en-US" i="1" dirty="0">
                  <a:solidFill>
                    <a:prstClr val="black"/>
                  </a:solidFill>
                </a:endParaRPr>
              </a:p>
            </p:txBody>
          </p:sp>
        </mc:Choice>
        <mc:Fallback xmlns="">
          <p:sp>
            <p:nvSpPr>
              <p:cNvPr id="18" name="Rectangle 17"/>
              <p:cNvSpPr>
                <a:spLocks noRot="1" noChangeAspect="1" noMove="1" noResize="1" noEditPoints="1" noAdjustHandles="1" noChangeArrowheads="1" noChangeShapeType="1" noTextEdit="1"/>
              </p:cNvSpPr>
              <p:nvPr/>
            </p:nvSpPr>
            <p:spPr>
              <a:xfrm>
                <a:off x="539015" y="3322228"/>
                <a:ext cx="8018212" cy="483466"/>
              </a:xfrm>
              <a:prstGeom prst="rect">
                <a:avLst/>
              </a:prstGeom>
              <a:blipFill rotWithShape="0">
                <a:blip r:embed="rId4"/>
                <a:stretch>
                  <a:fillRect t="-79747" b="-13164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Rectangle 18"/>
              <p:cNvSpPr/>
              <p:nvPr/>
            </p:nvSpPr>
            <p:spPr>
              <a:xfrm>
                <a:off x="539015" y="4639618"/>
                <a:ext cx="5553777" cy="483466"/>
              </a:xfrm>
              <a:prstGeom prst="rect">
                <a:avLst/>
              </a:prstGeom>
            </p:spPr>
            <p:txBody>
              <a:bodyPr wrap="square">
                <a:spAutoFit/>
              </a:bodyPr>
              <a:lstStyle/>
              <a:p>
                <a14:m>
                  <m:oMath xmlns:m="http://schemas.openxmlformats.org/officeDocument/2006/math">
                    <m:r>
                      <m:rPr>
                        <m:sty m:val="p"/>
                      </m:rPr>
                      <a:rPr lang="en-US" smtClean="0">
                        <a:solidFill>
                          <a:prstClr val="black"/>
                        </a:solidFill>
                        <a:latin typeface="Cambria Math" panose="02040503050406030204" pitchFamily="18" charset="0"/>
                      </a:rPr>
                      <m:t>E</m:t>
                    </m:r>
                    <m:r>
                      <a:rPr lang="en-US">
                        <a:solidFill>
                          <a:prstClr val="black"/>
                        </a:solidFill>
                        <a:latin typeface="Cambria Math" panose="02040503050406030204" pitchFamily="18" charset="0"/>
                      </a:rPr>
                      <m:t>=</m:t>
                    </m:r>
                    <m:f>
                      <m:fPr>
                        <m:ctrlPr>
                          <a:rPr lang="en-US" i="1" smtClean="0">
                            <a:solidFill>
                              <a:prstClr val="black"/>
                            </a:solidFill>
                            <a:latin typeface="Cambria Math"/>
                          </a:rPr>
                        </m:ctrlPr>
                      </m:fPr>
                      <m:num>
                        <m:r>
                          <a:rPr lang="en-US" smtClean="0">
                            <a:solidFill>
                              <a:prstClr val="black"/>
                            </a:solidFill>
                            <a:latin typeface="Cambria Math" panose="02040503050406030204" pitchFamily="18" charset="0"/>
                          </a:rPr>
                          <m:t>1</m:t>
                        </m:r>
                      </m:num>
                      <m:den>
                        <m:r>
                          <a:rPr lang="en-US" smtClean="0">
                            <a:solidFill>
                              <a:prstClr val="black"/>
                            </a:solidFill>
                            <a:latin typeface="Cambria Math" panose="02040503050406030204" pitchFamily="18" charset="0"/>
                          </a:rPr>
                          <m:t>2</m:t>
                        </m:r>
                      </m:den>
                    </m:f>
                    <m:nary>
                      <m:naryPr>
                        <m:chr m:val="∑"/>
                        <m:supHide m:val="on"/>
                        <m:ctrlPr>
                          <a:rPr lang="en-US" i="1" smtClean="0">
                            <a:solidFill>
                              <a:prstClr val="black"/>
                            </a:solidFill>
                            <a:latin typeface="Cambria Math"/>
                          </a:rPr>
                        </m:ctrlPr>
                      </m:naryPr>
                      <m:sub>
                        <m:r>
                          <a:rPr lang="en-US" i="1">
                            <a:solidFill>
                              <a:prstClr val="black"/>
                            </a:solidFill>
                            <a:latin typeface="Cambria Math" panose="02040503050406030204" pitchFamily="18" charset="0"/>
                          </a:rPr>
                          <m:t>𝑛</m:t>
                        </m:r>
                      </m:sub>
                      <m:sup/>
                      <m:e>
                        <m:r>
                          <a:rPr lang="en-US" i="1" smtClean="0">
                            <a:solidFill>
                              <a:prstClr val="black"/>
                            </a:solidFill>
                            <a:latin typeface="Cambria Math" panose="02040503050406030204" pitchFamily="18" charset="0"/>
                          </a:rPr>
                          <m:t>||</m:t>
                        </m:r>
                        <m:sSub>
                          <m:sSubPr>
                            <m:ctrlPr>
                              <a:rPr lang="en-US" i="1">
                                <a:solidFill>
                                  <a:prstClr val="black"/>
                                </a:solidFill>
                                <a:latin typeface="Cambria Math"/>
                              </a:rPr>
                            </m:ctrlPr>
                          </m:sSubPr>
                          <m:e>
                            <m:r>
                              <a:rPr lang="en-US" i="1">
                                <a:solidFill>
                                  <a:prstClr val="black"/>
                                </a:solidFill>
                                <a:latin typeface="Cambria Math" panose="02040503050406030204" pitchFamily="18" charset="0"/>
                              </a:rPr>
                              <m:t>𝐺</m:t>
                            </m:r>
                          </m:e>
                          <m:sub>
                            <m:r>
                              <a:rPr lang="en-US" i="1">
                                <a:solidFill>
                                  <a:prstClr val="black"/>
                                </a:solidFill>
                                <a:latin typeface="Cambria Math" panose="02040503050406030204" pitchFamily="18" charset="0"/>
                              </a:rPr>
                              <m:t>𝑛</m:t>
                            </m:r>
                          </m:sub>
                        </m:sSub>
                        <m:r>
                          <a:rPr lang="en-US" i="1">
                            <a:solidFill>
                              <a:prstClr val="black"/>
                            </a:solidFill>
                            <a:latin typeface="Cambria Math" panose="02040503050406030204" pitchFamily="18" charset="0"/>
                          </a:rPr>
                          <m:t>(</m:t>
                        </m:r>
                        <m:r>
                          <a:rPr lang="en-US" b="1" i="1">
                            <a:solidFill>
                              <a:prstClr val="black"/>
                            </a:solidFill>
                            <a:latin typeface="Cambria Math" panose="02040503050406030204" pitchFamily="18" charset="0"/>
                          </a:rPr>
                          <m:t>𝑼</m:t>
                        </m:r>
                        <m:r>
                          <a:rPr lang="en-US" b="1" i="1">
                            <a:solidFill>
                              <a:prstClr val="black"/>
                            </a:solidFill>
                            <a:latin typeface="Cambria Math" panose="02040503050406030204" pitchFamily="18" charset="0"/>
                          </a:rPr>
                          <m:t>, </m:t>
                        </m:r>
                        <m:r>
                          <a:rPr lang="en-US" b="1" i="1">
                            <a:solidFill>
                              <a:prstClr val="black"/>
                            </a:solidFill>
                            <a:latin typeface="Cambria Math" panose="02040503050406030204" pitchFamily="18" charset="0"/>
                          </a:rPr>
                          <m:t>𝑾</m:t>
                        </m:r>
                        <m:r>
                          <a:rPr lang="en-US" i="1">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m:t>
                        </m:r>
                      </m:e>
                    </m:nary>
                    <m:sSub>
                      <m:sSubPr>
                        <m:ctrlPr>
                          <a:rPr lang="en-US" i="1">
                            <a:solidFill>
                              <a:prstClr val="black"/>
                            </a:solidFill>
                            <a:latin typeface="Cambria Math"/>
                          </a:rPr>
                        </m:ctrlPr>
                      </m:sSubPr>
                      <m:e>
                        <m:r>
                          <a:rPr lang="en-US" b="1" i="1" smtClean="0">
                            <a:solidFill>
                              <a:prstClr val="black"/>
                            </a:solidFill>
                            <a:latin typeface="Cambria Math" panose="02040503050406030204" pitchFamily="18" charset="0"/>
                          </a:rPr>
                          <m:t>𝒕</m:t>
                        </m:r>
                      </m:e>
                      <m:sub>
                        <m:r>
                          <a:rPr lang="en-US" i="1">
                            <a:solidFill>
                              <a:prstClr val="black"/>
                            </a:solidFill>
                            <a:latin typeface="Cambria Math" panose="02040503050406030204" pitchFamily="18" charset="0"/>
                          </a:rPr>
                          <m:t>𝑛</m:t>
                        </m:r>
                      </m:sub>
                    </m:sSub>
                    <m:sSup>
                      <m:sSupPr>
                        <m:ctrlPr>
                          <a:rPr lang="en-US" i="1" smtClean="0">
                            <a:solidFill>
                              <a:prstClr val="black"/>
                            </a:solidFill>
                            <a:latin typeface="Cambria Math"/>
                          </a:rPr>
                        </m:ctrlPr>
                      </m:sSupPr>
                      <m:e>
                        <m:r>
                          <a:rPr lang="en-US" i="1" smtClean="0">
                            <a:solidFill>
                              <a:prstClr val="black"/>
                            </a:solidFill>
                            <a:latin typeface="Cambria Math" panose="02040503050406030204" pitchFamily="18" charset="0"/>
                          </a:rPr>
                          <m:t>||</m:t>
                        </m:r>
                      </m:e>
                      <m:sup>
                        <m:r>
                          <a:rPr lang="en-US" i="1" smtClean="0">
                            <a:solidFill>
                              <a:prstClr val="black"/>
                            </a:solidFill>
                            <a:latin typeface="Cambria Math" panose="02040503050406030204" pitchFamily="18" charset="0"/>
                          </a:rPr>
                          <m:t>2</m:t>
                        </m:r>
                      </m:sup>
                    </m:sSup>
                    <m:r>
                      <a:rPr lang="en-US" smtClean="0">
                        <a:solidFill>
                          <a:prstClr val="black"/>
                        </a:solidFill>
                        <a:latin typeface="Cambria Math" panose="02040503050406030204" pitchFamily="18" charset="0"/>
                      </a:rPr>
                      <m:t>+</m:t>
                    </m:r>
                    <m:r>
                      <a:rPr lang="en-US" i="1" smtClean="0">
                        <a:solidFill>
                          <a:prstClr val="black"/>
                        </a:solidFill>
                        <a:latin typeface="Cambria Math" panose="02040503050406030204" pitchFamily="18" charset="0"/>
                      </a:rPr>
                      <m:t>𝜆</m:t>
                    </m:r>
                    <m:r>
                      <a:rPr lang="en-US" i="1" smtClean="0">
                        <a:solidFill>
                          <a:prstClr val="black"/>
                        </a:solidFill>
                        <a:latin typeface="Cambria Math" panose="02040503050406030204" pitchFamily="18" charset="0"/>
                      </a:rPr>
                      <m:t> ||</m:t>
                    </m:r>
                  </m:oMath>
                </a14:m>
                <a:r>
                  <a:rPr lang="en-US" b="1" i="1" dirty="0" smtClean="0">
                    <a:solidFill>
                      <a:prstClr val="black"/>
                    </a:solidFill>
                  </a:rPr>
                  <a:t>U</a:t>
                </a:r>
                <a14:m>
                  <m:oMath xmlns:m="http://schemas.openxmlformats.org/officeDocument/2006/math">
                    <m:r>
                      <a:rPr lang="en-US" dirty="0">
                        <a:solidFill>
                          <a:prstClr val="black"/>
                        </a:solidFill>
                        <a:latin typeface="Cambria Math" panose="02040503050406030204" pitchFamily="18" charset="0"/>
                        <a:ea typeface="SimSun" panose="02010600030101010101" pitchFamily="2" charset="-122"/>
                      </a:rPr>
                      <m:t> </m:t>
                    </m:r>
                    <m:r>
                      <a:rPr lang="en-US" dirty="0" smtClean="0">
                        <a:solidFill>
                          <a:prstClr val="black"/>
                        </a:solidFill>
                        <a:latin typeface="Cambria Math" panose="02040503050406030204" pitchFamily="18" charset="0"/>
                        <a:ea typeface="SimSun" panose="02010600030101010101" pitchFamily="2" charset="-122"/>
                      </a:rPr>
                      <m:t>−</m:t>
                    </m:r>
                    <m:r>
                      <m:rPr>
                        <m:sty m:val="p"/>
                      </m:rPr>
                      <a:rPr lang="en-US">
                        <a:solidFill>
                          <a:prstClr val="black"/>
                        </a:solidFill>
                        <a:latin typeface="Cambria Math" panose="02040503050406030204" pitchFamily="18" charset="0"/>
                        <a:ea typeface="SimSun" panose="02010600030101010101" pitchFamily="2" charset="-122"/>
                      </a:rPr>
                      <m:t>F</m:t>
                    </m:r>
                    <m:d>
                      <m:dPr>
                        <m:ctrlPr>
                          <a:rPr lang="en-US" i="1">
                            <a:solidFill>
                              <a:prstClr val="black"/>
                            </a:solidFill>
                            <a:latin typeface="Cambria Math"/>
                            <a:ea typeface="SimSun" panose="02010600030101010101" pitchFamily="2" charset="-122"/>
                          </a:rPr>
                        </m:ctrlPr>
                      </m:dPr>
                      <m:e>
                        <m:r>
                          <a:rPr lang="en-US" b="1" i="1">
                            <a:solidFill>
                              <a:prstClr val="black"/>
                            </a:solidFill>
                            <a:latin typeface="Cambria Math" panose="02040503050406030204" pitchFamily="18" charset="0"/>
                            <a:ea typeface="SimSun" panose="02010600030101010101" pitchFamily="2" charset="-122"/>
                          </a:rPr>
                          <m:t>𝑾</m:t>
                        </m:r>
                      </m:e>
                    </m:d>
                    <m:r>
                      <a:rPr lang="en-US" smtClean="0">
                        <a:solidFill>
                          <a:prstClr val="black"/>
                        </a:solidFill>
                        <a:latin typeface="Cambria Math" panose="02040503050406030204" pitchFamily="18" charset="0"/>
                        <a:ea typeface="SimSun" panose="02010600030101010101" pitchFamily="2" charset="-122"/>
                      </a:rPr>
                      <m:t>||</m:t>
                    </m:r>
                  </m:oMath>
                </a14:m>
                <a:r>
                  <a:rPr lang="en-US" sz="1200" dirty="0">
                    <a:solidFill>
                      <a:prstClr val="black"/>
                    </a:solidFill>
                    <a:latin typeface="Times New Roman" panose="02020603050405020304" pitchFamily="18" charset="0"/>
                    <a:ea typeface="Times New Roman" panose="02020603050405020304" pitchFamily="18" charset="0"/>
                  </a:rPr>
                  <a:t> </a:t>
                </a:r>
                <a:r>
                  <a:rPr lang="en-US" i="1" dirty="0" smtClean="0">
                    <a:solidFill>
                      <a:prstClr val="black"/>
                    </a:solidFill>
                  </a:rPr>
                  <a:t> </a:t>
                </a:r>
                <a:endParaRPr lang="en-US" i="1" dirty="0">
                  <a:solidFill>
                    <a:prstClr val="black"/>
                  </a:solidFill>
                </a:endParaRPr>
              </a:p>
            </p:txBody>
          </p:sp>
        </mc:Choice>
        <mc:Fallback xmlns="">
          <p:sp>
            <p:nvSpPr>
              <p:cNvPr id="19" name="Rectangle 18"/>
              <p:cNvSpPr>
                <a:spLocks noRot="1" noChangeAspect="1" noMove="1" noResize="1" noEditPoints="1" noAdjustHandles="1" noChangeArrowheads="1" noChangeShapeType="1" noTextEdit="1"/>
              </p:cNvSpPr>
              <p:nvPr/>
            </p:nvSpPr>
            <p:spPr>
              <a:xfrm>
                <a:off x="539015" y="4639618"/>
                <a:ext cx="5553777" cy="483466"/>
              </a:xfrm>
              <a:prstGeom prst="rect">
                <a:avLst/>
              </a:prstGeom>
              <a:blipFill rotWithShape="0">
                <a:blip r:embed="rId5"/>
                <a:stretch>
                  <a:fillRect t="-79747" b="-131646"/>
                </a:stretch>
              </a:blipFill>
            </p:spPr>
            <p:txBody>
              <a:bodyPr/>
              <a:lstStyle/>
              <a:p>
                <a:r>
                  <a:rPr lang="en-US">
                    <a:noFill/>
                  </a:rPr>
                  <a:t> </a:t>
                </a:r>
              </a:p>
            </p:txBody>
          </p:sp>
        </mc:Fallback>
      </mc:AlternateContent>
      <p:sp>
        <p:nvSpPr>
          <p:cNvPr id="7" name="TextBox 6"/>
          <p:cNvSpPr txBox="1"/>
          <p:nvPr/>
        </p:nvSpPr>
        <p:spPr>
          <a:xfrm>
            <a:off x="539015" y="4177864"/>
            <a:ext cx="3504614" cy="369332"/>
          </a:xfrm>
          <a:prstGeom prst="rect">
            <a:avLst/>
          </a:prstGeom>
          <a:noFill/>
        </p:spPr>
        <p:txBody>
          <a:bodyPr wrap="none" rtlCol="0">
            <a:spAutoFit/>
          </a:bodyPr>
          <a:lstStyle/>
          <a:p>
            <a:r>
              <a:rPr lang="en-US" dirty="0" smtClean="0">
                <a:solidFill>
                  <a:prstClr val="black"/>
                </a:solidFill>
              </a:rPr>
              <a:t>Use of Lagrange multiplier method:</a:t>
            </a:r>
            <a:endParaRPr lang="en-US" dirty="0">
              <a:solidFill>
                <a:prstClr val="black"/>
              </a:solidFill>
            </a:endParaRPr>
          </a:p>
        </p:txBody>
      </p:sp>
      <p:sp>
        <p:nvSpPr>
          <p:cNvPr id="13" name="Rectangle 12"/>
          <p:cNvSpPr/>
          <p:nvPr/>
        </p:nvSpPr>
        <p:spPr>
          <a:xfrm>
            <a:off x="539015" y="5278679"/>
            <a:ext cx="5237459" cy="369332"/>
          </a:xfrm>
          <a:prstGeom prst="rect">
            <a:avLst/>
          </a:prstGeom>
        </p:spPr>
        <p:txBody>
          <a:bodyPr wrap="none">
            <a:spAutoFit/>
          </a:bodyPr>
          <a:lstStyle/>
          <a:p>
            <a:r>
              <a:rPr lang="en-US" dirty="0" smtClean="0">
                <a:solidFill>
                  <a:prstClr val="black"/>
                </a:solidFill>
              </a:rPr>
              <a:t>to learn </a:t>
            </a:r>
            <a:r>
              <a:rPr lang="en-US" b="1" i="1" dirty="0" smtClean="0">
                <a:solidFill>
                  <a:prstClr val="black"/>
                </a:solidFill>
              </a:rPr>
              <a:t>W</a:t>
            </a:r>
            <a:r>
              <a:rPr lang="en-US" dirty="0" smtClean="0">
                <a:solidFill>
                  <a:prstClr val="black"/>
                </a:solidFill>
              </a:rPr>
              <a:t> and then </a:t>
            </a:r>
            <a:r>
              <a:rPr lang="en-US" b="1" i="1" dirty="0" smtClean="0">
                <a:solidFill>
                  <a:prstClr val="black"/>
                </a:solidFill>
              </a:rPr>
              <a:t>U</a:t>
            </a:r>
            <a:r>
              <a:rPr lang="en-US" dirty="0" smtClean="0">
                <a:solidFill>
                  <a:prstClr val="black"/>
                </a:solidFill>
              </a:rPr>
              <a:t> </a:t>
            </a:r>
            <a:r>
              <a:rPr lang="en-US" dirty="0" smtClean="0">
                <a:solidFill>
                  <a:prstClr val="black"/>
                </a:solidFill>
                <a:sym typeface="Wingdings" panose="05000000000000000000" pitchFamily="2" charset="2"/>
              </a:rPr>
              <a:t>  no longer backpropagation</a:t>
            </a:r>
            <a:endParaRPr lang="en-US" dirty="0">
              <a:solidFill>
                <a:prstClr val="black"/>
              </a:solidFill>
            </a:endParaRPr>
          </a:p>
        </p:txBody>
      </p:sp>
      <mc:AlternateContent xmlns:mc="http://schemas.openxmlformats.org/markup-compatibility/2006" xmlns:a14="http://schemas.microsoft.com/office/drawing/2010/main">
        <mc:Choice Requires="a14">
          <p:sp>
            <p:nvSpPr>
              <p:cNvPr id="20" name="Rectangle 19"/>
              <p:cNvSpPr/>
              <p:nvPr/>
            </p:nvSpPr>
            <p:spPr>
              <a:xfrm>
                <a:off x="539015" y="5793553"/>
                <a:ext cx="8277726" cy="923330"/>
              </a:xfrm>
              <a:prstGeom prst="rect">
                <a:avLst/>
              </a:prstGeom>
            </p:spPr>
            <p:txBody>
              <a:bodyPr wrap="square">
                <a:spAutoFit/>
              </a:bodyPr>
              <a:lstStyle/>
              <a:p>
                <a:pPr marL="285750" indent="-285750">
                  <a:buFont typeface="Arial" panose="020B0604020202020204" pitchFamily="34" charset="0"/>
                  <a:buChar char="•"/>
                </a:pPr>
                <a:r>
                  <a:rPr lang="en-US" dirty="0" smtClean="0">
                    <a:solidFill>
                      <a:prstClr val="black"/>
                    </a:solidFill>
                  </a:rPr>
                  <a:t>Advantages found: </a:t>
                </a:r>
              </a:p>
              <a:p>
                <a:r>
                  <a:rPr lang="en-US" dirty="0" smtClean="0">
                    <a:solidFill>
                      <a:prstClr val="black"/>
                    </a:solidFill>
                  </a:rPr>
                  <a:t>      --- less noise in gradient than using chain rule ignoring explicit constraint </a:t>
                </a:r>
                <a:r>
                  <a:rPr lang="en-US" b="1" i="1" dirty="0">
                    <a:solidFill>
                      <a:prstClr val="black"/>
                    </a:solidFill>
                  </a:rPr>
                  <a:t>U</a:t>
                </a:r>
                <a14:m>
                  <m:oMath xmlns:m="http://schemas.openxmlformats.org/officeDocument/2006/math">
                    <m:r>
                      <a:rPr lang="en-US" dirty="0">
                        <a:solidFill>
                          <a:prstClr val="black"/>
                        </a:solidFill>
                        <a:latin typeface="Cambria Math" panose="02040503050406030204" pitchFamily="18" charset="0"/>
                        <a:ea typeface="SimSun" panose="02010600030101010101" pitchFamily="2" charset="-122"/>
                      </a:rPr>
                      <m:t>=</m:t>
                    </m:r>
                    <m:r>
                      <m:rPr>
                        <m:sty m:val="p"/>
                      </m:rPr>
                      <a:rPr lang="en-US">
                        <a:solidFill>
                          <a:prstClr val="black"/>
                        </a:solidFill>
                        <a:latin typeface="Cambria Math" panose="02040503050406030204" pitchFamily="18" charset="0"/>
                        <a:ea typeface="SimSun" panose="02010600030101010101" pitchFamily="2" charset="-122"/>
                      </a:rPr>
                      <m:t>F</m:t>
                    </m:r>
                    <m:r>
                      <a:rPr lang="en-US">
                        <a:solidFill>
                          <a:prstClr val="black"/>
                        </a:solidFill>
                        <a:latin typeface="Cambria Math" panose="02040503050406030204" pitchFamily="18" charset="0"/>
                        <a:ea typeface="SimSun" panose="02010600030101010101" pitchFamily="2" charset="-122"/>
                      </a:rPr>
                      <m:t>(</m:t>
                    </m:r>
                    <m:r>
                      <a:rPr lang="en-US" b="1" i="1">
                        <a:solidFill>
                          <a:prstClr val="black"/>
                        </a:solidFill>
                        <a:latin typeface="Cambria Math" panose="02040503050406030204" pitchFamily="18" charset="0"/>
                        <a:ea typeface="SimSun" panose="02010600030101010101" pitchFamily="2" charset="-122"/>
                      </a:rPr>
                      <m:t>𝑾</m:t>
                    </m:r>
                    <m:r>
                      <a:rPr lang="en-US">
                        <a:solidFill>
                          <a:prstClr val="black"/>
                        </a:solidFill>
                        <a:latin typeface="Cambria Math" panose="02040503050406030204" pitchFamily="18" charset="0"/>
                        <a:ea typeface="SimSun" panose="02010600030101010101" pitchFamily="2" charset="-122"/>
                      </a:rPr>
                      <m:t>)</m:t>
                    </m:r>
                  </m:oMath>
                </a14:m>
                <a:endParaRPr lang="en-US" dirty="0" smtClean="0">
                  <a:solidFill>
                    <a:prstClr val="black"/>
                  </a:solidFill>
                </a:endParaRPr>
              </a:p>
              <a:p>
                <a:r>
                  <a:rPr lang="en-US" dirty="0">
                    <a:solidFill>
                      <a:prstClr val="black"/>
                    </a:solidFill>
                  </a:rPr>
                  <a:t> </a:t>
                </a:r>
                <a:r>
                  <a:rPr lang="en-US" dirty="0" smtClean="0">
                    <a:solidFill>
                      <a:prstClr val="black"/>
                    </a:solidFill>
                  </a:rPr>
                  <a:t>     --- batch learning is effective, aiding parallel training </a:t>
                </a:r>
                <a:endParaRPr lang="en-US" dirty="0">
                  <a:solidFill>
                    <a:prstClr val="black"/>
                  </a:solidFill>
                </a:endParaRPr>
              </a:p>
            </p:txBody>
          </p:sp>
        </mc:Choice>
        <mc:Fallback xmlns="">
          <p:sp>
            <p:nvSpPr>
              <p:cNvPr id="20" name="Rectangle 19"/>
              <p:cNvSpPr>
                <a:spLocks noRot="1" noChangeAspect="1" noMove="1" noResize="1" noEditPoints="1" noAdjustHandles="1" noChangeArrowheads="1" noChangeShapeType="1" noTextEdit="1"/>
              </p:cNvSpPr>
              <p:nvPr/>
            </p:nvSpPr>
            <p:spPr>
              <a:xfrm>
                <a:off x="539015" y="5793553"/>
                <a:ext cx="8277726" cy="923330"/>
              </a:xfrm>
              <a:prstGeom prst="rect">
                <a:avLst/>
              </a:prstGeom>
              <a:blipFill rotWithShape="0">
                <a:blip r:embed="rId6"/>
                <a:stretch>
                  <a:fillRect l="-442" t="-3289" b="-9211"/>
                </a:stretch>
              </a:blipFill>
            </p:spPr>
            <p:txBody>
              <a:bodyPr/>
              <a:lstStyle/>
              <a:p>
                <a:r>
                  <a:rPr lang="en-US">
                    <a:noFill/>
                  </a:rPr>
                  <a:t> </a:t>
                </a:r>
              </a:p>
            </p:txBody>
          </p:sp>
        </mc:Fallback>
      </mc:AlternateContent>
    </p:spTree>
    <p:extLst>
      <p:ext uri="{BB962C8B-B14F-4D97-AF65-F5344CB8AC3E}">
        <p14:creationId xmlns:p14="http://schemas.microsoft.com/office/powerpoint/2010/main" val="255230994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Experimental Evaluation</a:t>
            </a:r>
            <a:endParaRPr lang="en-US" dirty="0"/>
          </a:p>
        </p:txBody>
      </p:sp>
      <p:sp>
        <p:nvSpPr>
          <p:cNvPr id="3" name="Content Placeholder 2"/>
          <p:cNvSpPr>
            <a:spLocks noGrp="1"/>
          </p:cNvSpPr>
          <p:nvPr>
            <p:ph idx="1"/>
          </p:nvPr>
        </p:nvSpPr>
        <p:spPr/>
        <p:txBody>
          <a:bodyPr>
            <a:normAutofit fontScale="77500" lnSpcReduction="20000"/>
          </a:bodyPr>
          <a:lstStyle/>
          <a:p>
            <a:r>
              <a:rPr lang="en-US" dirty="0" smtClean="0"/>
              <a:t>IR task </a:t>
            </a:r>
          </a:p>
          <a:p>
            <a:pPr lvl="1"/>
            <a:r>
              <a:rPr lang="en-US" dirty="0" smtClean="0"/>
              <a:t>Sponsored Search: retrieve and rank relevant ads given a query</a:t>
            </a:r>
          </a:p>
          <a:p>
            <a:r>
              <a:rPr lang="en-US" dirty="0" smtClean="0"/>
              <a:t>Data sets</a:t>
            </a:r>
          </a:p>
          <a:p>
            <a:pPr lvl="1"/>
            <a:r>
              <a:rPr lang="en-US" dirty="0" smtClean="0"/>
              <a:t>Training: 189K query–ads pairs</a:t>
            </a:r>
          </a:p>
          <a:p>
            <a:pPr lvl="1"/>
            <a:r>
              <a:rPr lang="en-US" dirty="0" smtClean="0"/>
              <a:t>Testing: 58K query–ads pairs</a:t>
            </a:r>
          </a:p>
          <a:p>
            <a:r>
              <a:rPr lang="en-US" dirty="0" smtClean="0"/>
              <a:t>Features to DSN</a:t>
            </a:r>
          </a:p>
          <a:p>
            <a:pPr lvl="1"/>
            <a:r>
              <a:rPr lang="en-US" dirty="0" smtClean="0"/>
              <a:t>A total of 160 features in two categories</a:t>
            </a:r>
          </a:p>
          <a:p>
            <a:pPr lvl="2"/>
            <a:r>
              <a:rPr lang="en-US" dirty="0" smtClean="0"/>
              <a:t>Text features: TF-IDF, word overlap, length, etc.</a:t>
            </a:r>
          </a:p>
          <a:p>
            <a:pPr lvl="2"/>
            <a:r>
              <a:rPr lang="en-US" dirty="0" smtClean="0"/>
              <a:t>User click features: clickthrough, clicked queries, etc.</a:t>
            </a:r>
          </a:p>
          <a:p>
            <a:r>
              <a:rPr lang="en-US" dirty="0" smtClean="0"/>
              <a:t>State-of-the-art baseline system (Burges et al. 2006)</a:t>
            </a:r>
          </a:p>
          <a:p>
            <a:pPr lvl="1"/>
            <a:r>
              <a:rPr lang="en-US" dirty="0" err="1" smtClean="0"/>
              <a:t>LambdaRank</a:t>
            </a:r>
            <a:r>
              <a:rPr lang="en-US" dirty="0" smtClean="0"/>
              <a:t>, a single-hidden-layer neural network</a:t>
            </a:r>
          </a:p>
          <a:p>
            <a:pPr lvl="1"/>
            <a:r>
              <a:rPr lang="en-US" dirty="0" smtClean="0"/>
              <a:t>Trained to maximize (a smoothed approximation of) NDCG via heuristic lambda-function</a:t>
            </a:r>
          </a:p>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163</a:t>
            </a:fld>
            <a:endParaRPr lang="en-US">
              <a:solidFill>
                <a:prstClr val="black">
                  <a:tint val="75000"/>
                </a:prstClr>
              </a:solidFill>
            </a:endParaRPr>
          </a:p>
        </p:txBody>
      </p:sp>
    </p:spTree>
    <p:extLst>
      <p:ext uri="{BB962C8B-B14F-4D97-AF65-F5344CB8AC3E}">
        <p14:creationId xmlns:p14="http://schemas.microsoft.com/office/powerpoint/2010/main" val="3530387823"/>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Evaluation Metric</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822960" y="1768244"/>
                <a:ext cx="7912418" cy="4257886"/>
              </a:xfrm>
            </p:spPr>
            <p:txBody>
              <a:bodyPr>
                <a:normAutofit lnSpcReduction="10000"/>
              </a:bodyPr>
              <a:lstStyle/>
              <a:p>
                <a:pPr>
                  <a:buFont typeface="Arial" panose="020B0604020202020204" pitchFamily="34" charset="0"/>
                  <a:buChar char="•"/>
                </a:pPr>
                <a:r>
                  <a:rPr lang="en-US" sz="2800" dirty="0" smtClean="0"/>
                  <a:t>Metric: Normalized Discounted Cumulative Gain (NDCG)</a:t>
                </a:r>
              </a:p>
              <a:p>
                <a:pPr>
                  <a:buFont typeface="Arial" panose="020B0604020202020204" pitchFamily="34" charset="0"/>
                  <a:buChar char="•"/>
                </a:pPr>
                <a:r>
                  <a:rPr lang="en-US" sz="2800" dirty="0" smtClean="0"/>
                  <a:t>DCG at rank </a:t>
                </a:r>
                <a14:m>
                  <m:oMath xmlns:m="http://schemas.openxmlformats.org/officeDocument/2006/math">
                    <m:r>
                      <a:rPr lang="en-US" sz="2800" b="0" i="1" smtClean="0">
                        <a:latin typeface="Cambria Math" panose="02040503050406030204" pitchFamily="18" charset="0"/>
                      </a:rPr>
                      <m:t>𝑝</m:t>
                    </m:r>
                  </m:oMath>
                </a14:m>
                <a:r>
                  <a:rPr lang="en-US" sz="2800" dirty="0" smtClean="0"/>
                  <a:t> = </a:t>
                </a:r>
                <a14:m>
                  <m:oMath xmlns:m="http://schemas.openxmlformats.org/officeDocument/2006/math">
                    <m:r>
                      <a:rPr lang="en-US" sz="2800" b="0" i="1" smtClean="0">
                        <a:latin typeface="Cambria Math" panose="02040503050406030204" pitchFamily="18" charset="0"/>
                      </a:rPr>
                      <m:t>𝑟𝑒</m:t>
                    </m:r>
                    <m:sSub>
                      <m:sSubPr>
                        <m:ctrlPr>
                          <a:rPr lang="en-US" sz="2800" b="0" i="1" smtClean="0">
                            <a:latin typeface="Cambria Math"/>
                          </a:rPr>
                        </m:ctrlPr>
                      </m:sSubPr>
                      <m:e>
                        <m:r>
                          <a:rPr lang="en-US" sz="2800" b="0" i="1" smtClean="0">
                            <a:latin typeface="Cambria Math" panose="02040503050406030204" pitchFamily="18" charset="0"/>
                          </a:rPr>
                          <m:t>𝑙</m:t>
                        </m:r>
                        <m:r>
                          <a:rPr lang="en-US" sz="2800" b="0" i="1" smtClean="0">
                            <a:latin typeface="Cambria Math"/>
                          </a:rPr>
                          <m:t>𝑒𝑣𝑎𝑛𝑐𝑒</m:t>
                        </m:r>
                      </m:e>
                      <m:sub>
                        <m:r>
                          <a:rPr lang="en-US" sz="2800" b="0" i="1" smtClean="0">
                            <a:latin typeface="Cambria Math" panose="02040503050406030204" pitchFamily="18" charset="0"/>
                          </a:rPr>
                          <m:t>1</m:t>
                        </m:r>
                      </m:sub>
                    </m:sSub>
                    <m:r>
                      <a:rPr lang="en-US" sz="2800" b="0" i="1" smtClean="0">
                        <a:latin typeface="Cambria Math" panose="02040503050406030204" pitchFamily="18" charset="0"/>
                      </a:rPr>
                      <m:t>+</m:t>
                    </m:r>
                    <m:nary>
                      <m:naryPr>
                        <m:chr m:val="∑"/>
                        <m:ctrlPr>
                          <a:rPr lang="en-US" sz="2800" i="1">
                            <a:latin typeface="Cambria Math"/>
                          </a:rPr>
                        </m:ctrlPr>
                      </m:naryPr>
                      <m:sub>
                        <m:r>
                          <m:rPr>
                            <m:brk m:alnAt="23"/>
                          </m:rPr>
                          <a:rPr lang="en-US" sz="2800" b="0" i="1" smtClean="0">
                            <a:latin typeface="Cambria Math" panose="02040503050406030204" pitchFamily="18" charset="0"/>
                          </a:rPr>
                          <m:t>𝑖</m:t>
                        </m:r>
                        <m:r>
                          <a:rPr lang="en-US" sz="2800" b="0" i="1" smtClean="0">
                            <a:latin typeface="Cambria Math" panose="02040503050406030204" pitchFamily="18" charset="0"/>
                          </a:rPr>
                          <m:t>=2</m:t>
                        </m:r>
                      </m:sub>
                      <m:sup>
                        <m:r>
                          <a:rPr lang="en-US" sz="2800" b="0" i="1" smtClean="0">
                            <a:latin typeface="Cambria Math" panose="02040503050406030204" pitchFamily="18" charset="0"/>
                          </a:rPr>
                          <m:t>𝑝</m:t>
                        </m:r>
                      </m:sup>
                      <m:e>
                        <m:f>
                          <m:fPr>
                            <m:ctrlPr>
                              <a:rPr lang="en-US" sz="2800" b="0" i="1" smtClean="0">
                                <a:latin typeface="Cambria Math"/>
                              </a:rPr>
                            </m:ctrlPr>
                          </m:fPr>
                          <m:num>
                            <m:r>
                              <a:rPr lang="en-US" sz="2800" b="0" i="1" smtClean="0">
                                <a:latin typeface="Cambria Math" panose="02040503050406030204" pitchFamily="18" charset="0"/>
                              </a:rPr>
                              <m:t>𝑟𝑒</m:t>
                            </m:r>
                            <m:sSub>
                              <m:sSubPr>
                                <m:ctrlPr>
                                  <a:rPr lang="en-US" sz="2800" b="0" i="1" smtClean="0">
                                    <a:latin typeface="Cambria Math"/>
                                  </a:rPr>
                                </m:ctrlPr>
                              </m:sSubPr>
                              <m:e>
                                <m:r>
                                  <a:rPr lang="en-US" sz="2800" b="0" i="1" smtClean="0">
                                    <a:latin typeface="Cambria Math" panose="02040503050406030204" pitchFamily="18" charset="0"/>
                                  </a:rPr>
                                  <m:t>𝑙</m:t>
                                </m:r>
                                <m:r>
                                  <a:rPr lang="en-US" sz="2800" b="0" i="1" smtClean="0">
                                    <a:latin typeface="Cambria Math"/>
                                  </a:rPr>
                                  <m:t>𝑒𝑣𝑎𝑛𝑐𝑒</m:t>
                                </m:r>
                              </m:e>
                              <m:sub>
                                <m:r>
                                  <a:rPr lang="en-US" sz="2800" b="0" i="1" smtClean="0">
                                    <a:latin typeface="Cambria Math" panose="02040503050406030204" pitchFamily="18" charset="0"/>
                                  </a:rPr>
                                  <m:t>𝑖</m:t>
                                </m:r>
                              </m:sub>
                            </m:sSub>
                          </m:num>
                          <m:den>
                            <m:func>
                              <m:funcPr>
                                <m:ctrlPr>
                                  <a:rPr lang="en-US" sz="2800" b="0" i="1" smtClean="0">
                                    <a:latin typeface="Cambria Math"/>
                                  </a:rPr>
                                </m:ctrlPr>
                              </m:funcPr>
                              <m:fName>
                                <m:sSub>
                                  <m:sSubPr>
                                    <m:ctrlPr>
                                      <a:rPr lang="en-US" sz="2800" b="0" i="1" smtClean="0">
                                        <a:latin typeface="Cambria Math"/>
                                      </a:rPr>
                                    </m:ctrlPr>
                                  </m:sSubPr>
                                  <m:e>
                                    <m:r>
                                      <m:rPr>
                                        <m:sty m:val="p"/>
                                      </m:rPr>
                                      <a:rPr lang="en-US" sz="2800" b="0" i="0" smtClean="0">
                                        <a:latin typeface="Cambria Math" panose="02040503050406030204" pitchFamily="18" charset="0"/>
                                      </a:rPr>
                                      <m:t>log</m:t>
                                    </m:r>
                                  </m:e>
                                  <m:sub>
                                    <m:r>
                                      <a:rPr lang="en-US" sz="2800" b="0" i="1" smtClean="0">
                                        <a:latin typeface="Cambria Math" panose="02040503050406030204" pitchFamily="18" charset="0"/>
                                      </a:rPr>
                                      <m:t>2</m:t>
                                    </m:r>
                                  </m:sub>
                                </m:sSub>
                              </m:fName>
                              <m:e>
                                <m:r>
                                  <a:rPr lang="en-US" sz="2800" b="0" i="1" smtClean="0">
                                    <a:latin typeface="Cambria Math" panose="02040503050406030204" pitchFamily="18" charset="0"/>
                                  </a:rPr>
                                  <m:t>𝑖</m:t>
                                </m:r>
                              </m:e>
                            </m:func>
                          </m:den>
                        </m:f>
                      </m:e>
                    </m:nary>
                  </m:oMath>
                </a14:m>
                <a:r>
                  <a:rPr lang="en-US" sz="2800" dirty="0" smtClean="0"/>
                  <a:t>; </a:t>
                </a:r>
                <a14:m>
                  <m:oMath xmlns:m="http://schemas.openxmlformats.org/officeDocument/2006/math">
                    <m:r>
                      <a:rPr lang="en-US" sz="2800" i="1">
                        <a:latin typeface="Cambria Math" panose="02040503050406030204" pitchFamily="18" charset="0"/>
                      </a:rPr>
                      <m:t>𝑟𝑒</m:t>
                    </m:r>
                    <m:sSub>
                      <m:sSubPr>
                        <m:ctrlPr>
                          <a:rPr lang="en-US" sz="2800" i="1">
                            <a:latin typeface="Cambria Math"/>
                          </a:rPr>
                        </m:ctrlPr>
                      </m:sSubPr>
                      <m:e>
                        <m:r>
                          <a:rPr lang="en-US" sz="2800" i="1">
                            <a:latin typeface="Cambria Math" panose="02040503050406030204" pitchFamily="18" charset="0"/>
                          </a:rPr>
                          <m:t>𝑙</m:t>
                        </m:r>
                        <m:r>
                          <a:rPr lang="en-US" sz="2800" i="1">
                            <a:latin typeface="Cambria Math"/>
                          </a:rPr>
                          <m:t>𝑒𝑣𝑎𝑛𝑐𝑒</m:t>
                        </m:r>
                      </m:e>
                      <m:sub>
                        <m:r>
                          <a:rPr lang="en-US" sz="2800" b="0" i="1" smtClean="0">
                            <a:latin typeface="Cambria Math"/>
                          </a:rPr>
                          <m:t>𝑖</m:t>
                        </m:r>
                      </m:sub>
                    </m:sSub>
                    <m:r>
                      <a:rPr lang="en-US" sz="2800" b="0" i="1" smtClean="0">
                        <a:latin typeface="Cambria Math"/>
                      </a:rPr>
                      <m:t>:</m:t>
                    </m:r>
                  </m:oMath>
                </a14:m>
                <a:r>
                  <a:rPr lang="en-US" sz="2800" dirty="0" smtClean="0"/>
                  <a:t> human label of </a:t>
                </a:r>
                <a:r>
                  <a:rPr lang="en-US" sz="2800" dirty="0"/>
                  <a:t>d</a:t>
                </a:r>
                <a:r>
                  <a:rPr lang="en-US" sz="2800" dirty="0" smtClean="0"/>
                  <a:t>oc</a:t>
                </a:r>
                <a14:m>
                  <m:oMath xmlns:m="http://schemas.openxmlformats.org/officeDocument/2006/math">
                    <m:r>
                      <a:rPr lang="en-US" sz="1600" b="0" i="1" smtClean="0">
                        <a:latin typeface="Cambria Math" panose="02040503050406030204" pitchFamily="18" charset="0"/>
                      </a:rPr>
                      <m:t>𝑖</m:t>
                    </m:r>
                  </m:oMath>
                </a14:m>
                <a:r>
                  <a:rPr lang="en-US" sz="2800" dirty="0" smtClean="0"/>
                  <a:t>, scale 0-4</a:t>
                </a:r>
              </a:p>
              <a:p>
                <a:pPr>
                  <a:buFont typeface="Arial" panose="020B0604020202020204" pitchFamily="34" charset="0"/>
                  <a:buChar char="•"/>
                </a:pPr>
                <a:r>
                  <a:rPr lang="en-US" sz="2800" dirty="0" smtClean="0"/>
                  <a:t>IDCG: Ideal DCG, DCG score when assuming docs are ranked by human label</a:t>
                </a:r>
              </a:p>
              <a:p>
                <a:pPr>
                  <a:buFont typeface="Arial" panose="020B0604020202020204" pitchFamily="34" charset="0"/>
                  <a:buChar char="•"/>
                </a:pPr>
                <a:r>
                  <a:rPr lang="en-US" sz="2800" dirty="0" smtClean="0"/>
                  <a:t>NDCG = DCG/ IDCG</a:t>
                </a:r>
              </a:p>
              <a:p>
                <a:pPr>
                  <a:buFont typeface="Arial" panose="020B0604020202020204" pitchFamily="34" charset="0"/>
                  <a:buChar char="•"/>
                </a:pPr>
                <a:r>
                  <a:rPr lang="en-US" sz="2800" dirty="0" smtClean="0"/>
                  <a:t>1 NDCG </a:t>
                </a:r>
                <a:r>
                  <a:rPr lang="en-US" sz="2800" dirty="0" err="1" smtClean="0"/>
                  <a:t>pt</a:t>
                </a:r>
                <a:r>
                  <a:rPr lang="en-US" sz="2800" dirty="0" smtClean="0"/>
                  <a:t> (0.01) in our setting is statistically significant</a:t>
                </a:r>
                <a:endParaRPr lang="en-US" sz="2800"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822960" y="1768244"/>
                <a:ext cx="7912418" cy="4257886"/>
              </a:xfrm>
              <a:blipFill rotWithShape="0">
                <a:blip r:embed="rId2"/>
                <a:stretch>
                  <a:fillRect l="-1387" t="-2289" b="-1574"/>
                </a:stretch>
              </a:blipFill>
            </p:spPr>
            <p:txBody>
              <a:bodyPr/>
              <a:lstStyle/>
              <a:p>
                <a:r>
                  <a:rPr lang="en-US">
                    <a:noFill/>
                  </a:rPr>
                  <a:t> </a:t>
                </a:r>
              </a:p>
            </p:txBody>
          </p:sp>
        </mc:Fallback>
      </mc:AlternateContent>
    </p:spTree>
    <p:extLst>
      <p:ext uri="{BB962C8B-B14F-4D97-AF65-F5344CB8AC3E}">
        <p14:creationId xmlns:p14="http://schemas.microsoft.com/office/powerpoint/2010/main" val="2431476039"/>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NDCG Results</a:t>
            </a:r>
            <a:endParaRPr lang="en-US" dirty="0"/>
          </a:p>
        </p:txBody>
      </p:sp>
      <p:sp>
        <p:nvSpPr>
          <p:cNvPr id="3" name="Content Placeholder 2"/>
          <p:cNvSpPr>
            <a:spLocks noGrp="1"/>
          </p:cNvSpPr>
          <p:nvPr>
            <p:ph idx="1"/>
          </p:nvPr>
        </p:nvSpPr>
        <p:spPr/>
        <p:txBody>
          <a:bodyPr/>
          <a:lstStyle/>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165</a:t>
            </a:fld>
            <a:endParaRPr lang="en-US">
              <a:solidFill>
                <a:prstClr val="black">
                  <a:tint val="75000"/>
                </a:prstClr>
              </a:solidFill>
            </a:endParaRPr>
          </a:p>
        </p:txBody>
      </p:sp>
      <p:graphicFrame>
        <p:nvGraphicFramePr>
          <p:cNvPr id="7" name="Table 6"/>
          <p:cNvGraphicFramePr>
            <a:graphicFrameLocks noGrp="1"/>
          </p:cNvGraphicFramePr>
          <p:nvPr>
            <p:extLst/>
          </p:nvPr>
        </p:nvGraphicFramePr>
        <p:xfrm>
          <a:off x="346510" y="2608447"/>
          <a:ext cx="8219178" cy="1831365"/>
        </p:xfrm>
        <a:graphic>
          <a:graphicData uri="http://schemas.openxmlformats.org/drawingml/2006/table">
            <a:tbl>
              <a:tblPr firstRow="1" firstCol="1" bandRow="1">
                <a:tableStyleId>{5C22544A-7EE6-4342-B048-85BDC9FD1C3A}</a:tableStyleId>
              </a:tblPr>
              <a:tblGrid>
                <a:gridCol w="2516074"/>
                <a:gridCol w="1845122"/>
                <a:gridCol w="2012860"/>
                <a:gridCol w="1845122"/>
              </a:tblGrid>
              <a:tr h="693019">
                <a:tc>
                  <a:txBody>
                    <a:bodyPr/>
                    <a:lstStyle/>
                    <a:p>
                      <a:pPr marL="0" marR="0">
                        <a:spcBef>
                          <a:spcPts val="0"/>
                        </a:spcBef>
                        <a:spcAft>
                          <a:spcPts val="0"/>
                        </a:spcAft>
                      </a:pPr>
                      <a:r>
                        <a:rPr lang="en-US" sz="2800" dirty="0">
                          <a:effectLst/>
                        </a:rPr>
                        <a:t>IR Systems</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NDCG@1</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NDCG@3</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NDCG@10</a:t>
                      </a:r>
                      <a:endParaRPr lang="en-US" sz="4000" dirty="0">
                        <a:effectLst/>
                        <a:latin typeface="Times New Roman" panose="02020603050405020304" pitchFamily="18" charset="0"/>
                        <a:ea typeface="Times New Roman" panose="02020603050405020304" pitchFamily="18" charset="0"/>
                      </a:endParaRPr>
                    </a:p>
                  </a:txBody>
                  <a:tcPr marL="68580" marR="68580" marT="0" marB="0"/>
                </a:tc>
              </a:tr>
              <a:tr h="569173">
                <a:tc>
                  <a:txBody>
                    <a:bodyPr/>
                    <a:lstStyle/>
                    <a:p>
                      <a:pPr marL="0" marR="0">
                        <a:spcBef>
                          <a:spcPts val="0"/>
                        </a:spcBef>
                        <a:spcAft>
                          <a:spcPts val="0"/>
                        </a:spcAft>
                      </a:pPr>
                      <a:r>
                        <a:rPr lang="en-US" sz="2800">
                          <a:effectLst/>
                        </a:rPr>
                        <a:t>LambdaRank</a:t>
                      </a:r>
                      <a:endParaRPr lang="en-US" sz="4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0.331</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0.347</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0.382</a:t>
                      </a:r>
                      <a:endParaRPr lang="en-US" sz="4000" dirty="0">
                        <a:effectLst/>
                        <a:latin typeface="Times New Roman" panose="02020603050405020304" pitchFamily="18" charset="0"/>
                        <a:ea typeface="Times New Roman" panose="02020603050405020304" pitchFamily="18" charset="0"/>
                      </a:endParaRPr>
                    </a:p>
                  </a:txBody>
                  <a:tcPr marL="68580" marR="68580" marT="0" marB="0"/>
                </a:tc>
              </a:tr>
              <a:tr h="569173">
                <a:tc>
                  <a:txBody>
                    <a:bodyPr/>
                    <a:lstStyle/>
                    <a:p>
                      <a:pPr marL="0" marR="0">
                        <a:spcBef>
                          <a:spcPts val="0"/>
                        </a:spcBef>
                        <a:spcAft>
                          <a:spcPts val="0"/>
                        </a:spcAft>
                      </a:pPr>
                      <a:r>
                        <a:rPr lang="en-US" sz="2800">
                          <a:effectLst/>
                        </a:rPr>
                        <a:t>DSN system</a:t>
                      </a:r>
                      <a:endParaRPr lang="en-US" sz="4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a:effectLst/>
                        </a:rPr>
                        <a:t>0.359</a:t>
                      </a:r>
                      <a:endParaRPr lang="en-US" sz="400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0.366</a:t>
                      </a:r>
                      <a:endParaRPr lang="en-US" sz="4000" dirty="0">
                        <a:effectLst/>
                        <a:latin typeface="Times New Roman" panose="02020603050405020304" pitchFamily="18" charset="0"/>
                        <a:ea typeface="Times New Roman" panose="02020603050405020304" pitchFamily="18" charset="0"/>
                      </a:endParaRPr>
                    </a:p>
                  </a:txBody>
                  <a:tcPr marL="68580" marR="68580" marT="0" marB="0"/>
                </a:tc>
                <a:tc>
                  <a:txBody>
                    <a:bodyPr/>
                    <a:lstStyle/>
                    <a:p>
                      <a:pPr marL="0" marR="0">
                        <a:spcBef>
                          <a:spcPts val="0"/>
                        </a:spcBef>
                        <a:spcAft>
                          <a:spcPts val="0"/>
                        </a:spcAft>
                      </a:pPr>
                      <a:r>
                        <a:rPr lang="en-US" sz="2800" dirty="0">
                          <a:effectLst/>
                        </a:rPr>
                        <a:t>0.402</a:t>
                      </a:r>
                      <a:endParaRPr lang="en-US" sz="4000" dirty="0">
                        <a:effectLst/>
                        <a:latin typeface="Times New Roman" panose="02020603050405020304" pitchFamily="18" charset="0"/>
                        <a:ea typeface="Times New Roman" panose="02020603050405020304" pitchFamily="18" charset="0"/>
                      </a:endParaRPr>
                    </a:p>
                  </a:txBody>
                  <a:tcPr marL="68580" marR="68580" marT="0" marB="0"/>
                </a:tc>
              </a:tr>
            </a:tbl>
          </a:graphicData>
        </a:graphic>
      </p:graphicFrame>
      <p:sp>
        <p:nvSpPr>
          <p:cNvPr id="8" name="TextBox 7"/>
          <p:cNvSpPr txBox="1"/>
          <p:nvPr/>
        </p:nvSpPr>
        <p:spPr>
          <a:xfrm>
            <a:off x="457200" y="1797821"/>
            <a:ext cx="7726026" cy="461665"/>
          </a:xfrm>
          <a:prstGeom prst="rect">
            <a:avLst/>
          </a:prstGeom>
          <a:noFill/>
        </p:spPr>
        <p:txBody>
          <a:bodyPr wrap="none" rtlCol="0">
            <a:spAutoFit/>
          </a:bodyPr>
          <a:lstStyle/>
          <a:p>
            <a:r>
              <a:rPr lang="en-US" sz="2400" dirty="0" smtClean="0">
                <a:solidFill>
                  <a:prstClr val="black"/>
                </a:solidFill>
              </a:rPr>
              <a:t>IR Quality measures (NDCG) for the DSN System vs. Baseline </a:t>
            </a:r>
            <a:endParaRPr lang="en-US" sz="2400" dirty="0">
              <a:solidFill>
                <a:prstClr val="black"/>
              </a:solidFill>
            </a:endParaRPr>
          </a:p>
        </p:txBody>
      </p:sp>
    </p:spTree>
    <p:extLst>
      <p:ext uri="{BB962C8B-B14F-4D97-AF65-F5344CB8AC3E}">
        <p14:creationId xmlns:p14="http://schemas.microsoft.com/office/powerpoint/2010/main" val="712453839"/>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Analysis</a:t>
            </a:r>
            <a:endParaRPr lang="en-US" dirty="0"/>
          </a:p>
        </p:txBody>
      </p:sp>
      <p:sp>
        <p:nvSpPr>
          <p:cNvPr id="3" name="Content Placeholder 2"/>
          <p:cNvSpPr>
            <a:spLocks noGrp="1"/>
          </p:cNvSpPr>
          <p:nvPr>
            <p:ph idx="1"/>
          </p:nvPr>
        </p:nvSpPr>
        <p:spPr/>
        <p:txBody>
          <a:bodyPr/>
          <a:lstStyle/>
          <a:p>
            <a:pPr lvl="1"/>
            <a:endParaRPr lang="en-US" dirty="0" smtClean="0"/>
          </a:p>
          <a:p>
            <a:pPr lvl="1"/>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166</a:t>
            </a:fld>
            <a:endParaRPr lang="en-US">
              <a:solidFill>
                <a:prstClr val="black">
                  <a:tint val="75000"/>
                </a:prstClr>
              </a:solidFill>
            </a:endParaRPr>
          </a:p>
        </p:txBody>
      </p:sp>
      <p:sp>
        <p:nvSpPr>
          <p:cNvPr id="8" name="TextBox 7"/>
          <p:cNvSpPr txBox="1"/>
          <p:nvPr/>
        </p:nvSpPr>
        <p:spPr>
          <a:xfrm>
            <a:off x="1129553" y="1718556"/>
            <a:ext cx="6795899" cy="369332"/>
          </a:xfrm>
          <a:prstGeom prst="rect">
            <a:avLst/>
          </a:prstGeom>
          <a:noFill/>
        </p:spPr>
        <p:txBody>
          <a:bodyPr wrap="none" rtlCol="0">
            <a:spAutoFit/>
          </a:bodyPr>
          <a:lstStyle/>
          <a:p>
            <a:r>
              <a:rPr lang="en-US" dirty="0" smtClean="0">
                <a:solidFill>
                  <a:prstClr val="black"/>
                </a:solidFill>
              </a:rPr>
              <a:t>Relationship between classification error rates and NDCG@1 measure)</a:t>
            </a:r>
            <a:endParaRPr lang="en-US" dirty="0">
              <a:solidFill>
                <a:prstClr val="black"/>
              </a:solidFill>
            </a:endParaRPr>
          </a:p>
        </p:txBody>
      </p:sp>
      <p:graphicFrame>
        <p:nvGraphicFramePr>
          <p:cNvPr id="6" name="Chart 5"/>
          <p:cNvGraphicFramePr/>
          <p:nvPr>
            <p:extLst/>
          </p:nvPr>
        </p:nvGraphicFramePr>
        <p:xfrm>
          <a:off x="2193174" y="2193557"/>
          <a:ext cx="4161131" cy="2398955"/>
        </p:xfrm>
        <a:graphic>
          <a:graphicData uri="http://schemas.openxmlformats.org/drawingml/2006/chart">
            <c:chart xmlns:c="http://schemas.openxmlformats.org/drawingml/2006/chart" xmlns:r="http://schemas.openxmlformats.org/officeDocument/2006/relationships" r:id="rId2"/>
          </a:graphicData>
        </a:graphic>
      </p:graphicFrame>
      <p:sp>
        <p:nvSpPr>
          <p:cNvPr id="7" name="TextBox 6"/>
          <p:cNvSpPr txBox="1"/>
          <p:nvPr/>
        </p:nvSpPr>
        <p:spPr>
          <a:xfrm>
            <a:off x="457200" y="4690152"/>
            <a:ext cx="8356711" cy="2031325"/>
          </a:xfrm>
          <a:prstGeom prst="rect">
            <a:avLst/>
          </a:prstGeom>
          <a:noFill/>
        </p:spPr>
        <p:txBody>
          <a:bodyPr wrap="none" rtlCol="0">
            <a:spAutoFit/>
          </a:bodyPr>
          <a:lstStyle/>
          <a:p>
            <a:r>
              <a:rPr lang="en-US" dirty="0" smtClean="0">
                <a:solidFill>
                  <a:prstClr val="black"/>
                </a:solidFill>
              </a:rPr>
              <a:t>Observations: </a:t>
            </a:r>
          </a:p>
          <a:p>
            <a:pPr marL="285750" indent="-285750">
              <a:buFont typeface="Arial" panose="020B0604020202020204" pitchFamily="34" charset="0"/>
              <a:buChar char="•"/>
            </a:pPr>
            <a:r>
              <a:rPr lang="en-US" dirty="0" smtClean="0">
                <a:solidFill>
                  <a:prstClr val="black"/>
                </a:solidFill>
              </a:rPr>
              <a:t>Correlation </a:t>
            </a:r>
            <a:r>
              <a:rPr lang="en-US" dirty="0">
                <a:solidFill>
                  <a:prstClr val="black"/>
                </a:solidFill>
              </a:rPr>
              <a:t>is clearly </a:t>
            </a:r>
            <a:r>
              <a:rPr lang="en-US" dirty="0" smtClean="0">
                <a:solidFill>
                  <a:prstClr val="black"/>
                </a:solidFill>
              </a:rPr>
              <a:t>evidenced for NDCG1 &lt; 0.35 </a:t>
            </a:r>
          </a:p>
          <a:p>
            <a:pPr marL="285750" indent="-285750">
              <a:buFont typeface="Arial" panose="020B0604020202020204" pitchFamily="34" charset="0"/>
              <a:buChar char="•"/>
            </a:pPr>
            <a:r>
              <a:rPr lang="en-US" dirty="0">
                <a:solidFill>
                  <a:prstClr val="black"/>
                </a:solidFill>
              </a:rPr>
              <a:t>W</a:t>
            </a:r>
            <a:r>
              <a:rPr lang="en-US" dirty="0" smtClean="0">
                <a:solidFill>
                  <a:prstClr val="black"/>
                </a:solidFill>
              </a:rPr>
              <a:t>eaker </a:t>
            </a:r>
            <a:r>
              <a:rPr lang="en-US" dirty="0">
                <a:solidFill>
                  <a:prstClr val="black"/>
                </a:solidFill>
              </a:rPr>
              <a:t>correlation </a:t>
            </a:r>
            <a:r>
              <a:rPr lang="en-US" dirty="0" smtClean="0">
                <a:solidFill>
                  <a:prstClr val="black"/>
                </a:solidFill>
              </a:rPr>
              <a:t>in </a:t>
            </a:r>
            <a:r>
              <a:rPr lang="en-US" dirty="0">
                <a:solidFill>
                  <a:prstClr val="black"/>
                </a:solidFill>
              </a:rPr>
              <a:t>the high IR-quality </a:t>
            </a:r>
            <a:r>
              <a:rPr lang="en-US" dirty="0" smtClean="0">
                <a:solidFill>
                  <a:prstClr val="black"/>
                </a:solidFill>
              </a:rPr>
              <a:t>region, i.e., NDCG1 &gt; 0.35 </a:t>
            </a:r>
          </a:p>
          <a:p>
            <a:endParaRPr lang="en-US" dirty="0" smtClean="0">
              <a:solidFill>
                <a:prstClr val="black"/>
              </a:solidFill>
            </a:endParaRPr>
          </a:p>
          <a:p>
            <a:r>
              <a:rPr lang="en-US" dirty="0" smtClean="0">
                <a:solidFill>
                  <a:prstClr val="black"/>
                </a:solidFill>
              </a:rPr>
              <a:t>Implication: </a:t>
            </a:r>
            <a:endParaRPr lang="en-US" dirty="0">
              <a:solidFill>
                <a:prstClr val="black"/>
              </a:solidFill>
            </a:endParaRPr>
          </a:p>
          <a:p>
            <a:pPr marL="285750" indent="-285750">
              <a:buFont typeface="Arial" panose="020B0604020202020204" pitchFamily="34" charset="0"/>
              <a:buChar char="•"/>
            </a:pPr>
            <a:r>
              <a:rPr lang="en-US" dirty="0" smtClean="0">
                <a:solidFill>
                  <a:prstClr val="black"/>
                </a:solidFill>
              </a:rPr>
              <a:t>Due to the inconsistency </a:t>
            </a:r>
            <a:r>
              <a:rPr lang="en-US" dirty="0">
                <a:solidFill>
                  <a:prstClr val="black"/>
                </a:solidFill>
              </a:rPr>
              <a:t>between the training objective and the IR-quality measure </a:t>
            </a:r>
            <a:endParaRPr lang="en-US" dirty="0" smtClean="0">
              <a:solidFill>
                <a:prstClr val="black"/>
              </a:solidFill>
            </a:endParaRPr>
          </a:p>
          <a:p>
            <a:pPr marL="285750" indent="-285750">
              <a:buFont typeface="Arial" panose="020B0604020202020204" pitchFamily="34" charset="0"/>
              <a:buChar char="•"/>
            </a:pPr>
            <a:r>
              <a:rPr lang="en-US" dirty="0" smtClean="0">
                <a:solidFill>
                  <a:prstClr val="black"/>
                </a:solidFill>
              </a:rPr>
              <a:t>It is desirable </a:t>
            </a:r>
            <a:r>
              <a:rPr lang="en-US" dirty="0">
                <a:solidFill>
                  <a:prstClr val="black"/>
                </a:solidFill>
              </a:rPr>
              <a:t>to train the model </a:t>
            </a:r>
            <a:r>
              <a:rPr lang="en-US" dirty="0" smtClean="0">
                <a:solidFill>
                  <a:prstClr val="black"/>
                </a:solidFill>
              </a:rPr>
              <a:t>to optimize the </a:t>
            </a:r>
            <a:r>
              <a:rPr lang="en-US" dirty="0">
                <a:solidFill>
                  <a:prstClr val="black"/>
                </a:solidFill>
              </a:rPr>
              <a:t>end-to-end IR quality directly </a:t>
            </a:r>
            <a:endParaRPr lang="en-US" dirty="0" smtClean="0">
              <a:solidFill>
                <a:prstClr val="black"/>
              </a:solidFill>
            </a:endParaRPr>
          </a:p>
        </p:txBody>
      </p:sp>
    </p:spTree>
    <p:extLst>
      <p:ext uri="{BB962C8B-B14F-4D97-AF65-F5344CB8AC3E}">
        <p14:creationId xmlns:p14="http://schemas.microsoft.com/office/powerpoint/2010/main" val="395508323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Learning Curves</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167</a:t>
            </a:fld>
            <a:endParaRPr lang="en-US">
              <a:solidFill>
                <a:prstClr val="black">
                  <a:tint val="75000"/>
                </a:prstClr>
              </a:solidFill>
            </a:endParaRPr>
          </a:p>
        </p:txBody>
      </p:sp>
      <p:graphicFrame>
        <p:nvGraphicFramePr>
          <p:cNvPr id="5" name="Content Placeholder 4"/>
          <p:cNvGraphicFramePr>
            <a:graphicFrameLocks noGrp="1"/>
          </p:cNvGraphicFramePr>
          <p:nvPr>
            <p:ph idx="1"/>
          </p:nvPr>
        </p:nvGraphicFramePr>
        <p:xfrm>
          <a:off x="457200" y="1600200"/>
          <a:ext cx="8229600" cy="452596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577540833"/>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3" name="Content Placeholder 2"/>
          <p:cNvSpPr>
            <a:spLocks noGrp="1"/>
          </p:cNvSpPr>
          <p:nvPr>
            <p:ph idx="1"/>
          </p:nvPr>
        </p:nvSpPr>
        <p:spPr>
          <a:xfrm>
            <a:off x="157655" y="1600221"/>
            <a:ext cx="8870731" cy="4525963"/>
          </a:xfrm>
        </p:spPr>
        <p:txBody>
          <a:bodyPr>
            <a:normAutofit lnSpcReduction="10000"/>
          </a:bodyPr>
          <a:lstStyle/>
          <a:p>
            <a:r>
              <a:rPr lang="en-US" dirty="0" smtClean="0"/>
              <a:t>First </a:t>
            </a:r>
            <a:r>
              <a:rPr lang="en-US" dirty="0"/>
              <a:t>study on the use of deep learning techniques </a:t>
            </a:r>
            <a:r>
              <a:rPr lang="en-US" dirty="0" smtClean="0"/>
              <a:t>for learning-to-rank in IR problems</a:t>
            </a:r>
          </a:p>
          <a:p>
            <a:r>
              <a:rPr lang="en-US" dirty="0" smtClean="0"/>
              <a:t>Significantly better than shallow neural network </a:t>
            </a:r>
          </a:p>
          <a:p>
            <a:r>
              <a:rPr lang="en-US" dirty="0" smtClean="0"/>
              <a:t>Model trained by MSE</a:t>
            </a:r>
          </a:p>
          <a:p>
            <a:pPr lvl="1"/>
            <a:r>
              <a:rPr lang="en-US" dirty="0" smtClean="0"/>
              <a:t>Generally </a:t>
            </a:r>
            <a:r>
              <a:rPr lang="en-US" dirty="0"/>
              <a:t>correlated well with the NDCG as the IR quality measure </a:t>
            </a:r>
            <a:endParaRPr lang="en-US" dirty="0" smtClean="0"/>
          </a:p>
          <a:p>
            <a:pPr lvl="1"/>
            <a:r>
              <a:rPr lang="en-US" dirty="0" smtClean="0"/>
              <a:t>But weaker correlation in the </a:t>
            </a:r>
            <a:r>
              <a:rPr lang="en-US" dirty="0"/>
              <a:t>region of high IR quality </a:t>
            </a:r>
            <a:endParaRPr lang="en-US" dirty="0" smtClean="0"/>
          </a:p>
          <a:p>
            <a:r>
              <a:rPr lang="en-US" dirty="0" smtClean="0"/>
              <a:t>Deep learning using end-to-end IR-relevant metric is a key future direction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168</a:t>
            </a:fld>
            <a:endParaRPr lang="en-US">
              <a:solidFill>
                <a:prstClr val="black">
                  <a:tint val="75000"/>
                </a:prstClr>
              </a:solidFill>
            </a:endParaRPr>
          </a:p>
        </p:txBody>
      </p:sp>
    </p:spTree>
    <p:extLst>
      <p:ext uri="{BB962C8B-B14F-4D97-AF65-F5344CB8AC3E}">
        <p14:creationId xmlns:p14="http://schemas.microsoft.com/office/powerpoint/2010/main" val="3205771627"/>
      </p:ext>
    </p:extLst>
  </p:cSld>
  <p:clrMapOvr>
    <a:masterClrMapping/>
  </p:clrMapOvr>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12700" y="-86347"/>
            <a:ext cx="9202973" cy="6356352"/>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169</a:t>
            </a:fld>
            <a:endParaRPr lang="en-US">
              <a:solidFill>
                <a:prstClr val="black">
                  <a:tint val="75000"/>
                </a:prstClr>
              </a:solidFill>
            </a:endParaRPr>
          </a:p>
        </p:txBody>
      </p:sp>
      <p:sp>
        <p:nvSpPr>
          <p:cNvPr id="6" name="TextBox 5"/>
          <p:cNvSpPr txBox="1"/>
          <p:nvPr/>
        </p:nvSpPr>
        <p:spPr>
          <a:xfrm>
            <a:off x="990600" y="1417639"/>
            <a:ext cx="184731" cy="369332"/>
          </a:xfrm>
          <a:prstGeom prst="rect">
            <a:avLst/>
          </a:prstGeom>
          <a:noFill/>
        </p:spPr>
        <p:txBody>
          <a:bodyPr wrap="none" rtlCol="0">
            <a:spAutoFit/>
          </a:bodyPr>
          <a:lstStyle/>
          <a:p>
            <a:endParaRPr lang="en-US" dirty="0"/>
          </a:p>
        </p:txBody>
      </p:sp>
      <p:pic>
        <p:nvPicPr>
          <p:cNvPr id="7" name="Picture 6"/>
          <p:cNvPicPr>
            <a:picLocks noChangeAspect="1"/>
          </p:cNvPicPr>
          <p:nvPr/>
        </p:nvPicPr>
        <p:blipFill>
          <a:blip r:embed="rId3"/>
          <a:stretch>
            <a:fillRect/>
          </a:stretch>
        </p:blipFill>
        <p:spPr>
          <a:xfrm>
            <a:off x="150940" y="381000"/>
            <a:ext cx="4791075" cy="1828800"/>
          </a:xfrm>
          <a:prstGeom prst="rect">
            <a:avLst/>
          </a:prstGeom>
        </p:spPr>
      </p:pic>
      <p:pic>
        <p:nvPicPr>
          <p:cNvPr id="8" name="Picture 7"/>
          <p:cNvPicPr>
            <a:picLocks noChangeAspect="1"/>
          </p:cNvPicPr>
          <p:nvPr/>
        </p:nvPicPr>
        <p:blipFill>
          <a:blip r:embed="rId4"/>
          <a:stretch>
            <a:fillRect/>
          </a:stretch>
        </p:blipFill>
        <p:spPr>
          <a:xfrm>
            <a:off x="1528485" y="746898"/>
            <a:ext cx="3043515" cy="1464794"/>
          </a:xfrm>
          <a:prstGeom prst="rect">
            <a:avLst/>
          </a:prstGeom>
        </p:spPr>
      </p:pic>
      <p:sp>
        <p:nvSpPr>
          <p:cNvPr id="9" name="TextBox 8"/>
          <p:cNvSpPr txBox="1"/>
          <p:nvPr/>
        </p:nvSpPr>
        <p:spPr>
          <a:xfrm>
            <a:off x="-50040" y="6185023"/>
            <a:ext cx="9328451" cy="646331"/>
          </a:xfrm>
          <a:prstGeom prst="rect">
            <a:avLst/>
          </a:prstGeom>
          <a:noFill/>
        </p:spPr>
        <p:txBody>
          <a:bodyPr wrap="none" rtlCol="0">
            <a:spAutoFit/>
          </a:bodyPr>
          <a:lstStyle/>
          <a:p>
            <a:r>
              <a:rPr lang="en-US" dirty="0" smtClean="0"/>
              <a:t>Thanks to Vincent for the permission of using his slides in this course &amp; discussions/corrections</a:t>
            </a:r>
          </a:p>
          <a:p>
            <a:r>
              <a:rPr lang="en-US" dirty="0" smtClean="0"/>
              <a:t>of information in some slides    </a:t>
            </a:r>
            <a:endParaRPr lang="en-US" dirty="0"/>
          </a:p>
        </p:txBody>
      </p:sp>
    </p:spTree>
    <p:extLst>
      <p:ext uri="{BB962C8B-B14F-4D97-AF65-F5344CB8AC3E}">
        <p14:creationId xmlns:p14="http://schemas.microsoft.com/office/powerpoint/2010/main" val="16402520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pic>
        <p:nvPicPr>
          <p:cNvPr id="4" name="Picture 3"/>
          <p:cNvPicPr>
            <a:picLocks noChangeAspect="1"/>
          </p:cNvPicPr>
          <p:nvPr/>
        </p:nvPicPr>
        <p:blipFill>
          <a:blip r:embed="rId2"/>
          <a:stretch>
            <a:fillRect/>
          </a:stretch>
        </p:blipFill>
        <p:spPr>
          <a:xfrm>
            <a:off x="762000" y="13580"/>
            <a:ext cx="7239000" cy="6844420"/>
          </a:xfrm>
          <a:prstGeom prst="rect">
            <a:avLst/>
          </a:prstGeom>
        </p:spPr>
      </p:pic>
    </p:spTree>
    <p:extLst>
      <p:ext uri="{BB962C8B-B14F-4D97-AF65-F5344CB8AC3E}">
        <p14:creationId xmlns:p14="http://schemas.microsoft.com/office/powerpoint/2010/main" val="1055685484"/>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170</a:t>
            </a:fld>
            <a:endParaRPr lang="en-US"/>
          </a:p>
        </p:txBody>
      </p:sp>
      <p:sp>
        <p:nvSpPr>
          <p:cNvPr id="5" name="Rectangle 4"/>
          <p:cNvSpPr/>
          <p:nvPr/>
        </p:nvSpPr>
        <p:spPr>
          <a:xfrm>
            <a:off x="2997531" y="2967335"/>
            <a:ext cx="3148939" cy="923330"/>
          </a:xfrm>
          <a:prstGeom prst="rect">
            <a:avLst/>
          </a:prstGeom>
          <a:noFill/>
        </p:spPr>
        <p:txBody>
          <a:bodyPr wrap="none" lIns="91193" tIns="45604" rIns="91193" bIns="45604">
            <a:spAutoFit/>
          </a:bodyPr>
          <a:lstStyle/>
          <a:p>
            <a:pPr algn="ctr"/>
            <a:r>
              <a:rPr lang="en-US" sz="5400" b="1" dirty="0">
                <a:ln w="31550" cmpd="sng">
                  <a:gradFill>
                    <a:gsLst>
                      <a:gs pos="25000">
                        <a:schemeClr val="accent1">
                          <a:shade val="25000"/>
                          <a:satMod val="190000"/>
                        </a:schemeClr>
                      </a:gs>
                      <a:gs pos="80000">
                        <a:schemeClr val="accent1">
                          <a:tint val="75000"/>
                          <a:satMod val="190000"/>
                        </a:schemeClr>
                      </a:gs>
                    </a:gsLst>
                    <a:lin ang="5400000"/>
                  </a:gradFill>
                  <a:prstDash val="solid"/>
                </a:ln>
                <a:solidFill>
                  <a:srgbClr val="FFFFFF"/>
                </a:solidFill>
                <a:effectLst>
                  <a:outerShdw blurRad="41275" dist="12700" dir="12000000" algn="tl" rotWithShape="0">
                    <a:srgbClr val="000000">
                      <a:alpha val="40000"/>
                    </a:srgbClr>
                  </a:outerShdw>
                </a:effectLst>
              </a:rPr>
              <a:t>Thank You</a:t>
            </a:r>
          </a:p>
        </p:txBody>
      </p:sp>
    </p:spTree>
    <p:extLst>
      <p:ext uri="{BB962C8B-B14F-4D97-AF65-F5344CB8AC3E}">
        <p14:creationId xmlns:p14="http://schemas.microsoft.com/office/powerpoint/2010/main" val="4090541316"/>
      </p:ext>
    </p:extLst>
  </p:cSld>
  <p:clrMapOvr>
    <a:masterClrMapping/>
  </p:clrMapOvr>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9200" y="152400"/>
            <a:ext cx="8229600" cy="258762"/>
          </a:xfrm>
        </p:spPr>
        <p:txBody>
          <a:bodyPr>
            <a:normAutofit fontScale="90000"/>
          </a:bodyPr>
          <a:lstStyle/>
          <a:p>
            <a:r>
              <a:rPr lang="en-US" dirty="0" smtClean="0"/>
              <a:t>Selected References (updated, 2013)</a:t>
            </a:r>
            <a:endParaRPr lang="en-US" dirty="0"/>
          </a:p>
        </p:txBody>
      </p:sp>
      <p:sp>
        <p:nvSpPr>
          <p:cNvPr id="3" name="Content Placeholder 2"/>
          <p:cNvSpPr>
            <a:spLocks noGrp="1"/>
          </p:cNvSpPr>
          <p:nvPr>
            <p:ph idx="1"/>
          </p:nvPr>
        </p:nvSpPr>
        <p:spPr>
          <a:xfrm>
            <a:off x="-228600" y="533400"/>
            <a:ext cx="9653954" cy="6477000"/>
          </a:xfrm>
        </p:spPr>
        <p:txBody>
          <a:bodyPr>
            <a:noAutofit/>
          </a:bodyPr>
          <a:lstStyle/>
          <a:p>
            <a:r>
              <a:rPr lang="en-US" sz="1100" u="sng" dirty="0" smtClean="0"/>
              <a:t>Abdel-Hamid, O., Mohamed, A., Jiang, H., and G. Penn, “Applying convolutional neural networks concepts to hybrid NN-HMM model for speech recognition,” Proc. ICASSP, 2012.</a:t>
            </a:r>
            <a:endParaRPr lang="en-US" sz="1100" dirty="0" smtClean="0"/>
          </a:p>
          <a:p>
            <a:r>
              <a:rPr lang="en-US" sz="1100" dirty="0" err="1" smtClean="0"/>
              <a:t>Arel</a:t>
            </a:r>
            <a:r>
              <a:rPr lang="en-US" sz="1100" dirty="0" smtClean="0"/>
              <a:t>, I., Rose, C., and </a:t>
            </a:r>
            <a:r>
              <a:rPr lang="en-US" sz="1100" dirty="0" err="1" smtClean="0"/>
              <a:t>Karnowski</a:t>
            </a:r>
            <a:r>
              <a:rPr lang="en-US" sz="1100" dirty="0" smtClean="0"/>
              <a:t>, T. “Deep Machine Learning - A New Frontier in Artificial Intelligence,” IEEE Computational Intelligence Mag., Nov., 2010.</a:t>
            </a:r>
          </a:p>
          <a:p>
            <a:r>
              <a:rPr lang="en-US" sz="1100" dirty="0" smtClean="0"/>
              <a:t>Baker, J., Deng, L., Glass, J., Khudanpur, S.,  Lee, C.-H., Morgan, N., and O’Shaughnessy, D. “Research developments and directions in speech recognition and understanding,” IEEE Sig. Proc. Mag., vol. 26,  no. 3, May 2009, pp. 75-80.</a:t>
            </a:r>
          </a:p>
          <a:p>
            <a:r>
              <a:rPr lang="en-US" sz="1100" dirty="0" smtClean="0"/>
              <a:t>Baker, J., Deng, L., Glass, J., Khudanpur, S., Lee, C.-H., Morgan, N., and O’Shaughnessy, D. “Updated MINS report on speech recognition and understanding,” IEEE Sig. Proc. Mag., vol. 26, no. 4, July 2009a. </a:t>
            </a:r>
          </a:p>
          <a:p>
            <a:r>
              <a:rPr lang="en-US" sz="1100" dirty="0" smtClean="0"/>
              <a:t>Bengio, Y., Boulanger, N., and </a:t>
            </a:r>
            <a:r>
              <a:rPr lang="en-US" sz="1100" dirty="0" err="1" smtClean="0"/>
              <a:t>Pascanu</a:t>
            </a:r>
            <a:r>
              <a:rPr lang="en-US" sz="1100" dirty="0" smtClean="0"/>
              <a:t>. R. “Advances in optimizing recurrent networks,” Proc. ICASSP, 2013. </a:t>
            </a:r>
          </a:p>
          <a:p>
            <a:r>
              <a:rPr lang="en-US" sz="1100" dirty="0" smtClean="0"/>
              <a:t>Bengio, Y., </a:t>
            </a:r>
            <a:r>
              <a:rPr lang="en-US" sz="1100" u="sng" dirty="0" err="1" smtClean="0">
                <a:hlinkClick r:id="rId2"/>
              </a:rPr>
              <a:t>Courville</a:t>
            </a:r>
            <a:r>
              <a:rPr lang="en-US" sz="1100" dirty="0" smtClean="0"/>
              <a:t>, A., and Vincent, P. “Representation learning: A review and new perspectives,” IEEE Trans. PAMI, 2013a.</a:t>
            </a:r>
          </a:p>
          <a:p>
            <a:r>
              <a:rPr lang="en-US" sz="1100" u="sng" dirty="0" smtClean="0"/>
              <a:t>Bengio, Y. “Learning deep architectures for AI,” in Foundations and Trends in Machine Learning, Vol. 2, No. 1, 2009, pp. 1-127.</a:t>
            </a:r>
            <a:endParaRPr lang="en-US" sz="1100" dirty="0" smtClean="0"/>
          </a:p>
          <a:p>
            <a:r>
              <a:rPr lang="en-US" sz="1100" dirty="0" smtClean="0"/>
              <a:t>Bengio, Y., </a:t>
            </a:r>
            <a:r>
              <a:rPr lang="en-US" sz="1100" dirty="0" err="1" smtClean="0"/>
              <a:t>Ducharme</a:t>
            </a:r>
            <a:r>
              <a:rPr lang="en-US" sz="1100" dirty="0" smtClean="0"/>
              <a:t>, R., Vincent, P. and </a:t>
            </a:r>
            <a:r>
              <a:rPr lang="en-US" sz="1100" dirty="0" err="1" smtClean="0"/>
              <a:t>Jauvin</a:t>
            </a:r>
            <a:r>
              <a:rPr lang="en-US" sz="1100" dirty="0" smtClean="0"/>
              <a:t>, C. “</a:t>
            </a:r>
            <a:r>
              <a:rPr lang="en-US" sz="1100" u="sng" dirty="0" smtClean="0">
                <a:hlinkClick r:id="rId3"/>
              </a:rPr>
              <a:t>A neural probabilistic language model</a:t>
            </a:r>
            <a:r>
              <a:rPr lang="en-US" sz="1100" dirty="0" smtClean="0"/>
              <a:t>,” Proc. NIPS, 2000, pp. 933-938.</a:t>
            </a:r>
          </a:p>
          <a:p>
            <a:r>
              <a:rPr lang="en-US" sz="1100" dirty="0" smtClean="0"/>
              <a:t>Bengio, Y., De Mori, R., </a:t>
            </a:r>
            <a:r>
              <a:rPr lang="en-US" sz="1100" dirty="0" err="1" smtClean="0"/>
              <a:t>Flammia</a:t>
            </a:r>
            <a:r>
              <a:rPr lang="en-US" sz="1100" dirty="0" smtClean="0"/>
              <a:t>, G. and </a:t>
            </a:r>
            <a:r>
              <a:rPr lang="en-US" sz="1100" dirty="0" err="1" smtClean="0"/>
              <a:t>Kompe</a:t>
            </a:r>
            <a:r>
              <a:rPr lang="en-US" sz="1100" dirty="0" smtClean="0"/>
              <a:t>, F. “Global optimization of a neural network—Hidden Markov model hybrid,” in Proc. </a:t>
            </a:r>
            <a:r>
              <a:rPr lang="en-US" sz="1100" dirty="0" err="1" smtClean="0"/>
              <a:t>Eurospeech</a:t>
            </a:r>
            <a:r>
              <a:rPr lang="en-US" sz="1100" dirty="0" smtClean="0"/>
              <a:t>, 1991.</a:t>
            </a:r>
          </a:p>
          <a:p>
            <a:r>
              <a:rPr lang="en-US" sz="1100" u="sng" dirty="0" err="1" smtClean="0"/>
              <a:t>Bergstra</a:t>
            </a:r>
            <a:r>
              <a:rPr lang="en-US" sz="1100" u="sng" dirty="0" smtClean="0"/>
              <a:t>, J. and Bengio, Y. “Random search for hyper-parameter optimization,” J. Machine Learning Research,” Vol. 3, pp. 281-305, 2012.</a:t>
            </a:r>
            <a:r>
              <a:rPr lang="en-US" sz="1100" dirty="0" smtClean="0"/>
              <a:t>  </a:t>
            </a:r>
          </a:p>
          <a:p>
            <a:r>
              <a:rPr lang="en-US" sz="1100" u="sng" dirty="0" smtClean="0"/>
              <a:t>Bottou, L. and LeCun. Y. “Large scale online learning,” Proc. NIPS, 2004.</a:t>
            </a:r>
            <a:endParaRPr lang="en-US" sz="1100" dirty="0" smtClean="0"/>
          </a:p>
          <a:p>
            <a:r>
              <a:rPr lang="en-US" sz="1100" dirty="0" smtClean="0"/>
              <a:t>Bilmes, J. “Dynamic graphical models,” IEEE Signal Processing Mag., vol. 33, pp. 29–42, 2010.</a:t>
            </a:r>
          </a:p>
          <a:p>
            <a:r>
              <a:rPr lang="en-US" sz="1100" dirty="0" smtClean="0"/>
              <a:t>Bilmes, J. and Bartels, C. “Graphical model architectures for speech recognition,” IEEE Signal Processing Mag., vol. 22, pp. 89–100, 2005.</a:t>
            </a:r>
          </a:p>
          <a:p>
            <a:r>
              <a:rPr lang="en-US" sz="1100" dirty="0" err="1" smtClean="0"/>
              <a:t>Bourlard</a:t>
            </a:r>
            <a:r>
              <a:rPr lang="en-US" sz="1100" dirty="0" smtClean="0"/>
              <a:t>, H. and Morgan, N., Connectionist Speech Recognition: A Hybrid Approach, Norwell, MA: Kluwer, 1993.</a:t>
            </a:r>
          </a:p>
          <a:p>
            <a:r>
              <a:rPr lang="en-US" sz="1100" dirty="0" err="1" smtClean="0"/>
              <a:t>Bouvrie</a:t>
            </a:r>
            <a:r>
              <a:rPr lang="en-US" sz="1100" dirty="0" smtClean="0"/>
              <a:t>, J. “Hierarchical Learning: Theory with Applications in Speech and Vision,” Ph.D. thesis, MIT, 2009.</a:t>
            </a:r>
          </a:p>
          <a:p>
            <a:r>
              <a:rPr lang="en-US" sz="1100" dirty="0" smtClean="0"/>
              <a:t>Bridle, J., L. Deng, J. </a:t>
            </a:r>
            <a:r>
              <a:rPr lang="en-US" sz="1100" dirty="0" err="1" smtClean="0"/>
              <a:t>Picone</a:t>
            </a:r>
            <a:r>
              <a:rPr lang="en-US" sz="1100" dirty="0" smtClean="0"/>
              <a:t>, H. Richards, J. Ma, T. </a:t>
            </a:r>
            <a:r>
              <a:rPr lang="en-US" sz="1100" dirty="0" err="1" smtClean="0"/>
              <a:t>Kamm</a:t>
            </a:r>
            <a:r>
              <a:rPr lang="en-US" sz="1100" dirty="0" smtClean="0"/>
              <a:t>, M. Schuster, S. Pike, and R. Reagan, “An investigation of segmental hidden dynamic models of speech coarticulation for automatic speech recognition,” Final Report for 1998 Workshop on Language Engineering, CLSP, Johns Hopkins, 1998.</a:t>
            </a:r>
          </a:p>
          <a:p>
            <a:r>
              <a:rPr lang="en-US" sz="1100" u="sng" dirty="0" smtClean="0"/>
              <a:t>Caruana, R. “Multitask Learning,” </a:t>
            </a:r>
            <a:r>
              <a:rPr lang="en-US" sz="1100" i="1" u="sng" dirty="0" smtClean="0"/>
              <a:t>Machine Learning</a:t>
            </a:r>
            <a:r>
              <a:rPr lang="en-US" sz="1100" u="sng" dirty="0" smtClean="0"/>
              <a:t>, Vol. 28, pp. 41-75, Kluwer Academic Publishers, 1997</a:t>
            </a:r>
            <a:r>
              <a:rPr lang="en-US" sz="1100" dirty="0" smtClean="0"/>
              <a:t>.</a:t>
            </a:r>
          </a:p>
          <a:p>
            <a:r>
              <a:rPr lang="en-US" sz="1100" dirty="0" smtClean="0"/>
              <a:t>Cho, Y. and Saul L. “Kernel methods for deep learning,” Proc. NIPS, pp. 342–350, 2009.</a:t>
            </a:r>
          </a:p>
          <a:p>
            <a:r>
              <a:rPr lang="en-US" sz="1100" dirty="0" err="1" smtClean="0"/>
              <a:t>Ciresan</a:t>
            </a:r>
            <a:r>
              <a:rPr lang="en-US" sz="1100" dirty="0" smtClean="0"/>
              <a:t>, D., </a:t>
            </a:r>
            <a:r>
              <a:rPr lang="en-US" sz="1100" dirty="0" err="1" smtClean="0"/>
              <a:t>Giusti</a:t>
            </a:r>
            <a:r>
              <a:rPr lang="en-US" sz="1100" dirty="0" smtClean="0"/>
              <a:t>, A., Gambardella, L., and </a:t>
            </a:r>
            <a:r>
              <a:rPr lang="en-US" sz="1100" dirty="0" err="1" smtClean="0"/>
              <a:t>Schmidhuber</a:t>
            </a:r>
            <a:r>
              <a:rPr lang="en-US" sz="1100" dirty="0" smtClean="0"/>
              <a:t>, J. “Deep neural networks segment neuronal membranes in electron microscopy images,” Proc. NIPS, 2012.</a:t>
            </a:r>
          </a:p>
          <a:p>
            <a:r>
              <a:rPr lang="en-US" sz="1100" dirty="0" smtClean="0"/>
              <a:t>Cohen, W. and R. V. de Carvalho. “Stacked sequential learning,” Proc. IJCAI, pp. 671–676, 2005.</a:t>
            </a:r>
          </a:p>
          <a:p>
            <a:r>
              <a:rPr lang="en-US" sz="1100" dirty="0" err="1" smtClean="0"/>
              <a:t>Collobert</a:t>
            </a:r>
            <a:r>
              <a:rPr lang="en-US" sz="1100" dirty="0" smtClean="0"/>
              <a:t>, R. “Deep learning for efficient discriminative parsing,” Proc. NIPS Workshop on Deep Learning and Unsupervised Feature Learning, 2010.</a:t>
            </a:r>
          </a:p>
          <a:p>
            <a:r>
              <a:rPr lang="en-US" sz="1100" u="sng" dirty="0" err="1" smtClean="0"/>
              <a:t>Collobert</a:t>
            </a:r>
            <a:r>
              <a:rPr lang="en-US" sz="1100" u="sng" dirty="0" smtClean="0"/>
              <a:t>, R. and Weston J. “A unified architecture for natural language processing: Deep neural networks with multitask learning,” Proc. ICML, 2008.</a:t>
            </a:r>
            <a:r>
              <a:rPr lang="en-US" sz="1100" dirty="0" smtClean="0"/>
              <a:t> </a:t>
            </a:r>
          </a:p>
          <a:p>
            <a:r>
              <a:rPr lang="en-US" sz="1100" dirty="0" err="1" smtClean="0"/>
              <a:t>Collobert</a:t>
            </a:r>
            <a:r>
              <a:rPr lang="en-US" sz="1100" dirty="0" smtClean="0"/>
              <a:t>, R., Weston, J., Bottou, L., </a:t>
            </a:r>
            <a:r>
              <a:rPr lang="en-US" sz="1100" dirty="0" err="1" smtClean="0"/>
              <a:t>Karlen</a:t>
            </a:r>
            <a:r>
              <a:rPr lang="en-US" sz="1100" dirty="0" smtClean="0"/>
              <a:t>, M., </a:t>
            </a:r>
            <a:r>
              <a:rPr lang="en-US" sz="1100" dirty="0" err="1" smtClean="0"/>
              <a:t>Kavukcuoglu</a:t>
            </a:r>
            <a:r>
              <a:rPr lang="en-US" sz="1100" dirty="0" smtClean="0"/>
              <a:t>, K., and </a:t>
            </a:r>
            <a:r>
              <a:rPr lang="en-US" sz="1100" dirty="0" err="1" smtClean="0"/>
              <a:t>Kuksa</a:t>
            </a:r>
            <a:r>
              <a:rPr lang="en-US" sz="800" dirty="0" smtClean="0"/>
              <a:t>, P. “</a:t>
            </a:r>
            <a:r>
              <a:rPr lang="en-US" sz="800" u="sng" dirty="0" smtClean="0">
                <a:hlinkClick r:id="rId4"/>
              </a:rPr>
              <a:t>Natural language processing (almost) from scratch</a:t>
            </a:r>
            <a:r>
              <a:rPr lang="en-US" sz="800" dirty="0" smtClean="0"/>
              <a:t>,” J. Machine Learning Research, Vo. 12, pp. 2493-2537, 2011.</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171</a:t>
            </a:fld>
            <a:endParaRPr lang="en-US">
              <a:solidFill>
                <a:prstClr val="black">
                  <a:tint val="75000"/>
                </a:prstClr>
              </a:solidFill>
            </a:endParaRPr>
          </a:p>
        </p:txBody>
      </p:sp>
    </p:spTree>
    <p:extLst>
      <p:ext uri="{BB962C8B-B14F-4D97-AF65-F5344CB8AC3E}">
        <p14:creationId xmlns:p14="http://schemas.microsoft.com/office/powerpoint/2010/main" val="1058821109"/>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62000" y="244476"/>
            <a:ext cx="8229600" cy="258762"/>
          </a:xfrm>
        </p:spPr>
        <p:txBody>
          <a:bodyPr>
            <a:normAutofit fontScale="90000"/>
          </a:bodyPr>
          <a:lstStyle/>
          <a:p>
            <a:r>
              <a:rPr lang="en-US" dirty="0" smtClean="0"/>
              <a:t>Selected References</a:t>
            </a:r>
            <a:endParaRPr lang="en-US" dirty="0"/>
          </a:p>
        </p:txBody>
      </p:sp>
      <p:sp>
        <p:nvSpPr>
          <p:cNvPr id="3" name="Content Placeholder 2"/>
          <p:cNvSpPr>
            <a:spLocks noGrp="1"/>
          </p:cNvSpPr>
          <p:nvPr>
            <p:ph idx="1"/>
          </p:nvPr>
        </p:nvSpPr>
        <p:spPr>
          <a:xfrm>
            <a:off x="-205154" y="762000"/>
            <a:ext cx="9653954" cy="6477000"/>
          </a:xfrm>
        </p:spPr>
        <p:txBody>
          <a:bodyPr>
            <a:noAutofit/>
          </a:bodyPr>
          <a:lstStyle/>
          <a:p>
            <a:r>
              <a:rPr lang="en-US" sz="1100" dirty="0" smtClean="0"/>
              <a:t>Dahl, G., Yu, D., Deng, L., and Acero, A. “Context-dependent DBN-HMMs in large vocabulary continuous speech recognition,” Proc. ICASSP, 2011.</a:t>
            </a:r>
          </a:p>
          <a:p>
            <a:r>
              <a:rPr lang="en-US" sz="1100" u="sng" dirty="0" smtClean="0"/>
              <a:t>Dahl, G., Yu, D., Deng, L., and Acero, A. “</a:t>
            </a:r>
            <a:r>
              <a:rPr lang="en-US" sz="1100" dirty="0" smtClean="0">
                <a:hlinkClick r:id="rId2"/>
              </a:rPr>
              <a:t>Context-dependent, pre-trained deep neural networks for large vocabulary speech recognition</a:t>
            </a:r>
            <a:r>
              <a:rPr lang="en-US" sz="1100" dirty="0" smtClean="0"/>
              <a:t>,” IEEE Trans. Audio, Speech, &amp; Language Proc., Vol. 20 (1), pp. 30-42, January 2012.</a:t>
            </a:r>
          </a:p>
          <a:p>
            <a:r>
              <a:rPr lang="en-US" sz="1100" dirty="0" smtClean="0"/>
              <a:t>Dahl, G., </a:t>
            </a:r>
            <a:r>
              <a:rPr lang="en-US" sz="1100" dirty="0" err="1" smtClean="0"/>
              <a:t>Ranzato</a:t>
            </a:r>
            <a:r>
              <a:rPr lang="en-US" sz="1100" dirty="0" smtClean="0"/>
              <a:t>, M., Mohamed, A. and Hinton, G. “Phone recognition with the mean-covariance restricted Boltzmann machine,” Proc. NIPS, vol. 23, 2010, 469-477.</a:t>
            </a:r>
          </a:p>
          <a:p>
            <a:r>
              <a:rPr lang="en-US" sz="1100" dirty="0" smtClean="0"/>
              <a:t>Dean, J., </a:t>
            </a:r>
            <a:r>
              <a:rPr lang="en-US" sz="1100" dirty="0" err="1" smtClean="0"/>
              <a:t>Corrado</a:t>
            </a:r>
            <a:r>
              <a:rPr lang="en-US" sz="1100" dirty="0" smtClean="0"/>
              <a:t>, G., R. </a:t>
            </a:r>
            <a:r>
              <a:rPr lang="en-US" sz="1100" dirty="0" err="1" smtClean="0"/>
              <a:t>Monga</a:t>
            </a:r>
            <a:r>
              <a:rPr lang="en-US" sz="1100" dirty="0" smtClean="0"/>
              <a:t>, K. Chen, M. Devin, Q. Le, M. Mao, M. </a:t>
            </a:r>
            <a:r>
              <a:rPr lang="en-US" sz="1100" dirty="0" err="1" smtClean="0"/>
              <a:t>Ranzato</a:t>
            </a:r>
            <a:r>
              <a:rPr lang="en-US" sz="1100" dirty="0" smtClean="0"/>
              <a:t>, A. Senior, P. Tucker, Yang, K., and Ng, A. “</a:t>
            </a:r>
            <a:r>
              <a:rPr lang="en-US" sz="1100" u="sng" dirty="0" smtClean="0">
                <a:hlinkClick r:id="rId3"/>
              </a:rPr>
              <a:t>Large Scale Distributed Deep Networks</a:t>
            </a:r>
            <a:r>
              <a:rPr lang="en-US" sz="1100" dirty="0" smtClean="0"/>
              <a:t>,” Proc. NIPS, 2012.</a:t>
            </a:r>
          </a:p>
          <a:p>
            <a:r>
              <a:rPr lang="en-US" sz="1100" dirty="0" smtClean="0"/>
              <a:t>Deng, L. and Li, X. “Machine learning paradigms in speech recognition: An overview,” IEEE Trans. Audio, Speech, &amp; Language, May 2013.</a:t>
            </a:r>
          </a:p>
          <a:p>
            <a:r>
              <a:rPr lang="en-US" sz="1100" dirty="0" smtClean="0"/>
              <a:t>Deng, L., Abdel-Hamid, O., and Yu, D. “A deep convolutional neural network using heterogeneous pooling for trading acoustic invariance with phonetic confusion,” Proc. ICASSP, 2013.</a:t>
            </a:r>
          </a:p>
          <a:p>
            <a:r>
              <a:rPr lang="en-US" sz="1100" dirty="0" smtClean="0"/>
              <a:t>Deng, L., Li, J., Huang, K., Yao, D. Yu, F. Seide, M. Seltzer, G. Zweig, X. He, J. Williams, Y. Gong, and A. Acero. “Recent advances in deep learning for speech research at Microsoft,” Proc. ICASSP, 2013a.</a:t>
            </a:r>
          </a:p>
          <a:p>
            <a:r>
              <a:rPr lang="en-US" sz="1100" dirty="0" smtClean="0"/>
              <a:t>Deng, L., Hinton, G., and Kingsbury, B. “New types of deep neural network leaning for speech recognition and related applications: An overview,” Proc. ICASSP, 2013b.</a:t>
            </a:r>
          </a:p>
          <a:p>
            <a:r>
              <a:rPr lang="en-US" sz="1100" dirty="0" smtClean="0"/>
              <a:t>Deng, L., He, X., and J. Gao, J. “Deep stacking networks for information retrieval,” Proc. ICASSP, 2013c.</a:t>
            </a:r>
          </a:p>
          <a:p>
            <a:r>
              <a:rPr lang="en-US" sz="1100" dirty="0" smtClean="0"/>
              <a:t>Deng, L., Tur, G, He, X, and Hakkani-Tur, D. “</a:t>
            </a:r>
            <a:r>
              <a:rPr lang="en-US" sz="1100" u="sng" dirty="0" smtClean="0">
                <a:hlinkClick r:id="rId4"/>
              </a:rPr>
              <a:t>Use of kernel deep convex networks and end-to-end learning for spoken language understanding</a:t>
            </a:r>
            <a:r>
              <a:rPr lang="en-US" sz="1100" dirty="0" smtClean="0"/>
              <a:t>,” Proc. IEEE Workshop on Spoken Language Technologies, December 2012.</a:t>
            </a:r>
          </a:p>
          <a:p>
            <a:r>
              <a:rPr lang="en-US" sz="1100" u="sng" dirty="0" smtClean="0"/>
              <a:t>Deng, L., Yu, D., and Platt, J. “Scalable stacking and learning for building deep architectures,” Proc. ICASSP, 2012a.</a:t>
            </a:r>
            <a:endParaRPr lang="en-US" sz="1100" dirty="0" smtClean="0"/>
          </a:p>
          <a:p>
            <a:r>
              <a:rPr lang="en-US" sz="1100" dirty="0" smtClean="0"/>
              <a:t>Deng, L., Hutchinson, B., and Yu, D. “</a:t>
            </a:r>
            <a:r>
              <a:rPr lang="en-US" sz="1100" u="sng" dirty="0" smtClean="0">
                <a:hlinkClick r:id="rId5"/>
              </a:rPr>
              <a:t>Parallel training of deep stacking networks</a:t>
            </a:r>
            <a:r>
              <a:rPr lang="en-US" sz="1100" dirty="0" smtClean="0"/>
              <a:t>,” Proc. Interspeech, 2012b.</a:t>
            </a:r>
          </a:p>
          <a:p>
            <a:r>
              <a:rPr lang="en-US" sz="1100" dirty="0" smtClean="0"/>
              <a:t>Deng, L. “</a:t>
            </a:r>
            <a:r>
              <a:rPr lang="en-US" sz="1100" u="sng" dirty="0" smtClean="0">
                <a:hlinkClick r:id="rId6"/>
              </a:rPr>
              <a:t>An Overview of Deep-Structured Learning for Information Processing</a:t>
            </a:r>
            <a:r>
              <a:rPr lang="en-US" sz="1100" dirty="0" smtClean="0"/>
              <a:t>,” Proceedings of Asian-Pacific Signal &amp; Information Processing Annual Summit and Conference  (APSIPA-ASC), October 2011.</a:t>
            </a:r>
          </a:p>
          <a:p>
            <a:r>
              <a:rPr lang="en-US" sz="1100" dirty="0" smtClean="0"/>
              <a:t>Deng, L. and Yu, D. “Deep Convex Network: A scalable architecture for speech pattern classification,” Proc. Interspeech, 2011.</a:t>
            </a:r>
          </a:p>
          <a:p>
            <a:r>
              <a:rPr lang="en-US" sz="1100" u="sng" dirty="0" smtClean="0"/>
              <a:t>Deng, L., Seltzer, M., Yu, D., Acero, A., Mohamed, A., and Hinton, G.  “</a:t>
            </a:r>
            <a:r>
              <a:rPr lang="en-US" sz="1100" u="sng" dirty="0" smtClean="0">
                <a:hlinkClick r:id="rId7"/>
              </a:rPr>
              <a:t>Binary coding of speech spectrograms using a deep auto-encoder</a:t>
            </a:r>
            <a:r>
              <a:rPr lang="en-US" sz="1100" dirty="0" smtClean="0"/>
              <a:t>,” Proc. Interspeech, 2010.</a:t>
            </a:r>
          </a:p>
          <a:p>
            <a:r>
              <a:rPr lang="en-US" sz="1100" cap="small" dirty="0" smtClean="0">
                <a:hlinkClick r:id="rId8"/>
              </a:rPr>
              <a:t>Deng</a:t>
            </a:r>
            <a:r>
              <a:rPr lang="en-US" sz="1100" cap="small" dirty="0" smtClean="0"/>
              <a:t>, </a:t>
            </a:r>
            <a:r>
              <a:rPr lang="en-US" sz="1100" cap="small" dirty="0" smtClean="0">
                <a:hlinkClick r:id="rId9"/>
              </a:rPr>
              <a:t>L., Yu</a:t>
            </a:r>
            <a:r>
              <a:rPr lang="en-US" sz="1100" cap="small" dirty="0" smtClean="0"/>
              <a:t>, D., and Hinton, G. “Deep Learning for Speech Recognition and Related Applications” NIPS Workshop, 2009.</a:t>
            </a:r>
            <a:endParaRPr lang="en-US" sz="1100" dirty="0" smtClean="0"/>
          </a:p>
          <a:p>
            <a:r>
              <a:rPr lang="en-US" sz="1100" u="sng" cap="small" dirty="0" smtClean="0"/>
              <a:t>Deng, L. and Yu, D. “</a:t>
            </a:r>
            <a:r>
              <a:rPr lang="en-US" sz="1100" cap="small" dirty="0" smtClean="0">
                <a:hlinkClick r:id="rId10"/>
              </a:rPr>
              <a:t>Use of differential cepstra as acoustic features in hidden trajectory modeling for phonetic recognition</a:t>
            </a:r>
            <a:r>
              <a:rPr lang="en-US" sz="1100" cap="small" dirty="0" smtClean="0"/>
              <a:t>,” Proc. ICASSP, 2007.</a:t>
            </a:r>
            <a:endParaRPr lang="en-US" sz="1100" dirty="0" smtClean="0"/>
          </a:p>
          <a:p>
            <a:r>
              <a:rPr lang="en-US" sz="1100" dirty="0" smtClean="0"/>
              <a:t>Deng, L. </a:t>
            </a:r>
            <a:r>
              <a:rPr lang="en-US" sz="1100" u="sng" dirty="0" smtClean="0">
                <a:hlinkClick r:id="rId11"/>
              </a:rPr>
              <a:t>DYNAMIC SPEECH MODELS – Theory, Algorithm, and Application, </a:t>
            </a:r>
            <a:r>
              <a:rPr lang="en-US" sz="1100" dirty="0" smtClean="0"/>
              <a:t> Morgan &amp; Claypool, December 2006.</a:t>
            </a:r>
          </a:p>
          <a:p>
            <a:r>
              <a:rPr lang="en-US" sz="1100" dirty="0" smtClean="0"/>
              <a:t>Deng, L., Yu, D. and Acero, A. “</a:t>
            </a:r>
            <a:r>
              <a:rPr lang="en-US" sz="1100" u="sng" dirty="0" smtClean="0">
                <a:hlinkClick r:id="rId12"/>
              </a:rPr>
              <a:t>Structured speech modeling</a:t>
            </a:r>
            <a:r>
              <a:rPr lang="en-US" sz="1100" dirty="0" smtClean="0"/>
              <a:t>,” IEEE Trans. on Audio, Speech and Language Processing, vol. 14, no. 5, pp. 1492-1504, September 2006</a:t>
            </a:r>
          </a:p>
          <a:p>
            <a:r>
              <a:rPr lang="en-US" sz="1100" dirty="0" smtClean="0"/>
              <a:t>Deng, L., Yu, D. and Acero, A. “</a:t>
            </a:r>
            <a:r>
              <a:rPr lang="en-US" sz="1100" u="sng" dirty="0" smtClean="0">
                <a:hlinkClick r:id="rId13"/>
              </a:rPr>
              <a:t>A bidirectional target filtering model of speech coarticulation: Two-stage implementation for phonetic recognition</a:t>
            </a:r>
            <a:r>
              <a:rPr lang="en-US" sz="1100" dirty="0" smtClean="0"/>
              <a:t>,” IEEE Transactions on Audio and Speech Processing, vol. 14, no. 1, pp. 256-265, January 2006a.</a:t>
            </a:r>
            <a:endParaRPr lang="en-US" sz="1100"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172</a:t>
            </a:fld>
            <a:endParaRPr lang="en-US">
              <a:solidFill>
                <a:prstClr val="black">
                  <a:tint val="75000"/>
                </a:prstClr>
              </a:solidFill>
            </a:endParaRPr>
          </a:p>
        </p:txBody>
      </p:sp>
    </p:spTree>
    <p:extLst>
      <p:ext uri="{BB962C8B-B14F-4D97-AF65-F5344CB8AC3E}">
        <p14:creationId xmlns:p14="http://schemas.microsoft.com/office/powerpoint/2010/main" val="3361547965"/>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173</a:t>
            </a:fld>
            <a:endParaRPr lang="en-US">
              <a:solidFill>
                <a:prstClr val="black">
                  <a:tint val="75000"/>
                </a:prstClr>
              </a:solidFill>
            </a:endParaRPr>
          </a:p>
        </p:txBody>
      </p:sp>
      <p:sp>
        <p:nvSpPr>
          <p:cNvPr id="5" name="Rectangle 4"/>
          <p:cNvSpPr/>
          <p:nvPr/>
        </p:nvSpPr>
        <p:spPr>
          <a:xfrm>
            <a:off x="33996" y="533401"/>
            <a:ext cx="9110003" cy="6001643"/>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Wu, J., </a:t>
            </a:r>
            <a:r>
              <a:rPr lang="en-US" sz="1200" dirty="0" err="1">
                <a:solidFill>
                  <a:prstClr val="black"/>
                </a:solidFill>
                <a:latin typeface="Times New Roman" panose="02020603050405020304" pitchFamily="18" charset="0"/>
                <a:ea typeface="SimSun" panose="02010600030101010101" pitchFamily="2" charset="-122"/>
              </a:rPr>
              <a:t>Droppo</a:t>
            </a:r>
            <a:r>
              <a:rPr lang="en-US" sz="1200" dirty="0">
                <a:solidFill>
                  <a:prstClr val="black"/>
                </a:solidFill>
                <a:latin typeface="Times New Roman" panose="02020603050405020304" pitchFamily="18" charset="0"/>
                <a:ea typeface="SimSun" panose="02010600030101010101" pitchFamily="2" charset="-122"/>
              </a:rPr>
              <a:t>, J., and Acero, A.  “</a:t>
            </a:r>
            <a:r>
              <a:rPr lang="en-US" sz="1200" u="sng" dirty="0">
                <a:solidFill>
                  <a:srgbClr val="0000FF"/>
                </a:solidFill>
                <a:latin typeface="Times New Roman" panose="02020603050405020304" pitchFamily="18" charset="0"/>
                <a:ea typeface="SimSun" panose="02010600030101010101" pitchFamily="2" charset="-122"/>
                <a:hlinkClick r:id="rId2"/>
              </a:rPr>
              <a:t>Dynamic Compensation of HMM Variances Using the Feature Enhancement Uncertainty Computed From a Parametric Model of Speech Distortion</a:t>
            </a:r>
            <a:r>
              <a:rPr lang="en-US" sz="1200" dirty="0">
                <a:solidFill>
                  <a:prstClr val="black"/>
                </a:solidFill>
                <a:latin typeface="Times New Roman" panose="02020603050405020304" pitchFamily="18" charset="0"/>
                <a:ea typeface="SimSun" panose="02010600030101010101" pitchFamily="2" charset="-122"/>
              </a:rPr>
              <a:t>,” IEEE Transactions on Speech and Audio Processing, vol. 13, no. 3, pp. 412–421, 2005.</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and O'Shaughnessy, D. </a:t>
            </a:r>
            <a:r>
              <a:rPr lang="en-US" sz="1200" u="sng" dirty="0">
                <a:solidFill>
                  <a:srgbClr val="0000FF"/>
                </a:solidFill>
                <a:latin typeface="Times New Roman" panose="02020603050405020304" pitchFamily="18" charset="0"/>
                <a:ea typeface="SimSun" panose="02010600030101010101" pitchFamily="2" charset="-122"/>
                <a:hlinkClick r:id="rId3"/>
              </a:rPr>
              <a:t>SPEECH PROCESSING – A Dynamic and Optimization-Oriented Approach</a:t>
            </a:r>
            <a:r>
              <a:rPr lang="en-US" sz="1200" dirty="0">
                <a:solidFill>
                  <a:prstClr val="black"/>
                </a:solidFill>
                <a:latin typeface="Times New Roman" panose="02020603050405020304" pitchFamily="18" charset="0"/>
                <a:ea typeface="SimSun" panose="02010600030101010101" pitchFamily="2" charset="-122"/>
              </a:rPr>
              <a:t>, Marcel Dekker, 2003.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“Switching dynamic system models for speech articulation and acoustics,” in Mathematical Foundations of Speech and Language Processing, pp. 115–134. Springer-</a:t>
            </a:r>
            <a:r>
              <a:rPr lang="en-US" sz="1200" dirty="0" err="1">
                <a:solidFill>
                  <a:prstClr val="black"/>
                </a:solidFill>
                <a:latin typeface="Times New Roman" panose="02020603050405020304" pitchFamily="18" charset="0"/>
                <a:ea typeface="SimSun" panose="02010600030101010101" pitchFamily="2" charset="-122"/>
              </a:rPr>
              <a:t>Verlag</a:t>
            </a:r>
            <a:r>
              <a:rPr lang="en-US" sz="1200" dirty="0">
                <a:solidFill>
                  <a:prstClr val="black"/>
                </a:solidFill>
                <a:latin typeface="Times New Roman" panose="02020603050405020304" pitchFamily="18" charset="0"/>
                <a:ea typeface="SimSun" panose="02010600030101010101" pitchFamily="2" charset="-122"/>
              </a:rPr>
              <a:t>, New York, 2003.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“Computational Models for Speech Production,” in Computational Models of Speech Pattern Processing, pp. 199-213, Springer </a:t>
            </a:r>
            <a:r>
              <a:rPr lang="en-US" sz="1200" dirty="0" err="1">
                <a:solidFill>
                  <a:prstClr val="black"/>
                </a:solidFill>
                <a:latin typeface="Times New Roman" panose="02020603050405020304" pitchFamily="18" charset="0"/>
                <a:ea typeface="SimSun" panose="02010600030101010101" pitchFamily="2" charset="-122"/>
              </a:rPr>
              <a:t>Verlag</a:t>
            </a:r>
            <a:r>
              <a:rPr lang="en-US" sz="1200" dirty="0">
                <a:solidFill>
                  <a:prstClr val="black"/>
                </a:solidFill>
                <a:latin typeface="Times New Roman" panose="02020603050405020304" pitchFamily="18" charset="0"/>
                <a:ea typeface="SimSun" panose="02010600030101010101" pitchFamily="2" charset="-122"/>
              </a:rPr>
              <a:t>, 1999.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Ramsay, G., and Sun, D. “Production models as a structural basis for automatic speech recognition,” Speech Communication, vol. 33, no. 2-3, pp. 93–111, Aug 1997.</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t>
            </a:r>
            <a:r>
              <a:rPr lang="en-US" sz="1200" dirty="0" smtClean="0">
                <a:solidFill>
                  <a:prstClr val="black"/>
                </a:solidFill>
                <a:latin typeface="Times New Roman" panose="02020603050405020304" pitchFamily="18" charset="0"/>
                <a:ea typeface="SimSun" panose="02010600030101010101" pitchFamily="2" charset="-122"/>
              </a:rPr>
              <a:t>and </a:t>
            </a:r>
            <a:r>
              <a:rPr lang="en-US" sz="1200" dirty="0" err="1" smtClean="0">
                <a:solidFill>
                  <a:prstClr val="black"/>
                </a:solidFill>
                <a:latin typeface="Times New Roman" panose="02020603050405020304" pitchFamily="18" charset="0"/>
                <a:ea typeface="SimSun" panose="02010600030101010101" pitchFamily="2" charset="-122"/>
              </a:rPr>
              <a:t>Sameti</a:t>
            </a:r>
            <a:r>
              <a:rPr lang="en-US" sz="1200" dirty="0">
                <a:solidFill>
                  <a:prstClr val="black"/>
                </a:solidFill>
                <a:latin typeface="Times New Roman" panose="02020603050405020304" pitchFamily="18" charset="0"/>
                <a:ea typeface="SimSun" panose="02010600030101010101" pitchFamily="2" charset="-122"/>
              </a:rPr>
              <a:t>, H. “Transitional speech units and their representation by regressive Markov states: Applications to speech recognition,” IEEE Transactions on speech and audio processing, vol. 4, no. 4, pp. 301–306, July 1996.</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t>
            </a:r>
            <a:r>
              <a:rPr lang="en-US" sz="1200" dirty="0" err="1">
                <a:solidFill>
                  <a:prstClr val="black"/>
                </a:solidFill>
                <a:latin typeface="Times New Roman" panose="02020603050405020304" pitchFamily="18" charset="0"/>
                <a:ea typeface="SimSun" panose="02010600030101010101" pitchFamily="2" charset="-122"/>
              </a:rPr>
              <a:t>Aksmanovic</a:t>
            </a:r>
            <a:r>
              <a:rPr lang="en-US" sz="1200" dirty="0">
                <a:solidFill>
                  <a:prstClr val="black"/>
                </a:solidFill>
                <a:latin typeface="Times New Roman" panose="02020603050405020304" pitchFamily="18" charset="0"/>
                <a:ea typeface="SimSun" panose="02010600030101010101" pitchFamily="2" charset="-122"/>
              </a:rPr>
              <a:t>, M., Sun, D., and Wu, J. “</a:t>
            </a:r>
            <a:r>
              <a:rPr lang="en-US" sz="1200" u="sng" dirty="0">
                <a:solidFill>
                  <a:srgbClr val="0000FF"/>
                </a:solidFill>
                <a:latin typeface="Times New Roman" panose="02020603050405020304" pitchFamily="18" charset="0"/>
                <a:ea typeface="SimSun" panose="02010600030101010101" pitchFamily="2" charset="-122"/>
                <a:hlinkClick r:id="rId4"/>
              </a:rPr>
              <a:t>Speech recognition using hidden Markov models with polynomial regression functions as nonstationary states</a:t>
            </a:r>
            <a:r>
              <a:rPr lang="en-US" sz="1200" dirty="0">
                <a:solidFill>
                  <a:prstClr val="black"/>
                </a:solidFill>
                <a:latin typeface="Times New Roman" panose="02020603050405020304" pitchFamily="18" charset="0"/>
                <a:ea typeface="SimSun" panose="02010600030101010101" pitchFamily="2" charset="-122"/>
              </a:rPr>
              <a:t>,” IEEE Transactions on Speech and Audio Processing, vol. 2, no. 4, pp. 507-520, 1994.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and Sun, D. “</a:t>
            </a:r>
            <a:r>
              <a:rPr lang="en-US" sz="1200" u="sng" dirty="0">
                <a:solidFill>
                  <a:srgbClr val="0000FF"/>
                </a:solidFill>
                <a:latin typeface="Times New Roman" panose="02020603050405020304" pitchFamily="18" charset="0"/>
                <a:ea typeface="SimSun" panose="02010600030101010101" pitchFamily="2" charset="-122"/>
                <a:hlinkClick r:id="rId5"/>
              </a:rPr>
              <a:t>A statistical approach to automatic speech recognition using the atomic speech units constructed from overlapping articulatory features</a:t>
            </a:r>
            <a:r>
              <a:rPr lang="en-US" sz="1200" dirty="0">
                <a:solidFill>
                  <a:prstClr val="black"/>
                </a:solidFill>
                <a:latin typeface="Times New Roman" panose="02020603050405020304" pitchFamily="18" charset="0"/>
                <a:ea typeface="SimSun" panose="02010600030101010101" pitchFamily="2" charset="-122"/>
              </a:rPr>
              <a:t>,” Journal of the Acoustical Society of America, vol. 85, no. 5, pp. 2702-2719, 1994.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t>
            </a:r>
            <a:r>
              <a:rPr lang="en-US" sz="1200" u="sng" dirty="0">
                <a:solidFill>
                  <a:srgbClr val="0000FF"/>
                </a:solidFill>
                <a:latin typeface="Times New Roman" panose="02020603050405020304" pitchFamily="18" charset="0"/>
                <a:ea typeface="SimSun" panose="02010600030101010101" pitchFamily="2" charset="-122"/>
                <a:hlinkClick r:id="rId6"/>
              </a:rPr>
              <a:t>A stochastic model of speech incorporating hierarchical nonstationarity</a:t>
            </a:r>
            <a:r>
              <a:rPr lang="en-US" sz="1200" dirty="0">
                <a:solidFill>
                  <a:prstClr val="black"/>
                </a:solidFill>
                <a:latin typeface="Times New Roman" panose="02020603050405020304" pitchFamily="18" charset="0"/>
                <a:ea typeface="SimSun" panose="02010600030101010101" pitchFamily="2" charset="-122"/>
              </a:rPr>
              <a:t>,” IEEE Transactions on Speech and Audio Processing, vol. 1, no. 4, pp. 471-475, 1993.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Deng, L. “A generalized hidden Markov model with state-conditioned trend functions of time for the speech signal,” Signal Processing, vol. 27, no. 1, pp. 65–78, 1992.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Deselaers</a:t>
            </a:r>
            <a:r>
              <a:rPr lang="en-US" sz="1200" dirty="0">
                <a:solidFill>
                  <a:prstClr val="black"/>
                </a:solidFill>
                <a:latin typeface="Times New Roman" panose="02020603050405020304" pitchFamily="18" charset="0"/>
                <a:ea typeface="SimSun" panose="02010600030101010101" pitchFamily="2" charset="-122"/>
              </a:rPr>
              <a:t>, T., </a:t>
            </a:r>
            <a:r>
              <a:rPr lang="en-US" sz="1200" dirty="0" err="1">
                <a:solidFill>
                  <a:prstClr val="black"/>
                </a:solidFill>
                <a:latin typeface="Times New Roman" panose="02020603050405020304" pitchFamily="18" charset="0"/>
                <a:ea typeface="SimSun" panose="02010600030101010101" pitchFamily="2" charset="-122"/>
              </a:rPr>
              <a:t>Hasan</a:t>
            </a:r>
            <a:r>
              <a:rPr lang="en-US" sz="1200" dirty="0">
                <a:solidFill>
                  <a:prstClr val="black"/>
                </a:solidFill>
                <a:latin typeface="Times New Roman" panose="02020603050405020304" pitchFamily="18" charset="0"/>
                <a:ea typeface="SimSun" panose="02010600030101010101" pitchFamily="2" charset="-122"/>
              </a:rPr>
              <a:t>, S., Bender, O.  and Ney, H. “A deep learning approach to machine transliteration,” Proc. 4th Workshop on Statistical Machine Translation , pp. 233–241, Athens, Greece, March 2009. </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Erhan</a:t>
            </a:r>
            <a:r>
              <a:rPr lang="en-US" sz="1200" dirty="0">
                <a:solidFill>
                  <a:prstClr val="black"/>
                </a:solidFill>
                <a:latin typeface="Times New Roman" panose="02020603050405020304" pitchFamily="18" charset="0"/>
                <a:ea typeface="SimSun" panose="02010600030101010101" pitchFamily="2" charset="-122"/>
              </a:rPr>
              <a:t>, D., Bengio, Y., </a:t>
            </a:r>
            <a:r>
              <a:rPr lang="en-US" sz="1200" dirty="0" err="1">
                <a:solidFill>
                  <a:prstClr val="black"/>
                </a:solidFill>
                <a:latin typeface="Times New Roman" panose="02020603050405020304" pitchFamily="18" charset="0"/>
                <a:ea typeface="SimSun" panose="02010600030101010101" pitchFamily="2" charset="-122"/>
              </a:rPr>
              <a:t>Courvelle</a:t>
            </a:r>
            <a:r>
              <a:rPr lang="en-US" sz="1200" dirty="0">
                <a:solidFill>
                  <a:prstClr val="black"/>
                </a:solidFill>
                <a:latin typeface="Times New Roman" panose="02020603050405020304" pitchFamily="18" charset="0"/>
                <a:ea typeface="SimSun" panose="02010600030101010101" pitchFamily="2" charset="-122"/>
              </a:rPr>
              <a:t>, A., </a:t>
            </a:r>
            <a:r>
              <a:rPr lang="en-US" sz="1200" dirty="0" err="1">
                <a:solidFill>
                  <a:prstClr val="black"/>
                </a:solidFill>
                <a:latin typeface="Times New Roman" panose="02020603050405020304" pitchFamily="18" charset="0"/>
                <a:ea typeface="SimSun" panose="02010600030101010101" pitchFamily="2" charset="-122"/>
              </a:rPr>
              <a:t>Manzagol</a:t>
            </a:r>
            <a:r>
              <a:rPr lang="en-US" sz="1200" dirty="0">
                <a:solidFill>
                  <a:prstClr val="black"/>
                </a:solidFill>
                <a:latin typeface="Times New Roman" panose="02020603050405020304" pitchFamily="18" charset="0"/>
                <a:ea typeface="SimSun" panose="02010600030101010101" pitchFamily="2" charset="-122"/>
              </a:rPr>
              <a:t>, P., </a:t>
            </a:r>
            <a:r>
              <a:rPr lang="en-US" sz="1200" dirty="0" err="1">
                <a:solidFill>
                  <a:prstClr val="black"/>
                </a:solidFill>
                <a:latin typeface="Times New Roman" panose="02020603050405020304" pitchFamily="18" charset="0"/>
                <a:ea typeface="SimSun" panose="02010600030101010101" pitchFamily="2" charset="-122"/>
              </a:rPr>
              <a:t>Vencent</a:t>
            </a:r>
            <a:r>
              <a:rPr lang="en-US" sz="1200" dirty="0">
                <a:solidFill>
                  <a:prstClr val="black"/>
                </a:solidFill>
                <a:latin typeface="Times New Roman" panose="02020603050405020304" pitchFamily="18" charset="0"/>
                <a:ea typeface="SimSun" panose="02010600030101010101" pitchFamily="2" charset="-122"/>
              </a:rPr>
              <a:t>, P., and Bengio, S. “Why does unsupervised pre-training help deep learning?” J. Machine Learning Research, pp. 201-208, 2010.</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Fine, S., Singer, Y. and </a:t>
            </a:r>
            <a:r>
              <a:rPr lang="en-US" sz="1200" dirty="0" err="1">
                <a:solidFill>
                  <a:prstClr val="black"/>
                </a:solidFill>
                <a:latin typeface="Times New Roman" panose="02020603050405020304" pitchFamily="18" charset="0"/>
                <a:ea typeface="SimSun" panose="02010600030101010101" pitchFamily="2" charset="-122"/>
              </a:rPr>
              <a:t>Tishby</a:t>
            </a:r>
            <a:r>
              <a:rPr lang="en-US" sz="1200" dirty="0">
                <a:solidFill>
                  <a:prstClr val="black"/>
                </a:solidFill>
                <a:latin typeface="Times New Roman" panose="02020603050405020304" pitchFamily="18" charset="0"/>
                <a:ea typeface="SimSun" panose="02010600030101010101" pitchFamily="2" charset="-122"/>
              </a:rPr>
              <a:t>, N. “The hierarchical hidden Markov model: Analysis and applications,” Machine Learning, vol. 32, p. 41-62, 1998.</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Gens, R. and Domingo, P. “Discriminative learning of sum-product networks,” NIPS,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George, D. “How the Brain Might Work: A Hierarchical and Temporal Model for Learning and Recognition,” Ph.D. thesis, Stanford University, 2008.</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Gibson, M. and </a:t>
            </a:r>
            <a:r>
              <a:rPr lang="en-US" sz="1200" dirty="0" err="1">
                <a:solidFill>
                  <a:prstClr val="black"/>
                </a:solidFill>
                <a:latin typeface="Times New Roman" panose="02020603050405020304" pitchFamily="18" charset="0"/>
                <a:ea typeface="SimSun" panose="02010600030101010101" pitchFamily="2" charset="-122"/>
              </a:rPr>
              <a:t>Hain</a:t>
            </a:r>
            <a:r>
              <a:rPr lang="en-US" sz="1200" dirty="0">
                <a:solidFill>
                  <a:prstClr val="black"/>
                </a:solidFill>
                <a:latin typeface="Times New Roman" panose="02020603050405020304" pitchFamily="18" charset="0"/>
                <a:ea typeface="SimSun" panose="02010600030101010101" pitchFamily="2" charset="-122"/>
              </a:rPr>
              <a:t>, T. “Error approximation and minimum phone error acoustic model estimation,” IEEE Trans. Audio, Speech, and Language Proc., vol. 18, no. 6, August 2010, pp. 1269-1279.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Glorot, X., </a:t>
            </a:r>
            <a:r>
              <a:rPr lang="en-US" sz="1200" dirty="0" err="1">
                <a:solidFill>
                  <a:prstClr val="black"/>
                </a:solidFill>
                <a:latin typeface="Times New Roman" panose="02020603050405020304" pitchFamily="18" charset="0"/>
                <a:ea typeface="SimSun" panose="02010600030101010101" pitchFamily="2" charset="-122"/>
              </a:rPr>
              <a:t>Bordes</a:t>
            </a:r>
            <a:r>
              <a:rPr lang="en-US" sz="1200" dirty="0">
                <a:solidFill>
                  <a:prstClr val="black"/>
                </a:solidFill>
                <a:latin typeface="Times New Roman" panose="02020603050405020304" pitchFamily="18" charset="0"/>
                <a:ea typeface="SimSun" panose="02010600030101010101" pitchFamily="2" charset="-122"/>
              </a:rPr>
              <a:t>, A., and Bengio, Y. “Deep sparse rectifier neural networks,” Proc. AISTAT, April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Glorot, X. and Bengio, Y. “Understanding the difficulty of training deep feed-forward neural networks” Proc. AISTAT, 2010. </a:t>
            </a:r>
          </a:p>
        </p:txBody>
      </p:sp>
    </p:spTree>
    <p:extLst>
      <p:ext uri="{BB962C8B-B14F-4D97-AF65-F5344CB8AC3E}">
        <p14:creationId xmlns:p14="http://schemas.microsoft.com/office/powerpoint/2010/main" val="180787425"/>
      </p:ext>
    </p:extLst>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174</a:t>
            </a:fld>
            <a:endParaRPr lang="en-US">
              <a:solidFill>
                <a:prstClr val="black">
                  <a:tint val="75000"/>
                </a:prstClr>
              </a:solidFill>
            </a:endParaRPr>
          </a:p>
        </p:txBody>
      </p:sp>
      <p:sp>
        <p:nvSpPr>
          <p:cNvPr id="4" name="Rectangle 3"/>
          <p:cNvSpPr/>
          <p:nvPr/>
        </p:nvSpPr>
        <p:spPr>
          <a:xfrm>
            <a:off x="0" y="533400"/>
            <a:ext cx="9144000" cy="5447645"/>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Graves, A., Fernandez, S., Gomez, F., and </a:t>
            </a:r>
            <a:r>
              <a:rPr lang="en-US" sz="1200" dirty="0" err="1">
                <a:solidFill>
                  <a:prstClr val="black"/>
                </a:solidFill>
                <a:latin typeface="Times New Roman" panose="02020603050405020304" pitchFamily="18" charset="0"/>
                <a:ea typeface="SimSun" panose="02010600030101010101" pitchFamily="2" charset="-122"/>
              </a:rPr>
              <a:t>Schmidhuber</a:t>
            </a:r>
            <a:r>
              <a:rPr lang="en-US" sz="1200" dirty="0">
                <a:solidFill>
                  <a:prstClr val="black"/>
                </a:solidFill>
                <a:latin typeface="Times New Roman" panose="02020603050405020304" pitchFamily="18" charset="0"/>
                <a:ea typeface="SimSun" panose="02010600030101010101" pitchFamily="2" charset="-122"/>
              </a:rPr>
              <a:t>, J. “Connectionist temporal classification: Labeling </a:t>
            </a:r>
            <a:r>
              <a:rPr lang="en-US" sz="1200" dirty="0" err="1">
                <a:solidFill>
                  <a:prstClr val="black"/>
                </a:solidFill>
                <a:latin typeface="Times New Roman" panose="02020603050405020304" pitchFamily="18" charset="0"/>
                <a:ea typeface="SimSun" panose="02010600030101010101" pitchFamily="2" charset="-122"/>
              </a:rPr>
              <a:t>unsegmented</a:t>
            </a:r>
            <a:r>
              <a:rPr lang="en-US" sz="1200" dirty="0">
                <a:solidFill>
                  <a:prstClr val="black"/>
                </a:solidFill>
                <a:latin typeface="Times New Roman" panose="02020603050405020304" pitchFamily="18" charset="0"/>
                <a:ea typeface="SimSun" panose="02010600030101010101" pitchFamily="2" charset="-122"/>
              </a:rPr>
              <a:t> sequence data with recurrent neural networks,” Proc. ICML, 2006.</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Graves, A. “Sequence Transduction with Recurrent Neural Networks,” Representation Learning </a:t>
            </a:r>
            <a:r>
              <a:rPr lang="en-US" sz="1200" dirty="0" err="1">
                <a:solidFill>
                  <a:prstClr val="black"/>
                </a:solidFill>
                <a:latin typeface="Times New Roman" panose="02020603050405020304" pitchFamily="18" charset="0"/>
                <a:ea typeface="SimSun" panose="02010600030101010101" pitchFamily="2" charset="-122"/>
              </a:rPr>
              <a:t>Worksop</a:t>
            </a:r>
            <a:r>
              <a:rPr lang="en-US" sz="1200" dirty="0">
                <a:solidFill>
                  <a:prstClr val="black"/>
                </a:solidFill>
                <a:latin typeface="Times New Roman" panose="02020603050405020304" pitchFamily="18" charset="0"/>
                <a:ea typeface="SimSun" panose="02010600030101010101" pitchFamily="2" charset="-122"/>
              </a:rPr>
              <a:t>, ICML 2012.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Graves, A., </a:t>
            </a:r>
            <a:r>
              <a:rPr lang="en-US" sz="1200" dirty="0" err="1">
                <a:solidFill>
                  <a:prstClr val="black"/>
                </a:solidFill>
                <a:latin typeface="Times New Roman" panose="02020603050405020304" pitchFamily="18" charset="0"/>
                <a:ea typeface="SimSun" panose="02010600030101010101" pitchFamily="2" charset="-122"/>
              </a:rPr>
              <a:t>Mahamed</a:t>
            </a:r>
            <a:r>
              <a:rPr lang="en-US" sz="1200" dirty="0">
                <a:solidFill>
                  <a:prstClr val="black"/>
                </a:solidFill>
                <a:latin typeface="Times New Roman" panose="02020603050405020304" pitchFamily="18" charset="0"/>
                <a:ea typeface="SimSun" panose="02010600030101010101" pitchFamily="2" charset="-122"/>
              </a:rPr>
              <a:t>, A., and Hinton, G. “Speech recognition with deep recurrent neural networks,” Proc. ICASSP,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Hawkins, J. and Blakeslee, S. On Intelligence: How a New Understanding of the Brain will lead to the Creation of Truly Intelligent Machines, Times Books, New York, 2004.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Hawkins, G., Ahmad, S. and Dubinsky, D. “Hierarchical Temporal Memory Including HTM Cortical Learning Algorithms,” </a:t>
            </a:r>
            <a:r>
              <a:rPr lang="en-US" sz="1200" dirty="0" err="1">
                <a:solidFill>
                  <a:prstClr val="black"/>
                </a:solidFill>
                <a:latin typeface="Times New Roman" panose="02020603050405020304" pitchFamily="18" charset="0"/>
                <a:ea typeface="SimSun" panose="02010600030101010101" pitchFamily="2" charset="-122"/>
              </a:rPr>
              <a:t>Numenta</a:t>
            </a:r>
            <a:r>
              <a:rPr lang="en-US" sz="1200" dirty="0">
                <a:solidFill>
                  <a:prstClr val="black"/>
                </a:solidFill>
                <a:latin typeface="Times New Roman" panose="02020603050405020304" pitchFamily="18" charset="0"/>
                <a:ea typeface="SimSun" panose="02010600030101010101" pitchFamily="2" charset="-122"/>
              </a:rPr>
              <a:t> Tech. Report, December 10, 2010.</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He, X., Deng, L., Chou, W. “Discriminative learning in sequential pattern recognition – A unifying review for optimization-oriented speech recognition,” IEEE Sig. Proc. Mag., vol. 25, 2008, pp. 14-36.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He, X. and Deng, L. “Speech recognition, machine translation, and speech translation – A unifying discriminative framework,” IEEE Sig. Proc. Magazine, Vol. 28, November,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He, X. and Deng, L. “Optimization in speech-centric information processing: Criteria and techniques,”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He, X. and Deng, L. “Speech-centric information processing: An optimization-oriented approach,” Proc. of the IEEE, 2013.</a:t>
            </a:r>
          </a:p>
          <a:p>
            <a:pPr marL="228600" indent="-228600" algn="just">
              <a:tabLst>
                <a:tab pos="228600" algn="l"/>
                <a:tab pos="457200" algn="l"/>
              </a:tabLst>
            </a:pPr>
            <a:r>
              <a:rPr lang="en-US" sz="1200" u="sng" dirty="0" err="1">
                <a:solidFill>
                  <a:srgbClr val="0000FF"/>
                </a:solidFill>
                <a:latin typeface="Times New Roman" panose="02020603050405020304" pitchFamily="18" charset="0"/>
                <a:ea typeface="SimSun" panose="02010600030101010101" pitchFamily="2" charset="-122"/>
              </a:rPr>
              <a:t>Heigold</a:t>
            </a:r>
            <a:r>
              <a:rPr lang="en-US" sz="1200" u="sng" dirty="0">
                <a:solidFill>
                  <a:srgbClr val="0000FF"/>
                </a:solidFill>
                <a:latin typeface="Times New Roman" panose="02020603050405020304" pitchFamily="18" charset="0"/>
                <a:ea typeface="SimSun" panose="02010600030101010101" pitchFamily="2" charset="-122"/>
              </a:rPr>
              <a:t>, G., </a:t>
            </a:r>
            <a:r>
              <a:rPr lang="en-US" sz="1200" u="sng" dirty="0" err="1">
                <a:solidFill>
                  <a:srgbClr val="0000FF"/>
                </a:solidFill>
                <a:latin typeface="Times New Roman" panose="02020603050405020304" pitchFamily="18" charset="0"/>
                <a:ea typeface="SimSun" panose="02010600030101010101" pitchFamily="2" charset="-122"/>
              </a:rPr>
              <a:t>Vanhoucke</a:t>
            </a:r>
            <a:r>
              <a:rPr lang="en-US" sz="1200" u="sng" dirty="0">
                <a:solidFill>
                  <a:srgbClr val="0000FF"/>
                </a:solidFill>
                <a:latin typeface="Times New Roman" panose="02020603050405020304" pitchFamily="18" charset="0"/>
                <a:ea typeface="SimSun" panose="02010600030101010101" pitchFamily="2" charset="-122"/>
              </a:rPr>
              <a:t>, V., Senior, A. Nguyen, P., </a:t>
            </a:r>
            <a:r>
              <a:rPr lang="en-US" sz="1200" u="sng" dirty="0" err="1">
                <a:solidFill>
                  <a:srgbClr val="0000FF"/>
                </a:solidFill>
                <a:latin typeface="Times New Roman" panose="02020603050405020304" pitchFamily="18" charset="0"/>
                <a:ea typeface="SimSun" panose="02010600030101010101" pitchFamily="2" charset="-122"/>
              </a:rPr>
              <a:t>Ranzato</a:t>
            </a:r>
            <a:r>
              <a:rPr lang="en-US" sz="1200" u="sng" dirty="0">
                <a:solidFill>
                  <a:srgbClr val="0000FF"/>
                </a:solidFill>
                <a:latin typeface="Times New Roman" panose="02020603050405020304" pitchFamily="18" charset="0"/>
                <a:ea typeface="SimSun" panose="02010600030101010101" pitchFamily="2" charset="-122"/>
              </a:rPr>
              <a:t>, M., Devin, M., and Dean, J. “Multilingual acoustic models using distributed deep neural networks,” Proc. ICASSP, 2013.</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Heigold</a:t>
            </a:r>
            <a:r>
              <a:rPr lang="en-US" sz="1200" dirty="0">
                <a:solidFill>
                  <a:prstClr val="black"/>
                </a:solidFill>
                <a:latin typeface="Times New Roman" panose="02020603050405020304" pitchFamily="18" charset="0"/>
                <a:ea typeface="SimSun" panose="02010600030101010101" pitchFamily="2" charset="-122"/>
              </a:rPr>
              <a:t>, G., Ney, H., </a:t>
            </a:r>
            <a:r>
              <a:rPr lang="en-US" sz="1200" dirty="0" err="1">
                <a:solidFill>
                  <a:prstClr val="black"/>
                </a:solidFill>
                <a:latin typeface="Times New Roman" panose="02020603050405020304" pitchFamily="18" charset="0"/>
                <a:ea typeface="SimSun" panose="02010600030101010101" pitchFamily="2" charset="-122"/>
              </a:rPr>
              <a:t>Lehnen</a:t>
            </a:r>
            <a:r>
              <a:rPr lang="en-US" sz="1200" dirty="0">
                <a:solidFill>
                  <a:prstClr val="black"/>
                </a:solidFill>
                <a:latin typeface="Times New Roman" panose="02020603050405020304" pitchFamily="18" charset="0"/>
                <a:ea typeface="SimSun" panose="02010600030101010101" pitchFamily="2" charset="-122"/>
              </a:rPr>
              <a:t>, P., </a:t>
            </a:r>
            <a:r>
              <a:rPr lang="en-US" sz="1200" dirty="0" err="1">
                <a:solidFill>
                  <a:prstClr val="black"/>
                </a:solidFill>
                <a:latin typeface="Times New Roman" panose="02020603050405020304" pitchFamily="18" charset="0"/>
                <a:ea typeface="SimSun" panose="02010600030101010101" pitchFamily="2" charset="-122"/>
              </a:rPr>
              <a:t>Gass</a:t>
            </a:r>
            <a:r>
              <a:rPr lang="en-US" sz="1200" dirty="0">
                <a:solidFill>
                  <a:prstClr val="black"/>
                </a:solidFill>
                <a:latin typeface="Times New Roman" panose="02020603050405020304" pitchFamily="18" charset="0"/>
                <a:ea typeface="SimSun" panose="02010600030101010101" pitchFamily="2" charset="-122"/>
              </a:rPr>
              <a:t>, T., </a:t>
            </a:r>
            <a:r>
              <a:rPr lang="en-US" sz="1200" dirty="0" err="1">
                <a:solidFill>
                  <a:prstClr val="black"/>
                </a:solidFill>
                <a:latin typeface="Times New Roman" panose="02020603050405020304" pitchFamily="18" charset="0"/>
                <a:ea typeface="SimSun" panose="02010600030101010101" pitchFamily="2" charset="-122"/>
              </a:rPr>
              <a:t>Schluter</a:t>
            </a:r>
            <a:r>
              <a:rPr lang="en-US" sz="1200" dirty="0">
                <a:solidFill>
                  <a:prstClr val="black"/>
                </a:solidFill>
                <a:latin typeface="Times New Roman" panose="02020603050405020304" pitchFamily="18" charset="0"/>
                <a:ea typeface="SimSun" panose="02010600030101010101" pitchFamily="2" charset="-122"/>
              </a:rPr>
              <a:t>, R. “Equivalence of generative and log-liner models,” IEEE Trans. Audio, Speech, and Language Proc., vol. 19, no. 5,  February 2011, pp. 1138-1148.</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Heintz</a:t>
            </a:r>
            <a:r>
              <a:rPr lang="en-US" sz="1200" dirty="0">
                <a:solidFill>
                  <a:prstClr val="black"/>
                </a:solidFill>
                <a:latin typeface="Times New Roman" panose="02020603050405020304" pitchFamily="18" charset="0"/>
                <a:ea typeface="SimSun" panose="02010600030101010101" pitchFamily="2" charset="-122"/>
              </a:rPr>
              <a:t>, I., </a:t>
            </a:r>
            <a:r>
              <a:rPr lang="en-US" sz="1200" dirty="0" err="1">
                <a:solidFill>
                  <a:prstClr val="black"/>
                </a:solidFill>
                <a:latin typeface="Times New Roman" panose="02020603050405020304" pitchFamily="18" charset="0"/>
                <a:ea typeface="SimSun" panose="02010600030101010101" pitchFamily="2" charset="-122"/>
              </a:rPr>
              <a:t>Fosler-Lussier</a:t>
            </a:r>
            <a:r>
              <a:rPr lang="en-US" sz="1200" dirty="0">
                <a:solidFill>
                  <a:prstClr val="black"/>
                </a:solidFill>
                <a:latin typeface="Times New Roman" panose="02020603050405020304" pitchFamily="18" charset="0"/>
                <a:ea typeface="SimSun" panose="02010600030101010101" pitchFamily="2" charset="-122"/>
              </a:rPr>
              <a:t>, E., and Brew, C. “</a:t>
            </a:r>
            <a:r>
              <a:rPr lang="en-US" sz="1200" u="sng" dirty="0">
                <a:solidFill>
                  <a:srgbClr val="0000FF"/>
                </a:solidFill>
                <a:latin typeface="Times New Roman" panose="02020603050405020304" pitchFamily="18" charset="0"/>
                <a:ea typeface="SimSun" panose="02010600030101010101" pitchFamily="2" charset="-122"/>
                <a:hlinkClick r:id="rId2"/>
              </a:rPr>
              <a:t>Discriminative input stream combination for conditional random field phone recognition</a:t>
            </a:r>
            <a:r>
              <a:rPr lang="en-US" sz="1200" dirty="0">
                <a:solidFill>
                  <a:prstClr val="black"/>
                </a:solidFill>
                <a:latin typeface="Times New Roman" panose="02020603050405020304" pitchFamily="18" charset="0"/>
                <a:ea typeface="SimSun" panose="02010600030101010101" pitchFamily="2" charset="-122"/>
              </a:rPr>
              <a:t>,” IEEE Trans. Audio, Speech, and Language Proc., vol. 17, no. 8,  Nov. 2009, pp. 1533-1546.</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Hifny</a:t>
            </a:r>
            <a:r>
              <a:rPr lang="en-US" sz="1200" dirty="0">
                <a:solidFill>
                  <a:prstClr val="black"/>
                </a:solidFill>
                <a:latin typeface="Times New Roman" panose="02020603050405020304" pitchFamily="18" charset="0"/>
                <a:ea typeface="SimSun" panose="02010600030101010101" pitchFamily="2" charset="-122"/>
              </a:rPr>
              <a:t>, Y. and </a:t>
            </a:r>
            <a:r>
              <a:rPr lang="en-US" sz="1200" dirty="0" err="1">
                <a:solidFill>
                  <a:prstClr val="black"/>
                </a:solidFill>
                <a:latin typeface="Times New Roman" panose="02020603050405020304" pitchFamily="18" charset="0"/>
                <a:ea typeface="SimSun" panose="02010600030101010101" pitchFamily="2" charset="-122"/>
              </a:rPr>
              <a:t>Renals</a:t>
            </a:r>
            <a:r>
              <a:rPr lang="en-US" sz="1200" dirty="0">
                <a:solidFill>
                  <a:prstClr val="black"/>
                </a:solidFill>
                <a:latin typeface="Times New Roman" panose="02020603050405020304" pitchFamily="18" charset="0"/>
                <a:ea typeface="SimSun" panose="02010600030101010101" pitchFamily="2" charset="-122"/>
              </a:rPr>
              <a:t>, S. “Speech recognition using augmented conditional random fields,” IEEE Trans. Audio, Speech, and Language Proc., vol. 17, no. 2,  February 2009, pp. 354-365.</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and Salakhutdinov, R. “Discovering binary codes for documents by learning deep generative models,” Topics in Cognitive Science, pp. 1-18, 2010.</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Hinton, G., Srivastava, N., </a:t>
            </a:r>
            <a:r>
              <a:rPr lang="en-US" sz="1200" u="sng" dirty="0" err="1">
                <a:solidFill>
                  <a:srgbClr val="0000FF"/>
                </a:solidFill>
                <a:latin typeface="Times New Roman" panose="02020603050405020304" pitchFamily="18" charset="0"/>
                <a:ea typeface="SimSun" panose="02010600030101010101" pitchFamily="2" charset="-122"/>
              </a:rPr>
              <a:t>Krizhevsky</a:t>
            </a:r>
            <a:r>
              <a:rPr lang="en-US" sz="1200" u="sng" dirty="0">
                <a:solidFill>
                  <a:srgbClr val="0000FF"/>
                </a:solidFill>
                <a:latin typeface="Times New Roman" panose="02020603050405020304" pitchFamily="18" charset="0"/>
                <a:ea typeface="SimSun" panose="02010600030101010101" pitchFamily="2" charset="-122"/>
              </a:rPr>
              <a:t>, A., Sutskever, I., and Salakhutdinov, R. “Improving neural networks by preventing co-adaptation of feature detectors,” </a:t>
            </a:r>
            <a:r>
              <a:rPr lang="en-US" sz="1200" u="sng" dirty="0" err="1">
                <a:solidFill>
                  <a:srgbClr val="0000FF"/>
                </a:solidFill>
                <a:latin typeface="Times New Roman" panose="02020603050405020304" pitchFamily="18" charset="0"/>
                <a:ea typeface="SimSun" panose="02010600030101010101" pitchFamily="2" charset="-122"/>
              </a:rPr>
              <a:t>arXiv</a:t>
            </a:r>
            <a:r>
              <a:rPr lang="en-US" sz="1200" u="sng" dirty="0">
                <a:solidFill>
                  <a:srgbClr val="0000FF"/>
                </a:solidFill>
                <a:latin typeface="Times New Roman" panose="02020603050405020304" pitchFamily="18" charset="0"/>
                <a:ea typeface="SimSun" panose="02010600030101010101" pitchFamily="2" charset="-122"/>
              </a:rPr>
              <a:t>: 1207.0580v1, 2012.</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Deng, L., Yu, D., Dahl, G., Mohamed, A., </a:t>
            </a:r>
            <a:r>
              <a:rPr lang="en-US" sz="1200" dirty="0" err="1">
                <a:solidFill>
                  <a:prstClr val="black"/>
                </a:solidFill>
                <a:latin typeface="Times New Roman" panose="02020603050405020304" pitchFamily="18" charset="0"/>
                <a:ea typeface="SimSun" panose="02010600030101010101" pitchFamily="2" charset="-122"/>
              </a:rPr>
              <a:t>Jaitly</a:t>
            </a:r>
            <a:r>
              <a:rPr lang="en-US" sz="1200" dirty="0">
                <a:solidFill>
                  <a:prstClr val="black"/>
                </a:solidFill>
                <a:latin typeface="Times New Roman" panose="02020603050405020304" pitchFamily="18" charset="0"/>
                <a:ea typeface="SimSun" panose="02010600030101010101" pitchFamily="2" charset="-122"/>
              </a:rPr>
              <a:t>, N., Senior, A., </a:t>
            </a:r>
            <a:r>
              <a:rPr lang="en-US" sz="1200" dirty="0" err="1">
                <a:solidFill>
                  <a:prstClr val="black"/>
                </a:solidFill>
                <a:latin typeface="Times New Roman" panose="02020603050405020304" pitchFamily="18" charset="0"/>
                <a:ea typeface="SimSun" panose="02010600030101010101" pitchFamily="2" charset="-122"/>
              </a:rPr>
              <a:t>Vanhoucke</a:t>
            </a:r>
            <a:r>
              <a:rPr lang="en-US" sz="1200" dirty="0">
                <a:solidFill>
                  <a:prstClr val="black"/>
                </a:solidFill>
                <a:latin typeface="Times New Roman" panose="02020603050405020304" pitchFamily="18" charset="0"/>
                <a:ea typeface="SimSun" panose="02010600030101010101" pitchFamily="2" charset="-122"/>
              </a:rPr>
              <a:t>, V., Nguyen, P., </a:t>
            </a:r>
            <a:r>
              <a:rPr lang="en-US" sz="1200" dirty="0" err="1">
                <a:solidFill>
                  <a:prstClr val="black"/>
                </a:solidFill>
                <a:latin typeface="Times New Roman" panose="02020603050405020304" pitchFamily="18" charset="0"/>
                <a:ea typeface="SimSun" panose="02010600030101010101" pitchFamily="2" charset="-122"/>
              </a:rPr>
              <a:t>Sainath</a:t>
            </a:r>
            <a:r>
              <a:rPr lang="en-US" sz="1200" dirty="0">
                <a:solidFill>
                  <a:prstClr val="black"/>
                </a:solidFill>
                <a:latin typeface="Times New Roman" panose="02020603050405020304" pitchFamily="18" charset="0"/>
                <a:ea typeface="SimSun" panose="02010600030101010101" pitchFamily="2" charset="-122"/>
              </a:rPr>
              <a:t>, T., and Kingsbury, B., “</a:t>
            </a:r>
            <a:r>
              <a:rPr lang="en-US" sz="1200" u="sng" dirty="0">
                <a:solidFill>
                  <a:srgbClr val="0000FF"/>
                </a:solidFill>
                <a:latin typeface="Times New Roman" panose="02020603050405020304" pitchFamily="18" charset="0"/>
                <a:ea typeface="SimSun" panose="02010600030101010101" pitchFamily="2" charset="-122"/>
                <a:hlinkClick r:id="rId3"/>
              </a:rPr>
              <a:t>Deep Neural Networks for Acoustic Modeling in Speech Recognition</a:t>
            </a:r>
            <a:r>
              <a:rPr lang="en-US" sz="1200" dirty="0">
                <a:solidFill>
                  <a:prstClr val="black"/>
                </a:solidFill>
                <a:latin typeface="Times New Roman" panose="02020603050405020304" pitchFamily="18" charset="0"/>
                <a:ea typeface="SimSun" panose="02010600030101010101" pitchFamily="2" charset="-122"/>
              </a:rPr>
              <a:t>,” IEEE Signal Processing Magazine, vol. 29, no. 6, pp. 82-97, November 2012.</a:t>
            </a:r>
          </a:p>
        </p:txBody>
      </p:sp>
    </p:spTree>
    <p:extLst>
      <p:ext uri="{BB962C8B-B14F-4D97-AF65-F5344CB8AC3E}">
        <p14:creationId xmlns:p14="http://schemas.microsoft.com/office/powerpoint/2010/main" val="4193197601"/>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175</a:t>
            </a:fld>
            <a:endParaRPr lang="en-US">
              <a:solidFill>
                <a:prstClr val="black">
                  <a:tint val="75000"/>
                </a:prstClr>
              </a:solidFill>
            </a:endParaRPr>
          </a:p>
        </p:txBody>
      </p:sp>
      <p:sp>
        <p:nvSpPr>
          <p:cNvPr id="3" name="Rectangle 2"/>
          <p:cNvSpPr/>
          <p:nvPr/>
        </p:nvSpPr>
        <p:spPr>
          <a:xfrm>
            <a:off x="304800" y="609601"/>
            <a:ext cx="8686800" cy="5447645"/>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a:t>
            </a:r>
            <a:r>
              <a:rPr lang="en-US" sz="1200" dirty="0" err="1">
                <a:solidFill>
                  <a:prstClr val="black"/>
                </a:solidFill>
                <a:latin typeface="Times New Roman" panose="02020603050405020304" pitchFamily="18" charset="0"/>
                <a:ea typeface="SimSun" panose="02010600030101010101" pitchFamily="2" charset="-122"/>
              </a:rPr>
              <a:t>Krizhevsky</a:t>
            </a:r>
            <a:r>
              <a:rPr lang="en-US" sz="1200" dirty="0">
                <a:solidFill>
                  <a:prstClr val="black"/>
                </a:solidFill>
                <a:latin typeface="Times New Roman" panose="02020603050405020304" pitchFamily="18" charset="0"/>
                <a:ea typeface="SimSun" panose="02010600030101010101" pitchFamily="2" charset="-122"/>
              </a:rPr>
              <a:t>, A., and Wang, S. “Transforming auto-encoders,” Proc. Intern. Conf. Artificial Neural Networks,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“A practical guide to training restricted Boltzmann machines,” UTML Tech Report 2010-003, Univ. Toronto, August 2010.</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Hinton, G., </a:t>
            </a:r>
            <a:r>
              <a:rPr lang="en-US" sz="1200" u="sng" dirty="0" err="1">
                <a:solidFill>
                  <a:srgbClr val="0000FF"/>
                </a:solidFill>
                <a:latin typeface="Times New Roman" panose="02020603050405020304" pitchFamily="18" charset="0"/>
                <a:ea typeface="SimSun" panose="02010600030101010101" pitchFamily="2" charset="-122"/>
              </a:rPr>
              <a:t>Osindero</a:t>
            </a:r>
            <a:r>
              <a:rPr lang="en-US" sz="1200" u="sng" dirty="0">
                <a:solidFill>
                  <a:srgbClr val="0000FF"/>
                </a:solidFill>
                <a:latin typeface="Times New Roman" panose="02020603050405020304" pitchFamily="18" charset="0"/>
                <a:ea typeface="SimSun" panose="02010600030101010101" pitchFamily="2" charset="-122"/>
              </a:rPr>
              <a:t>, S., and </a:t>
            </a:r>
            <a:r>
              <a:rPr lang="en-US" sz="1200" u="sng" dirty="0" err="1">
                <a:solidFill>
                  <a:srgbClr val="0000FF"/>
                </a:solidFill>
                <a:latin typeface="Times New Roman" panose="02020603050405020304" pitchFamily="18" charset="0"/>
                <a:ea typeface="SimSun" panose="02010600030101010101" pitchFamily="2" charset="-122"/>
              </a:rPr>
              <a:t>Teh</a:t>
            </a:r>
            <a:r>
              <a:rPr lang="en-US" sz="1200" u="sng" dirty="0">
                <a:solidFill>
                  <a:srgbClr val="0000FF"/>
                </a:solidFill>
                <a:latin typeface="Times New Roman" panose="02020603050405020304" pitchFamily="18" charset="0"/>
                <a:ea typeface="SimSun" panose="02010600030101010101" pitchFamily="2" charset="-122"/>
              </a:rPr>
              <a:t>, Y. “A fast learning algorithm for deep belief nets,” Neural Computation, vol. 18, pp. 1527-1554, 2006.</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Hinton, G. and Salakhutdinov, R. “Reducing the dimensionality of data with neural networks,” Science, vol. 313. no. 5786, pp. 504 - 507, July 2006.</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Hinton, G. “A better way to learn features,” Communications of the ACM,” Vol. 54, No. 10, October, 2011, pp. 94.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Huang, J., Li, J., Deng, L., and Yu, D. “Cross-language knowledge transfer using multilingual deep neural networks with shared hidden layers,” Proc. ICASSP,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Huang, S. and </a:t>
            </a:r>
            <a:r>
              <a:rPr lang="en-US" sz="1200" dirty="0" err="1">
                <a:solidFill>
                  <a:prstClr val="black"/>
                </a:solidFill>
                <a:latin typeface="Times New Roman" panose="02020603050405020304" pitchFamily="18" charset="0"/>
                <a:ea typeface="SimSun" panose="02010600030101010101" pitchFamily="2" charset="-122"/>
              </a:rPr>
              <a:t>Renals</a:t>
            </a:r>
            <a:r>
              <a:rPr lang="en-US" sz="1200" dirty="0">
                <a:solidFill>
                  <a:prstClr val="black"/>
                </a:solidFill>
                <a:latin typeface="Times New Roman" panose="02020603050405020304" pitchFamily="18" charset="0"/>
                <a:ea typeface="SimSun" panose="02010600030101010101" pitchFamily="2" charset="-122"/>
              </a:rPr>
              <a:t>, S. “Hierarchical Bayesian language models for conversational speech recognition,” IEEE Trans. Audio, Speech, and Language Proc., vol. 18, no. 8, November 2010, pp. 1941-1954.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Huang, E., </a:t>
            </a: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Manning, C, and Ng, A. “</a:t>
            </a:r>
            <a:r>
              <a:rPr lang="en-US" sz="1200" u="sng" dirty="0">
                <a:solidFill>
                  <a:srgbClr val="0000FF"/>
                </a:solidFill>
                <a:latin typeface="Times New Roman" panose="02020603050405020304" pitchFamily="18" charset="0"/>
                <a:ea typeface="SimSun" panose="02010600030101010101" pitchFamily="2" charset="-122"/>
                <a:hlinkClick r:id="rId2"/>
              </a:rPr>
              <a:t>Improving Word Representations via Global Context and Multiple Word Prototypes</a:t>
            </a:r>
            <a:r>
              <a:rPr lang="en-US" sz="1200" dirty="0">
                <a:solidFill>
                  <a:prstClr val="black"/>
                </a:solidFill>
                <a:latin typeface="Times New Roman" panose="02020603050405020304" pitchFamily="18" charset="0"/>
                <a:ea typeface="SimSun" panose="02010600030101010101" pitchFamily="2" charset="-122"/>
              </a:rPr>
              <a:t>,” Proc. ACL,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Hutchinson, B., Deng, L., and Yu, D. “A deep architecture with bilinear modeling of hidden representations: Applications to phonetic recognition,”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Hutchinson, B., Deng, L., and Yu, D. “Tensor deep stacking networks,” IEEE Trans. Pattern Analysis and Machine Intelligence, 2013.</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Jaitly</a:t>
            </a:r>
            <a:r>
              <a:rPr lang="en-US" sz="1200" dirty="0">
                <a:solidFill>
                  <a:prstClr val="black"/>
                </a:solidFill>
                <a:latin typeface="Times New Roman" panose="02020603050405020304" pitchFamily="18" charset="0"/>
                <a:ea typeface="SimSun" panose="02010600030101010101" pitchFamily="2" charset="-122"/>
              </a:rPr>
              <a:t>, N. and Hinton, G. “Learning a better representation of speech sound waves using restricted Boltzmann machines,” Proc. ICASSP, 2011. </a:t>
            </a:r>
          </a:p>
          <a:p>
            <a:pPr marL="228600" indent="-228600" algn="just">
              <a:tabLst>
                <a:tab pos="228600" algn="l"/>
              </a:tabLst>
            </a:pPr>
            <a:r>
              <a:rPr lang="en-US" sz="1200" u="sng" dirty="0" err="1">
                <a:solidFill>
                  <a:srgbClr val="0000FF"/>
                </a:solidFill>
                <a:latin typeface="Times New Roman" panose="02020603050405020304" pitchFamily="18" charset="0"/>
                <a:ea typeface="SimSun" panose="02010600030101010101" pitchFamily="2" charset="-122"/>
              </a:rPr>
              <a:t>Jaitly</a:t>
            </a:r>
            <a:r>
              <a:rPr lang="en-US" sz="1200" u="sng" dirty="0">
                <a:solidFill>
                  <a:srgbClr val="0000FF"/>
                </a:solidFill>
                <a:latin typeface="Times New Roman" panose="02020603050405020304" pitchFamily="18" charset="0"/>
                <a:ea typeface="SimSun" panose="02010600030101010101" pitchFamily="2" charset="-122"/>
              </a:rPr>
              <a:t>, N., Nguyen, P., and </a:t>
            </a:r>
            <a:r>
              <a:rPr lang="en-US" sz="1200" u="sng" dirty="0" err="1">
                <a:solidFill>
                  <a:srgbClr val="0000FF"/>
                </a:solidFill>
                <a:latin typeface="Times New Roman" panose="02020603050405020304" pitchFamily="18" charset="0"/>
                <a:ea typeface="SimSun" panose="02010600030101010101" pitchFamily="2" charset="-122"/>
              </a:rPr>
              <a:t>Vanhoucke</a:t>
            </a:r>
            <a:r>
              <a:rPr lang="en-US" sz="1200" u="sng" dirty="0">
                <a:solidFill>
                  <a:srgbClr val="0000FF"/>
                </a:solidFill>
                <a:latin typeface="Times New Roman" panose="02020603050405020304" pitchFamily="18" charset="0"/>
                <a:ea typeface="SimSun" panose="02010600030101010101" pitchFamily="2" charset="-122"/>
              </a:rPr>
              <a:t>, V. “Application of pre-trained deep neural networks to large vocabulary speech recognition,” Proc. Interspeech, 2012.</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Jarrett, K., </a:t>
            </a:r>
            <a:r>
              <a:rPr lang="en-US" sz="1200" dirty="0" err="1">
                <a:solidFill>
                  <a:prstClr val="black"/>
                </a:solidFill>
                <a:latin typeface="Times New Roman" panose="02020603050405020304" pitchFamily="18" charset="0"/>
                <a:ea typeface="SimSun" panose="02010600030101010101" pitchFamily="2" charset="-122"/>
              </a:rPr>
              <a:t>Kavukcuoglu</a:t>
            </a:r>
            <a:r>
              <a:rPr lang="en-US" sz="1200" dirty="0">
                <a:solidFill>
                  <a:prstClr val="black"/>
                </a:solidFill>
                <a:latin typeface="Times New Roman" panose="02020603050405020304" pitchFamily="18" charset="0"/>
                <a:ea typeface="SimSun" panose="02010600030101010101" pitchFamily="2" charset="-122"/>
              </a:rPr>
              <a:t>, K. and LeCun, Y. “What is the best multistage architecture for object recognition?” Proc. Intl. Conf. Computer Vision, pp. 2146–2153, 2009.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Jiang, H. and Li, X. “Parameter estimation of statistical models using convex optimization: An advanced method of discriminative training for speech and language processing,” IEEE Signal Processing Magazine, vol. 27, no. 3, pp. 115–127, 2010.</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Juang</a:t>
            </a:r>
            <a:r>
              <a:rPr lang="en-US" sz="1200" dirty="0">
                <a:solidFill>
                  <a:prstClr val="black"/>
                </a:solidFill>
                <a:latin typeface="Times New Roman" panose="02020603050405020304" pitchFamily="18" charset="0"/>
                <a:ea typeface="SimSun" panose="02010600030101010101" pitchFamily="2" charset="-122"/>
              </a:rPr>
              <a:t>, B.-H., Chou, W., and Lee, C.-H. “Minimum classification error rate methods for speech recognition,” IEEE Trans. On Speech and Audio Processing, vol. 5, pp. 257–265, 1997.</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Kavukcuoglu</a:t>
            </a:r>
            <a:r>
              <a:rPr lang="en-US" sz="1200" dirty="0">
                <a:solidFill>
                  <a:prstClr val="black"/>
                </a:solidFill>
                <a:latin typeface="Times New Roman" panose="02020603050405020304" pitchFamily="18" charset="0"/>
                <a:ea typeface="SimSun" panose="02010600030101010101" pitchFamily="2" charset="-122"/>
              </a:rPr>
              <a:t>, K., </a:t>
            </a:r>
            <a:r>
              <a:rPr lang="en-US" sz="1200" dirty="0" err="1">
                <a:solidFill>
                  <a:prstClr val="black"/>
                </a:solidFill>
                <a:latin typeface="Times New Roman" panose="02020603050405020304" pitchFamily="18" charset="0"/>
                <a:ea typeface="SimSun" panose="02010600030101010101" pitchFamily="2" charset="-122"/>
              </a:rPr>
              <a:t>Sermanet</a:t>
            </a:r>
            <a:r>
              <a:rPr lang="en-US" sz="1200" dirty="0">
                <a:solidFill>
                  <a:prstClr val="black"/>
                </a:solidFill>
                <a:latin typeface="Times New Roman" panose="02020603050405020304" pitchFamily="18" charset="0"/>
                <a:ea typeface="SimSun" panose="02010600030101010101" pitchFamily="2" charset="-122"/>
              </a:rPr>
              <a:t>, P., </a:t>
            </a:r>
            <a:r>
              <a:rPr lang="en-US" sz="1200" dirty="0" err="1">
                <a:solidFill>
                  <a:prstClr val="black"/>
                </a:solidFill>
                <a:latin typeface="Times New Roman" panose="02020603050405020304" pitchFamily="18" charset="0"/>
                <a:ea typeface="SimSun" panose="02010600030101010101" pitchFamily="2" charset="-122"/>
              </a:rPr>
              <a:t>Boureau</a:t>
            </a:r>
            <a:r>
              <a:rPr lang="en-US" sz="1200" dirty="0">
                <a:solidFill>
                  <a:prstClr val="black"/>
                </a:solidFill>
                <a:latin typeface="Times New Roman" panose="02020603050405020304" pitchFamily="18" charset="0"/>
                <a:ea typeface="SimSun" panose="02010600030101010101" pitchFamily="2" charset="-122"/>
              </a:rPr>
              <a:t>, Y., </a:t>
            </a:r>
            <a:r>
              <a:rPr lang="en-US" sz="1200" dirty="0" err="1">
                <a:solidFill>
                  <a:prstClr val="black"/>
                </a:solidFill>
                <a:latin typeface="Times New Roman" panose="02020603050405020304" pitchFamily="18" charset="0"/>
                <a:ea typeface="SimSun" panose="02010600030101010101" pitchFamily="2" charset="-122"/>
              </a:rPr>
              <a:t>Gregor</a:t>
            </a:r>
            <a:r>
              <a:rPr lang="en-US" sz="1200" dirty="0">
                <a:solidFill>
                  <a:prstClr val="black"/>
                </a:solidFill>
                <a:latin typeface="Times New Roman" panose="02020603050405020304" pitchFamily="18" charset="0"/>
                <a:ea typeface="SimSun" panose="02010600030101010101" pitchFamily="2" charset="-122"/>
              </a:rPr>
              <a:t>, K., Mathieu M., and LeCun, Y. “</a:t>
            </a:r>
            <a:r>
              <a:rPr lang="en-US" sz="1200" u="sng" dirty="0">
                <a:solidFill>
                  <a:srgbClr val="0000FF"/>
                </a:solidFill>
                <a:latin typeface="Times New Roman" panose="02020603050405020304" pitchFamily="18" charset="0"/>
                <a:ea typeface="SimSun" panose="02010600030101010101" pitchFamily="2" charset="-122"/>
                <a:hlinkClick r:id="rId3"/>
              </a:rPr>
              <a:t>Learning Convolutional Feature Hierarchies for Visual Recognition</a:t>
            </a:r>
            <a:r>
              <a:rPr lang="en-US" sz="1200" dirty="0">
                <a:solidFill>
                  <a:prstClr val="black"/>
                </a:solidFill>
                <a:latin typeface="Times New Roman" panose="02020603050405020304" pitchFamily="18" charset="0"/>
                <a:ea typeface="SimSun" panose="02010600030101010101" pitchFamily="2" charset="-122"/>
              </a:rPr>
              <a:t>,” Proc. NIPS, 2010.</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Ketabdar</a:t>
            </a:r>
            <a:r>
              <a:rPr lang="en-US" sz="1200" dirty="0">
                <a:solidFill>
                  <a:prstClr val="black"/>
                </a:solidFill>
                <a:latin typeface="Times New Roman" panose="02020603050405020304" pitchFamily="18" charset="0"/>
                <a:ea typeface="SimSun" panose="02010600030101010101" pitchFamily="2" charset="-122"/>
              </a:rPr>
              <a:t>, H.  and </a:t>
            </a:r>
            <a:r>
              <a:rPr lang="en-US" sz="1200" dirty="0" err="1">
                <a:solidFill>
                  <a:prstClr val="black"/>
                </a:solidFill>
                <a:latin typeface="Times New Roman" panose="02020603050405020304" pitchFamily="18" charset="0"/>
                <a:ea typeface="SimSun" panose="02010600030101010101" pitchFamily="2" charset="-122"/>
              </a:rPr>
              <a:t>Bourlard</a:t>
            </a:r>
            <a:r>
              <a:rPr lang="en-US" sz="1200" dirty="0">
                <a:solidFill>
                  <a:prstClr val="black"/>
                </a:solidFill>
                <a:latin typeface="Times New Roman" panose="02020603050405020304" pitchFamily="18" charset="0"/>
                <a:ea typeface="SimSun" panose="02010600030101010101" pitchFamily="2" charset="-122"/>
              </a:rPr>
              <a:t>, H. “Enhanced phone posteriors for improving speech recognition systems,” IEEE Trans. Audio, Speech, and Language Proc., vol. 18, no. 6, August 2010, pp. 1094-1106.</a:t>
            </a:r>
          </a:p>
        </p:txBody>
      </p:sp>
    </p:spTree>
    <p:extLst>
      <p:ext uri="{BB962C8B-B14F-4D97-AF65-F5344CB8AC3E}">
        <p14:creationId xmlns:p14="http://schemas.microsoft.com/office/powerpoint/2010/main" val="292239972"/>
      </p:ext>
    </p:extLst>
  </p:cSld>
  <p:clrMapOvr>
    <a:masterClrMapping/>
  </p:clrMapOvr>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176</a:t>
            </a:fld>
            <a:endParaRPr lang="en-US">
              <a:solidFill>
                <a:prstClr val="black">
                  <a:tint val="75000"/>
                </a:prstClr>
              </a:solidFill>
            </a:endParaRPr>
          </a:p>
        </p:txBody>
      </p:sp>
      <p:sp>
        <p:nvSpPr>
          <p:cNvPr id="3" name="Rectangle 2"/>
          <p:cNvSpPr/>
          <p:nvPr/>
        </p:nvSpPr>
        <p:spPr>
          <a:xfrm>
            <a:off x="152400" y="762000"/>
            <a:ext cx="8907194" cy="6124754"/>
          </a:xfrm>
          <a:prstGeom prst="rect">
            <a:avLst/>
          </a:prstGeom>
        </p:spPr>
        <p:txBody>
          <a:bodyPr wrap="square">
            <a:spAutoFit/>
          </a:bodyPr>
          <a:lstStyle/>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Kingsbury, B. “</a:t>
            </a:r>
            <a:r>
              <a:rPr lang="en-US" sz="1400" u="sng" dirty="0">
                <a:solidFill>
                  <a:srgbClr val="0000FF"/>
                </a:solidFill>
                <a:latin typeface="Times New Roman" panose="02020603050405020304" pitchFamily="18" charset="0"/>
                <a:ea typeface="SimSun" panose="02010600030101010101" pitchFamily="2" charset="-122"/>
                <a:hlinkClick r:id="rId2"/>
              </a:rPr>
              <a:t>Lattice-based optimization of sequence classification criteria for neural-network acoustic modeling</a:t>
            </a:r>
            <a:r>
              <a:rPr lang="en-US" sz="1400" dirty="0">
                <a:solidFill>
                  <a:prstClr val="black"/>
                </a:solidFill>
                <a:latin typeface="Times New Roman" panose="02020603050405020304" pitchFamily="18" charset="0"/>
                <a:ea typeface="SimSun" panose="02010600030101010101" pitchFamily="2" charset="-122"/>
              </a:rPr>
              <a:t>,” Proc. ICASSP, 2009.</a:t>
            </a:r>
          </a:p>
          <a:p>
            <a:pPr marL="228600" indent="-228600" algn="just">
              <a:tabLst>
                <a:tab pos="228600" algn="l"/>
              </a:tabLst>
            </a:pPr>
            <a:r>
              <a:rPr lang="en-US" sz="1400" u="sng" dirty="0">
                <a:solidFill>
                  <a:srgbClr val="0000FF"/>
                </a:solidFill>
                <a:latin typeface="Times New Roman" panose="02020603050405020304" pitchFamily="18" charset="0"/>
                <a:ea typeface="SimSun" panose="02010600030101010101" pitchFamily="2" charset="-122"/>
              </a:rPr>
              <a:t>Kingsbury, B., </a:t>
            </a:r>
            <a:r>
              <a:rPr lang="en-US" sz="1400" u="sng" dirty="0" err="1">
                <a:solidFill>
                  <a:srgbClr val="0000FF"/>
                </a:solidFill>
                <a:latin typeface="Times New Roman" panose="02020603050405020304" pitchFamily="18" charset="0"/>
                <a:ea typeface="SimSun" panose="02010600030101010101" pitchFamily="2" charset="-122"/>
              </a:rPr>
              <a:t>Sainath</a:t>
            </a:r>
            <a:r>
              <a:rPr lang="en-US" sz="1400" u="sng" dirty="0">
                <a:solidFill>
                  <a:srgbClr val="0000FF"/>
                </a:solidFill>
                <a:latin typeface="Times New Roman" panose="02020603050405020304" pitchFamily="18" charset="0"/>
                <a:ea typeface="SimSun" panose="02010600030101010101" pitchFamily="2" charset="-122"/>
              </a:rPr>
              <a:t>, T., and </a:t>
            </a:r>
            <a:r>
              <a:rPr lang="en-US" sz="1400" u="sng" dirty="0" err="1">
                <a:solidFill>
                  <a:srgbClr val="0000FF"/>
                </a:solidFill>
                <a:latin typeface="Times New Roman" panose="02020603050405020304" pitchFamily="18" charset="0"/>
                <a:ea typeface="SimSun" panose="02010600030101010101" pitchFamily="2" charset="-122"/>
              </a:rPr>
              <a:t>Soltau</a:t>
            </a:r>
            <a:r>
              <a:rPr lang="en-US" sz="1400" u="sng" dirty="0">
                <a:solidFill>
                  <a:srgbClr val="0000FF"/>
                </a:solidFill>
                <a:latin typeface="Times New Roman" panose="02020603050405020304" pitchFamily="18" charset="0"/>
                <a:ea typeface="SimSun" panose="02010600030101010101" pitchFamily="2" charset="-122"/>
              </a:rPr>
              <a:t>, H. “Scalable minimum Bayes risk training of deep neural network acoustic models using distributed Hessian-free optimization,” Proc. Interspeech, 2012.</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400" u="sng" dirty="0" err="1">
                <a:solidFill>
                  <a:srgbClr val="0000FF"/>
                </a:solidFill>
                <a:latin typeface="Times New Roman" panose="02020603050405020304" pitchFamily="18" charset="0"/>
                <a:ea typeface="SimSun" panose="02010600030101010101" pitchFamily="2" charset="-122"/>
              </a:rPr>
              <a:t>Krizhevsky</a:t>
            </a:r>
            <a:r>
              <a:rPr lang="en-US" sz="1400" u="sng" dirty="0">
                <a:solidFill>
                  <a:srgbClr val="0000FF"/>
                </a:solidFill>
                <a:latin typeface="Times New Roman" panose="02020603050405020304" pitchFamily="18" charset="0"/>
                <a:ea typeface="SimSun" panose="02010600030101010101" pitchFamily="2" charset="-122"/>
              </a:rPr>
              <a:t>, A., Sutskever, I. and Hinton, G. “</a:t>
            </a:r>
            <a:r>
              <a:rPr lang="en-US" sz="1400" u="sng" dirty="0" err="1">
                <a:solidFill>
                  <a:srgbClr val="0000FF"/>
                </a:solidFill>
                <a:latin typeface="Times New Roman" panose="02020603050405020304" pitchFamily="18" charset="0"/>
                <a:ea typeface="SimSun" panose="02010600030101010101" pitchFamily="2" charset="-122"/>
                <a:hlinkClick r:id="rId3"/>
              </a:rPr>
              <a:t>ImageNet</a:t>
            </a:r>
            <a:r>
              <a:rPr lang="en-US" sz="1400" u="sng" dirty="0">
                <a:solidFill>
                  <a:srgbClr val="0000FF"/>
                </a:solidFill>
                <a:latin typeface="Times New Roman" panose="02020603050405020304" pitchFamily="18" charset="0"/>
                <a:ea typeface="SimSun" panose="02010600030101010101" pitchFamily="2" charset="-122"/>
                <a:hlinkClick r:id="rId3"/>
              </a:rPr>
              <a:t> classification with deep convolutional neural Networks</a:t>
            </a:r>
            <a:r>
              <a:rPr lang="en-US" sz="1400" dirty="0">
                <a:solidFill>
                  <a:prstClr val="black"/>
                </a:solidFill>
                <a:latin typeface="Times New Roman" panose="02020603050405020304" pitchFamily="18" charset="0"/>
                <a:ea typeface="SimSun" panose="02010600030101010101" pitchFamily="2" charset="-122"/>
              </a:rPr>
              <a:t>,” Proc. NIPS 2012.</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Kubo, Y., Hori, T., and Nakamura, A. “Integrating deep neural networks into structural classification approach based on weighted finite-state transducers,” Proc. Interspeech, 2012.</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Kurzweil R. How to Create a Mind. Viking Books, Dec., 2012.</a:t>
            </a:r>
          </a:p>
          <a:p>
            <a:pPr marL="228600" indent="-228600" algn="just">
              <a:tabLst>
                <a:tab pos="228600" algn="l"/>
              </a:tabLst>
            </a:pPr>
            <a:r>
              <a:rPr lang="en-US" sz="1400" u="sng" dirty="0">
                <a:solidFill>
                  <a:srgbClr val="0000FF"/>
                </a:solidFill>
                <a:latin typeface="Times New Roman" panose="02020603050405020304" pitchFamily="18" charset="0"/>
                <a:ea typeface="SimSun" panose="02010600030101010101" pitchFamily="2" charset="-122"/>
              </a:rPr>
              <a:t>Lang, K., Waibel, A., and Hinton, G. “A time-delay neural network architecture for isolated word recognition,” Neural Networks, Vol. 3(1), pp. 23-43, 1990.</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Larochelle</a:t>
            </a:r>
            <a:r>
              <a:rPr lang="en-US" sz="1400" dirty="0">
                <a:solidFill>
                  <a:prstClr val="black"/>
                </a:solidFill>
                <a:latin typeface="Times New Roman" panose="02020603050405020304" pitchFamily="18" charset="0"/>
                <a:ea typeface="SimSun" panose="02010600030101010101" pitchFamily="2" charset="-122"/>
              </a:rPr>
              <a:t>, H. and Bengio, Y. “Classification using discriminative restricted Boltzmann machines,” Proc. ICML, 2008.</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 H., </a:t>
            </a:r>
            <a:r>
              <a:rPr lang="en-US" sz="1400" dirty="0" err="1">
                <a:solidFill>
                  <a:prstClr val="black"/>
                </a:solidFill>
                <a:latin typeface="Times New Roman" panose="02020603050405020304" pitchFamily="18" charset="0"/>
                <a:ea typeface="SimSun" panose="02010600030101010101" pitchFamily="2" charset="-122"/>
              </a:rPr>
              <a:t>Allauzen</a:t>
            </a:r>
            <a:r>
              <a:rPr lang="en-US" sz="1400" dirty="0">
                <a:solidFill>
                  <a:prstClr val="black"/>
                </a:solidFill>
                <a:latin typeface="Times New Roman" panose="02020603050405020304" pitchFamily="18" charset="0"/>
                <a:ea typeface="SimSun" panose="02010600030101010101" pitchFamily="2" charset="-122"/>
              </a:rPr>
              <a:t>, A., Wisniewski, G., and </a:t>
            </a:r>
            <a:r>
              <a:rPr lang="en-US" sz="1400" dirty="0" err="1">
                <a:solidFill>
                  <a:prstClr val="black"/>
                </a:solidFill>
                <a:latin typeface="Times New Roman" panose="02020603050405020304" pitchFamily="18" charset="0"/>
                <a:ea typeface="SimSun" panose="02010600030101010101" pitchFamily="2" charset="-122"/>
              </a:rPr>
              <a:t>Yvon</a:t>
            </a:r>
            <a:r>
              <a:rPr lang="en-US" sz="1400" dirty="0">
                <a:solidFill>
                  <a:prstClr val="black"/>
                </a:solidFill>
                <a:latin typeface="Times New Roman" panose="02020603050405020304" pitchFamily="18" charset="0"/>
                <a:ea typeface="SimSun" panose="02010600030101010101" pitchFamily="2" charset="-122"/>
              </a:rPr>
              <a:t>, F. “Training continuous space language models: Some practical issues,” in Proc. of EMNLP, 2010, pp. 778–788.</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 H., </a:t>
            </a:r>
            <a:r>
              <a:rPr lang="en-US" sz="1400" dirty="0" err="1">
                <a:solidFill>
                  <a:prstClr val="black"/>
                </a:solidFill>
                <a:latin typeface="Times New Roman" panose="02020603050405020304" pitchFamily="18" charset="0"/>
                <a:ea typeface="SimSun" panose="02010600030101010101" pitchFamily="2" charset="-122"/>
              </a:rPr>
              <a:t>Oparin</a:t>
            </a:r>
            <a:r>
              <a:rPr lang="en-US" sz="1400" dirty="0">
                <a:solidFill>
                  <a:prstClr val="black"/>
                </a:solidFill>
                <a:latin typeface="Times New Roman" panose="02020603050405020304" pitchFamily="18" charset="0"/>
                <a:ea typeface="SimSun" panose="02010600030101010101" pitchFamily="2" charset="-122"/>
              </a:rPr>
              <a:t>, I., </a:t>
            </a:r>
            <a:r>
              <a:rPr lang="en-US" sz="1400" dirty="0" err="1">
                <a:solidFill>
                  <a:prstClr val="black"/>
                </a:solidFill>
                <a:latin typeface="Times New Roman" panose="02020603050405020304" pitchFamily="18" charset="0"/>
                <a:ea typeface="SimSun" panose="02010600030101010101" pitchFamily="2" charset="-122"/>
              </a:rPr>
              <a:t>Allauzen</a:t>
            </a:r>
            <a:r>
              <a:rPr lang="en-US" sz="1400" dirty="0">
                <a:solidFill>
                  <a:prstClr val="black"/>
                </a:solidFill>
                <a:latin typeface="Times New Roman" panose="02020603050405020304" pitchFamily="18" charset="0"/>
                <a:ea typeface="SimSun" panose="02010600030101010101" pitchFamily="2" charset="-122"/>
              </a:rPr>
              <a:t>, A., </a:t>
            </a:r>
            <a:r>
              <a:rPr lang="en-US" sz="1400" dirty="0" err="1">
                <a:solidFill>
                  <a:prstClr val="black"/>
                </a:solidFill>
                <a:latin typeface="Times New Roman" panose="02020603050405020304" pitchFamily="18" charset="0"/>
                <a:ea typeface="SimSun" panose="02010600030101010101" pitchFamily="2" charset="-122"/>
              </a:rPr>
              <a:t>Gauvain</a:t>
            </a:r>
            <a:r>
              <a:rPr lang="en-US" sz="1400" dirty="0">
                <a:solidFill>
                  <a:prstClr val="black"/>
                </a:solidFill>
                <a:latin typeface="Times New Roman" panose="02020603050405020304" pitchFamily="18" charset="0"/>
                <a:ea typeface="SimSun" panose="02010600030101010101" pitchFamily="2" charset="-122"/>
              </a:rPr>
              <a:t>, J., and </a:t>
            </a:r>
            <a:r>
              <a:rPr lang="en-US" sz="1400" dirty="0" err="1">
                <a:solidFill>
                  <a:prstClr val="black"/>
                </a:solidFill>
                <a:latin typeface="Times New Roman" panose="02020603050405020304" pitchFamily="18" charset="0"/>
                <a:ea typeface="SimSun" panose="02010600030101010101" pitchFamily="2" charset="-122"/>
              </a:rPr>
              <a:t>Yvon</a:t>
            </a:r>
            <a:r>
              <a:rPr lang="en-US" sz="1400" dirty="0">
                <a:solidFill>
                  <a:prstClr val="black"/>
                </a:solidFill>
                <a:latin typeface="Times New Roman" panose="02020603050405020304" pitchFamily="18" charset="0"/>
                <a:ea typeface="SimSun" panose="02010600030101010101" pitchFamily="2" charset="-122"/>
              </a:rPr>
              <a:t>, F. “Structured output layer neural network language model,” Proc. ICASSP, 2011.</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 Q., </a:t>
            </a:r>
            <a:r>
              <a:rPr lang="en-US" sz="1400" dirty="0" err="1">
                <a:solidFill>
                  <a:prstClr val="black"/>
                </a:solidFill>
                <a:latin typeface="Times New Roman" panose="02020603050405020304" pitchFamily="18" charset="0"/>
                <a:ea typeface="SimSun" panose="02010600030101010101" pitchFamily="2" charset="-122"/>
              </a:rPr>
              <a:t>Ngiam</a:t>
            </a:r>
            <a:r>
              <a:rPr lang="en-US" sz="1400" dirty="0">
                <a:solidFill>
                  <a:prstClr val="black"/>
                </a:solidFill>
                <a:latin typeface="Times New Roman" panose="02020603050405020304" pitchFamily="18" charset="0"/>
                <a:ea typeface="SimSun" panose="02010600030101010101" pitchFamily="2" charset="-122"/>
              </a:rPr>
              <a:t>, J., Coates, A., </a:t>
            </a:r>
            <a:r>
              <a:rPr lang="en-US" sz="1400" dirty="0" err="1">
                <a:solidFill>
                  <a:prstClr val="black"/>
                </a:solidFill>
                <a:latin typeface="Times New Roman" panose="02020603050405020304" pitchFamily="18" charset="0"/>
                <a:ea typeface="SimSun" panose="02010600030101010101" pitchFamily="2" charset="-122"/>
              </a:rPr>
              <a:t>Lahiri</a:t>
            </a:r>
            <a:r>
              <a:rPr lang="en-US" sz="1400" dirty="0">
                <a:solidFill>
                  <a:prstClr val="black"/>
                </a:solidFill>
                <a:latin typeface="Times New Roman" panose="02020603050405020304" pitchFamily="18" charset="0"/>
                <a:ea typeface="SimSun" panose="02010600030101010101" pitchFamily="2" charset="-122"/>
              </a:rPr>
              <a:t>, A., </a:t>
            </a:r>
            <a:r>
              <a:rPr lang="en-US" sz="1400" dirty="0" err="1">
                <a:solidFill>
                  <a:prstClr val="black"/>
                </a:solidFill>
                <a:latin typeface="Times New Roman" panose="02020603050405020304" pitchFamily="18" charset="0"/>
                <a:ea typeface="SimSun" panose="02010600030101010101" pitchFamily="2" charset="-122"/>
              </a:rPr>
              <a:t>Prochnow</a:t>
            </a:r>
            <a:r>
              <a:rPr lang="en-US" sz="1400" dirty="0">
                <a:solidFill>
                  <a:prstClr val="black"/>
                </a:solidFill>
                <a:latin typeface="Times New Roman" panose="02020603050405020304" pitchFamily="18" charset="0"/>
                <a:ea typeface="SimSun" panose="02010600030101010101" pitchFamily="2" charset="-122"/>
              </a:rPr>
              <a:t>, B., and Ng, A. “On optimization methods for deep learning,” Proc. ICML, 2011.</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 Q., </a:t>
            </a: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a:t>
            </a:r>
            <a:r>
              <a:rPr lang="en-US" sz="1400" dirty="0" err="1">
                <a:solidFill>
                  <a:prstClr val="black"/>
                </a:solidFill>
                <a:latin typeface="Times New Roman" panose="02020603050405020304" pitchFamily="18" charset="0"/>
                <a:ea typeface="SimSun" panose="02010600030101010101" pitchFamily="2" charset="-122"/>
              </a:rPr>
              <a:t>Monga</a:t>
            </a:r>
            <a:r>
              <a:rPr lang="en-US" sz="1400" dirty="0">
                <a:solidFill>
                  <a:prstClr val="black"/>
                </a:solidFill>
                <a:latin typeface="Times New Roman" panose="02020603050405020304" pitchFamily="18" charset="0"/>
                <a:ea typeface="SimSun" panose="02010600030101010101" pitchFamily="2" charset="-122"/>
              </a:rPr>
              <a:t>, R., Devin, M., </a:t>
            </a:r>
            <a:r>
              <a:rPr lang="en-US" sz="1400" dirty="0" err="1">
                <a:solidFill>
                  <a:prstClr val="black"/>
                </a:solidFill>
                <a:latin typeface="Times New Roman" panose="02020603050405020304" pitchFamily="18" charset="0"/>
                <a:ea typeface="SimSun" panose="02010600030101010101" pitchFamily="2" charset="-122"/>
              </a:rPr>
              <a:t>Corrado</a:t>
            </a:r>
            <a:r>
              <a:rPr lang="en-US" sz="1400" dirty="0">
                <a:solidFill>
                  <a:prstClr val="black"/>
                </a:solidFill>
                <a:latin typeface="Times New Roman" panose="02020603050405020304" pitchFamily="18" charset="0"/>
                <a:ea typeface="SimSun" panose="02010600030101010101" pitchFamily="2" charset="-122"/>
              </a:rPr>
              <a:t>, G., Chen, K., Dean, J., Ng, A. “</a:t>
            </a:r>
            <a:r>
              <a:rPr lang="en-US" sz="1400" u="sng" dirty="0">
                <a:solidFill>
                  <a:srgbClr val="0000FF"/>
                </a:solidFill>
                <a:latin typeface="Times New Roman" panose="02020603050405020304" pitchFamily="18" charset="0"/>
                <a:ea typeface="SimSun" panose="02010600030101010101" pitchFamily="2" charset="-122"/>
                <a:hlinkClick r:id="rId4"/>
              </a:rPr>
              <a:t>Building High-Level Features Using Large Scale Unsupervised Learning</a:t>
            </a:r>
            <a:r>
              <a:rPr lang="en-US" sz="1400" dirty="0">
                <a:solidFill>
                  <a:prstClr val="black"/>
                </a:solidFill>
                <a:latin typeface="Times New Roman" panose="02020603050405020304" pitchFamily="18" charset="0"/>
                <a:ea typeface="SimSun" panose="02010600030101010101" pitchFamily="2" charset="-122"/>
              </a:rPr>
              <a:t>,” Proc. ICML 2012.</a:t>
            </a:r>
          </a:p>
          <a:p>
            <a:pPr marL="228600" indent="-228600">
              <a:tabLst>
                <a:tab pos="228600" algn="l"/>
              </a:tabLst>
            </a:pPr>
            <a:r>
              <a:rPr lang="en-US" sz="1400" u="sng" dirty="0">
                <a:solidFill>
                  <a:srgbClr val="0000FF"/>
                </a:solidFill>
                <a:latin typeface="Times New Roman" panose="02020603050405020304" pitchFamily="18" charset="0"/>
                <a:ea typeface="SimSun" panose="02010600030101010101" pitchFamily="2" charset="-122"/>
              </a:rPr>
              <a:t>LeCun, Y., Bottou, L., Bengio, Y., and </a:t>
            </a:r>
            <a:r>
              <a:rPr lang="en-US" sz="1400" u="sng" dirty="0" err="1">
                <a:solidFill>
                  <a:srgbClr val="0000FF"/>
                </a:solidFill>
                <a:latin typeface="Times New Roman" panose="02020603050405020304" pitchFamily="18" charset="0"/>
                <a:ea typeface="SimSun" panose="02010600030101010101" pitchFamily="2" charset="-122"/>
              </a:rPr>
              <a:t>Haffner</a:t>
            </a:r>
            <a:r>
              <a:rPr lang="en-US" sz="1400" u="sng" dirty="0">
                <a:solidFill>
                  <a:srgbClr val="0000FF"/>
                </a:solidFill>
                <a:latin typeface="Times New Roman" panose="02020603050405020304" pitchFamily="18" charset="0"/>
                <a:ea typeface="SimSun" panose="02010600030101010101" pitchFamily="2" charset="-122"/>
              </a:rPr>
              <a:t>, P</a:t>
            </a:r>
            <a:r>
              <a:rPr lang="en-US" sz="1400" u="sng" dirty="0" smtClean="0">
                <a:solidFill>
                  <a:srgbClr val="0000FF"/>
                </a:solidFill>
                <a:latin typeface="Times New Roman" panose="02020603050405020304" pitchFamily="18" charset="0"/>
                <a:ea typeface="SimSun" panose="02010600030101010101" pitchFamily="2" charset="-122"/>
              </a:rPr>
              <a:t>. “</a:t>
            </a:r>
            <a:r>
              <a:rPr lang="en-US" sz="1400" u="sng" dirty="0">
                <a:solidFill>
                  <a:srgbClr val="0000FF"/>
                </a:solidFill>
                <a:latin typeface="Times New Roman" panose="02020603050405020304" pitchFamily="18" charset="0"/>
                <a:ea typeface="SimSun" panose="02010600030101010101" pitchFamily="2" charset="-122"/>
                <a:hlinkClick r:id="rId5"/>
              </a:rPr>
              <a:t>Gradient-based learning applied to document recognition</a:t>
            </a:r>
            <a:r>
              <a:rPr lang="en-US" sz="1400" dirty="0">
                <a:solidFill>
                  <a:prstClr val="black"/>
                </a:solidFill>
                <a:latin typeface="Times New Roman" panose="02020603050405020304" pitchFamily="18" charset="0"/>
                <a:ea typeface="SimSun" panose="02010600030101010101" pitchFamily="2" charset="-122"/>
              </a:rPr>
              <a:t>,” Proceedings of the IEEE, Vol. 86, pp. 2278-2324, 1998.</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LeCun, Y. and Bengio, Y. “Convolutional networks for images, speech, and time series," in The Handbook of Brain Theory and Neural Networks (M. </a:t>
            </a:r>
            <a:r>
              <a:rPr lang="en-US" sz="1400" dirty="0" err="1">
                <a:solidFill>
                  <a:prstClr val="black"/>
                </a:solidFill>
                <a:latin typeface="Times New Roman" panose="02020603050405020304" pitchFamily="18" charset="0"/>
                <a:ea typeface="SimSun" panose="02010600030101010101" pitchFamily="2" charset="-122"/>
              </a:rPr>
              <a:t>Arbib</a:t>
            </a:r>
            <a:r>
              <a:rPr lang="en-US" sz="1400" dirty="0">
                <a:solidFill>
                  <a:prstClr val="black"/>
                </a:solidFill>
                <a:latin typeface="Times New Roman" panose="02020603050405020304" pitchFamily="18" charset="0"/>
                <a:ea typeface="SimSun" panose="02010600030101010101" pitchFamily="2" charset="-122"/>
              </a:rPr>
              <a:t>, ed.), pp. 255- 258, Cambridge, Massachusetts: MIT Press, 1995.</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LeCun, Y., Chopra S., </a:t>
            </a: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and Huang, F. “Energy-based models in document recognition and computer vision,” Proc. Intern. Conf. Document Analysis and Recognition (ICDAR), 2007.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Lee, C.-H. “From knowledge-ignorant to knowledge-rich modeling: A new speech research paradigm for next-generation automatic speech recognition,” Proc. ICSLP, 2004, p. 109-111.</a:t>
            </a:r>
          </a:p>
        </p:txBody>
      </p:sp>
    </p:spTree>
    <p:extLst>
      <p:ext uri="{BB962C8B-B14F-4D97-AF65-F5344CB8AC3E}">
        <p14:creationId xmlns:p14="http://schemas.microsoft.com/office/powerpoint/2010/main" val="1282407189"/>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177</a:t>
            </a:fld>
            <a:endParaRPr lang="en-US">
              <a:solidFill>
                <a:prstClr val="black">
                  <a:tint val="75000"/>
                </a:prstClr>
              </a:solidFill>
            </a:endParaRPr>
          </a:p>
        </p:txBody>
      </p:sp>
      <p:sp>
        <p:nvSpPr>
          <p:cNvPr id="4" name="Rectangle 3"/>
          <p:cNvSpPr/>
          <p:nvPr/>
        </p:nvSpPr>
        <p:spPr>
          <a:xfrm>
            <a:off x="18757" y="733246"/>
            <a:ext cx="9220200" cy="6124754"/>
          </a:xfrm>
          <a:prstGeom prst="rect">
            <a:avLst/>
          </a:prstGeom>
        </p:spPr>
        <p:txBody>
          <a:bodyPr wrap="square">
            <a:spAutoFit/>
          </a:bodyPr>
          <a:lstStyle/>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Lee, H., Grosse, R., </a:t>
            </a:r>
            <a:r>
              <a:rPr lang="en-US" sz="1400" dirty="0" err="1">
                <a:solidFill>
                  <a:prstClr val="black"/>
                </a:solidFill>
                <a:latin typeface="Times New Roman" panose="02020603050405020304" pitchFamily="18" charset="0"/>
                <a:ea typeface="SimSun" panose="02010600030101010101" pitchFamily="2" charset="-122"/>
              </a:rPr>
              <a:t>Ranganath</a:t>
            </a:r>
            <a:r>
              <a:rPr lang="en-US" sz="1400" dirty="0">
                <a:solidFill>
                  <a:prstClr val="black"/>
                </a:solidFill>
                <a:latin typeface="Times New Roman" panose="02020603050405020304" pitchFamily="18" charset="0"/>
                <a:ea typeface="SimSun" panose="02010600030101010101" pitchFamily="2" charset="-122"/>
              </a:rPr>
              <a:t>, R., and Ng, A. “Unsupervised learning of hierarchical representations with convolutional deep belief networks,” Communications of the ACM,” Vol. 54, No. 10, October, 2011, pp. 95-103. </a:t>
            </a:r>
          </a:p>
          <a:p>
            <a:pPr marL="228600" indent="-228600" algn="just">
              <a:tabLst>
                <a:tab pos="228600" algn="l"/>
              </a:tabLst>
            </a:pPr>
            <a:r>
              <a:rPr lang="en-US" sz="1400" u="sng" dirty="0">
                <a:solidFill>
                  <a:srgbClr val="0000FF"/>
                </a:solidFill>
                <a:latin typeface="Times New Roman" panose="02020603050405020304" pitchFamily="18" charset="0"/>
                <a:ea typeface="SimSun" panose="02010600030101010101" pitchFamily="2" charset="-122"/>
              </a:rPr>
              <a:t>Lee, H., Grosse, R., </a:t>
            </a:r>
            <a:r>
              <a:rPr lang="en-US" sz="1400" u="sng" dirty="0" err="1">
                <a:solidFill>
                  <a:srgbClr val="0000FF"/>
                </a:solidFill>
                <a:latin typeface="Times New Roman" panose="02020603050405020304" pitchFamily="18" charset="0"/>
                <a:ea typeface="SimSun" panose="02010600030101010101" pitchFamily="2" charset="-122"/>
              </a:rPr>
              <a:t>Ranganath</a:t>
            </a:r>
            <a:r>
              <a:rPr lang="en-US" sz="1400" u="sng" dirty="0">
                <a:solidFill>
                  <a:srgbClr val="0000FF"/>
                </a:solidFill>
                <a:latin typeface="Times New Roman" panose="02020603050405020304" pitchFamily="18" charset="0"/>
                <a:ea typeface="SimSun" panose="02010600030101010101" pitchFamily="2" charset="-122"/>
              </a:rPr>
              <a:t>, R., and Ng, A. “Convolutional Deep Belief Networks for Scalable Unsupervised Learning of Hierarchical Representations,” Proc. ICML, 2009.</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Lee, H., </a:t>
            </a:r>
            <a:r>
              <a:rPr lang="en-US" sz="1400" dirty="0" err="1">
                <a:solidFill>
                  <a:prstClr val="black"/>
                </a:solidFill>
                <a:latin typeface="Times New Roman" panose="02020603050405020304" pitchFamily="18" charset="0"/>
                <a:ea typeface="SimSun" panose="02010600030101010101" pitchFamily="2" charset="-122"/>
              </a:rPr>
              <a:t>Largman</a:t>
            </a:r>
            <a:r>
              <a:rPr lang="en-US" sz="1400" dirty="0">
                <a:solidFill>
                  <a:prstClr val="black"/>
                </a:solidFill>
                <a:latin typeface="Times New Roman" panose="02020603050405020304" pitchFamily="18" charset="0"/>
                <a:ea typeface="SimSun" panose="02010600030101010101" pitchFamily="2" charset="-122"/>
              </a:rPr>
              <a:t>, Y., Pham, P., Ng, A. “Unsupervised feature learning for audio classification using convolutional deep belief networks,” Proc. NIPS, 2010.</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Lena, P., Nagata, K., and </a:t>
            </a:r>
            <a:r>
              <a:rPr lang="en-US" sz="1400" dirty="0" err="1">
                <a:solidFill>
                  <a:prstClr val="black"/>
                </a:solidFill>
                <a:latin typeface="Times New Roman" panose="02020603050405020304" pitchFamily="18" charset="0"/>
                <a:ea typeface="SimSun" panose="02010600030101010101" pitchFamily="2" charset="-122"/>
              </a:rPr>
              <a:t>Baldi</a:t>
            </a:r>
            <a:r>
              <a:rPr lang="en-US" sz="1400" dirty="0">
                <a:solidFill>
                  <a:prstClr val="black"/>
                </a:solidFill>
                <a:latin typeface="Times New Roman" panose="02020603050405020304" pitchFamily="18" charset="0"/>
                <a:ea typeface="SimSun" panose="02010600030101010101" pitchFamily="2" charset="-122"/>
              </a:rPr>
              <a:t>, P. “Deep spatiotemporal architectures and learning for protein structure prediction,” Proc. NIPS, 2012.</a:t>
            </a:r>
          </a:p>
          <a:p>
            <a:pPr marL="228600" indent="-228600" algn="just">
              <a:tabLst>
                <a:tab pos="228600" algn="l"/>
              </a:tabLst>
            </a:pPr>
            <a:r>
              <a:rPr lang="en-US" sz="1400" dirty="0">
                <a:solidFill>
                  <a:srgbClr val="1A1A1A"/>
                </a:solidFill>
                <a:latin typeface="Times New Roman" panose="02020603050405020304" pitchFamily="18" charset="0"/>
                <a:ea typeface="SimSun" panose="02010600030101010101" pitchFamily="2" charset="-122"/>
              </a:rPr>
              <a:t>Li, J., Yu, D., Huang, J., and Gong, Y. “Improving wideband speech recognition using mixed-bandwidth training data in CD-DNN-HMM,” Proc. IEEE SLT 2012.</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 pos="457200" algn="l"/>
              </a:tabLst>
            </a:pPr>
            <a:r>
              <a:rPr lang="en-US" sz="1400" u="sng" dirty="0">
                <a:solidFill>
                  <a:srgbClr val="0000FF"/>
                </a:solidFill>
                <a:latin typeface="Times New Roman" panose="02020603050405020304" pitchFamily="18" charset="0"/>
                <a:ea typeface="SimSun" panose="02010600030101010101" pitchFamily="2" charset="-122"/>
              </a:rPr>
              <a:t>Lin, H., Deng, L., Yu, D., Gong, Y., Acero, A., and C-H Lee, “A study on multilingual acoustic modeling for large vocabulary ASR.” Proc. </a:t>
            </a:r>
            <a:r>
              <a:rPr lang="en-US" sz="1400" i="1" u="sng" dirty="0">
                <a:solidFill>
                  <a:srgbClr val="0000FF"/>
                </a:solidFill>
                <a:latin typeface="Times New Roman" panose="02020603050405020304" pitchFamily="18" charset="0"/>
                <a:ea typeface="SimSun" panose="02010600030101010101" pitchFamily="2" charset="-122"/>
              </a:rPr>
              <a:t>ICASSP</a:t>
            </a:r>
            <a:r>
              <a:rPr lang="en-US" sz="1400" u="sng" dirty="0">
                <a:solidFill>
                  <a:srgbClr val="0000FF"/>
                </a:solidFill>
                <a:latin typeface="Times New Roman" panose="02020603050405020304" pitchFamily="18" charset="0"/>
                <a:ea typeface="SimSun" panose="02010600030101010101" pitchFamily="2" charset="-122"/>
              </a:rPr>
              <a:t>, 2009</a:t>
            </a:r>
            <a:r>
              <a:rPr lang="en-US" sz="1400" dirty="0">
                <a:solidFill>
                  <a:prstClr val="black"/>
                </a:solidFill>
                <a:latin typeface="Times New Roman" panose="02020603050405020304" pitchFamily="18" charset="0"/>
                <a:ea typeface="SimSun" panose="02010600030101010101" pitchFamily="2" charset="-122"/>
              </a:rPr>
              <a:t>.</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Ling, Z., Richmond, K., and </a:t>
            </a:r>
            <a:r>
              <a:rPr lang="en-US" sz="1400" dirty="0" err="1">
                <a:solidFill>
                  <a:prstClr val="black"/>
                </a:solidFill>
                <a:latin typeface="Times New Roman" panose="02020603050405020304" pitchFamily="18" charset="0"/>
                <a:ea typeface="SimSun" panose="02010600030101010101" pitchFamily="2" charset="-122"/>
              </a:rPr>
              <a:t>Yamagishi</a:t>
            </a:r>
            <a:r>
              <a:rPr lang="en-US" sz="1400" dirty="0">
                <a:solidFill>
                  <a:prstClr val="black"/>
                </a:solidFill>
                <a:latin typeface="Times New Roman" panose="02020603050405020304" pitchFamily="18" charset="0"/>
                <a:ea typeface="SimSun" panose="02010600030101010101" pitchFamily="2" charset="-122"/>
              </a:rPr>
              <a:t>, J. “Articulatory control of HMM-based parametric speech synthesis using feature-space-switched multiple regression,” IEEE Trans. Audio, Speech, and Language Proc., Vol. 21, Jan, 2013.</a:t>
            </a:r>
          </a:p>
          <a:p>
            <a:pPr marL="228600" indent="-228600" algn="just">
              <a:tabLst>
                <a:tab pos="228600" algn="l"/>
              </a:tabLst>
            </a:pPr>
            <a:r>
              <a:rPr lang="en-US" sz="1400" u="sng" dirty="0" err="1">
                <a:solidFill>
                  <a:srgbClr val="0000FF"/>
                </a:solidFill>
                <a:latin typeface="Times New Roman" panose="02020603050405020304" pitchFamily="18" charset="0"/>
                <a:ea typeface="SimSun" panose="02010600030101010101" pitchFamily="2" charset="-122"/>
              </a:rPr>
              <a:t>Markoff</a:t>
            </a:r>
            <a:r>
              <a:rPr lang="en-US" sz="1400" u="sng" dirty="0">
                <a:solidFill>
                  <a:srgbClr val="0000FF"/>
                </a:solidFill>
                <a:latin typeface="Times New Roman" panose="02020603050405020304" pitchFamily="18" charset="0"/>
                <a:ea typeface="SimSun" panose="02010600030101010101" pitchFamily="2" charset="-122"/>
              </a:rPr>
              <a:t>, J. “</a:t>
            </a:r>
            <a:r>
              <a:rPr lang="en-US" sz="1400" u="sng" dirty="0">
                <a:solidFill>
                  <a:srgbClr val="0000FF"/>
                </a:solidFill>
                <a:latin typeface="Times New Roman" panose="02020603050405020304" pitchFamily="18" charset="0"/>
                <a:ea typeface="SimSun" panose="02010600030101010101" pitchFamily="2" charset="-122"/>
                <a:hlinkClick r:id="rId2"/>
              </a:rPr>
              <a:t>Scientists See Promise in Deep-Learning Programs</a:t>
            </a:r>
            <a:r>
              <a:rPr lang="en-US" sz="1400" dirty="0">
                <a:solidFill>
                  <a:prstClr val="black"/>
                </a:solidFill>
                <a:latin typeface="Times New Roman" panose="02020603050405020304" pitchFamily="18" charset="0"/>
                <a:ea typeface="SimSun" panose="02010600030101010101" pitchFamily="2" charset="-122"/>
              </a:rPr>
              <a:t>,” New York Times, Nov 24, 2012.</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Martens, J. “Deep learning with Hessian-free optimization,” Proc. ICML, 2010.</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Martens, J. and Sutskever, I. “Learning recurrent neural networks with Hessian-free optimization,” Proc. ICML, 2011.</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Mikolov</a:t>
            </a:r>
            <a:r>
              <a:rPr lang="en-US" sz="1400" dirty="0">
                <a:solidFill>
                  <a:prstClr val="black"/>
                </a:solidFill>
                <a:latin typeface="Times New Roman" panose="02020603050405020304" pitchFamily="18" charset="0"/>
                <a:ea typeface="SimSun" panose="02010600030101010101" pitchFamily="2" charset="-122"/>
              </a:rPr>
              <a:t>, T. “</a:t>
            </a:r>
            <a:r>
              <a:rPr lang="en-US" sz="1400" u="sng" dirty="0">
                <a:solidFill>
                  <a:srgbClr val="0000FF"/>
                </a:solidFill>
                <a:latin typeface="Times New Roman" panose="02020603050405020304" pitchFamily="18" charset="0"/>
                <a:ea typeface="SimSun" panose="02010600030101010101" pitchFamily="2" charset="-122"/>
                <a:hlinkClick r:id="rId3"/>
              </a:rPr>
              <a:t>Statistical Language Models based on Neural Networks</a:t>
            </a:r>
            <a:r>
              <a:rPr lang="en-US" sz="1400" dirty="0">
                <a:solidFill>
                  <a:prstClr val="black"/>
                </a:solidFill>
                <a:latin typeface="Times New Roman" panose="02020603050405020304" pitchFamily="18" charset="0"/>
                <a:ea typeface="SimSun" panose="02010600030101010101" pitchFamily="2" charset="-122"/>
              </a:rPr>
              <a:t>,” PhD thesis, Brno University of Technology, 2012.</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Mikolov</a:t>
            </a:r>
            <a:r>
              <a:rPr lang="en-US" sz="1400" dirty="0">
                <a:solidFill>
                  <a:prstClr val="black"/>
                </a:solidFill>
                <a:latin typeface="Times New Roman" panose="02020603050405020304" pitchFamily="18" charset="0"/>
                <a:ea typeface="SimSun" panose="02010600030101010101" pitchFamily="2" charset="-122"/>
              </a:rPr>
              <a:t>, T., Deoras, A., </a:t>
            </a:r>
            <a:r>
              <a:rPr lang="en-US" sz="1400" dirty="0" err="1">
                <a:solidFill>
                  <a:prstClr val="black"/>
                </a:solidFill>
                <a:latin typeface="Times New Roman" panose="02020603050405020304" pitchFamily="18" charset="0"/>
                <a:ea typeface="SimSun" panose="02010600030101010101" pitchFamily="2" charset="-122"/>
              </a:rPr>
              <a:t>Povey</a:t>
            </a:r>
            <a:r>
              <a:rPr lang="en-US" sz="1400" dirty="0">
                <a:solidFill>
                  <a:prstClr val="black"/>
                </a:solidFill>
                <a:latin typeface="Times New Roman" panose="02020603050405020304" pitchFamily="18" charset="0"/>
                <a:ea typeface="SimSun" panose="02010600030101010101" pitchFamily="2" charset="-122"/>
              </a:rPr>
              <a:t>, D., </a:t>
            </a:r>
            <a:r>
              <a:rPr lang="en-US" sz="1400" dirty="0" err="1">
                <a:solidFill>
                  <a:prstClr val="black"/>
                </a:solidFill>
                <a:latin typeface="Times New Roman" panose="02020603050405020304" pitchFamily="18" charset="0"/>
                <a:ea typeface="SimSun" panose="02010600030101010101" pitchFamily="2" charset="-122"/>
              </a:rPr>
              <a:t>Burget</a:t>
            </a:r>
            <a:r>
              <a:rPr lang="en-US" sz="1400" dirty="0">
                <a:solidFill>
                  <a:prstClr val="black"/>
                </a:solidFill>
                <a:latin typeface="Times New Roman" panose="02020603050405020304" pitchFamily="18" charset="0"/>
                <a:ea typeface="SimSun" panose="02010600030101010101" pitchFamily="2" charset="-122"/>
              </a:rPr>
              <a:t>, L., and </a:t>
            </a:r>
            <a:r>
              <a:rPr lang="en-US" sz="1400" dirty="0" err="1">
                <a:solidFill>
                  <a:prstClr val="black"/>
                </a:solidFill>
                <a:latin typeface="Times New Roman" panose="02020603050405020304" pitchFamily="18" charset="0"/>
                <a:ea typeface="SimSun" panose="02010600030101010101" pitchFamily="2" charset="-122"/>
              </a:rPr>
              <a:t>Cernocky</a:t>
            </a:r>
            <a:r>
              <a:rPr lang="en-US" sz="1400" dirty="0">
                <a:solidFill>
                  <a:prstClr val="black"/>
                </a:solidFill>
                <a:latin typeface="Times New Roman" panose="02020603050405020304" pitchFamily="18" charset="0"/>
                <a:ea typeface="SimSun" panose="02010600030101010101" pitchFamily="2" charset="-122"/>
              </a:rPr>
              <a:t>, J. “Strategies for training large scale neural network language models,” Proc. IEEE ASRU, 2011.</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Mikolov</a:t>
            </a:r>
            <a:r>
              <a:rPr lang="en-US" sz="1400" dirty="0">
                <a:solidFill>
                  <a:prstClr val="black"/>
                </a:solidFill>
                <a:latin typeface="Times New Roman" panose="02020603050405020304" pitchFamily="18" charset="0"/>
                <a:ea typeface="SimSun" panose="02010600030101010101" pitchFamily="2" charset="-122"/>
              </a:rPr>
              <a:t>, T., </a:t>
            </a:r>
            <a:r>
              <a:rPr lang="en-US" sz="1400" dirty="0" err="1">
                <a:solidFill>
                  <a:prstClr val="black"/>
                </a:solidFill>
                <a:latin typeface="Times New Roman" panose="02020603050405020304" pitchFamily="18" charset="0"/>
                <a:ea typeface="SimSun" panose="02010600030101010101" pitchFamily="2" charset="-122"/>
              </a:rPr>
              <a:t>Karafiat</a:t>
            </a:r>
            <a:r>
              <a:rPr lang="en-US" sz="1400" dirty="0">
                <a:solidFill>
                  <a:prstClr val="black"/>
                </a:solidFill>
                <a:latin typeface="Times New Roman" panose="02020603050405020304" pitchFamily="18" charset="0"/>
                <a:ea typeface="SimSun" panose="02010600030101010101" pitchFamily="2" charset="-122"/>
              </a:rPr>
              <a:t>, M., </a:t>
            </a:r>
            <a:r>
              <a:rPr lang="en-US" sz="1400" dirty="0" err="1">
                <a:solidFill>
                  <a:prstClr val="black"/>
                </a:solidFill>
                <a:latin typeface="Times New Roman" panose="02020603050405020304" pitchFamily="18" charset="0"/>
                <a:ea typeface="SimSun" panose="02010600030101010101" pitchFamily="2" charset="-122"/>
              </a:rPr>
              <a:t>Burget</a:t>
            </a:r>
            <a:r>
              <a:rPr lang="en-US" sz="1400" dirty="0">
                <a:solidFill>
                  <a:prstClr val="black"/>
                </a:solidFill>
                <a:latin typeface="Times New Roman" panose="02020603050405020304" pitchFamily="18" charset="0"/>
                <a:ea typeface="SimSun" panose="02010600030101010101" pitchFamily="2" charset="-122"/>
              </a:rPr>
              <a:t>, L., </a:t>
            </a:r>
            <a:r>
              <a:rPr lang="en-US" sz="1400" dirty="0" err="1">
                <a:solidFill>
                  <a:prstClr val="black"/>
                </a:solidFill>
                <a:latin typeface="Times New Roman" panose="02020603050405020304" pitchFamily="18" charset="0"/>
                <a:ea typeface="SimSun" panose="02010600030101010101" pitchFamily="2" charset="-122"/>
              </a:rPr>
              <a:t>Cernocky</a:t>
            </a:r>
            <a:r>
              <a:rPr lang="en-US" sz="1400" dirty="0">
                <a:solidFill>
                  <a:prstClr val="black"/>
                </a:solidFill>
                <a:latin typeface="Times New Roman" panose="02020603050405020304" pitchFamily="18" charset="0"/>
                <a:ea typeface="SimSun" panose="02010600030101010101" pitchFamily="2" charset="-122"/>
              </a:rPr>
              <a:t>, J., and Khudanpur, S. “Recurrent neural network based language model,” Proc. ICASSP, 2010, 1045–1048.</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Minami, Y., McDermott, E. Nakamura, A. and </a:t>
            </a:r>
            <a:r>
              <a:rPr lang="en-US" sz="1400" dirty="0" err="1">
                <a:solidFill>
                  <a:prstClr val="black"/>
                </a:solidFill>
                <a:latin typeface="Times New Roman" panose="02020603050405020304" pitchFamily="18" charset="0"/>
                <a:ea typeface="SimSun" panose="02010600030101010101" pitchFamily="2" charset="-122"/>
              </a:rPr>
              <a:t>Katagiri</a:t>
            </a:r>
            <a:r>
              <a:rPr lang="en-US" sz="1400" dirty="0">
                <a:solidFill>
                  <a:prstClr val="black"/>
                </a:solidFill>
                <a:latin typeface="Times New Roman" panose="02020603050405020304" pitchFamily="18" charset="0"/>
                <a:ea typeface="SimSun" panose="02010600030101010101" pitchFamily="2" charset="-122"/>
              </a:rPr>
              <a:t>, S. “A recognition method with parametric trajectory synthesized using direct relations between static and dynamic feature vector time series,” Proc. ICASSP, pp. 957-960, 2002.</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Mnih</a:t>
            </a:r>
            <a:r>
              <a:rPr lang="en-US" sz="1400" dirty="0">
                <a:solidFill>
                  <a:prstClr val="black"/>
                </a:solidFill>
                <a:latin typeface="Times New Roman" panose="02020603050405020304" pitchFamily="18" charset="0"/>
                <a:ea typeface="SimSun" panose="02010600030101010101" pitchFamily="2" charset="-122"/>
              </a:rPr>
              <a:t>, A. and Hinton G. “Three new graphical models for statistical language</a:t>
            </a:r>
            <a:r>
              <a:rPr lang="en-US" sz="1400" u="sng" dirty="0">
                <a:solidFill>
                  <a:srgbClr val="0000FF"/>
                </a:solidFill>
                <a:latin typeface="Times New Roman" panose="02020603050405020304" pitchFamily="18" charset="0"/>
                <a:ea typeface="SimSun" panose="02010600030101010101" pitchFamily="2" charset="-122"/>
              </a:rPr>
              <a:t> modeling,” Proc. ICML, 2007, pp. 641-648.</a:t>
            </a:r>
            <a:endParaRPr lang="en-US" sz="14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Mnih</a:t>
            </a:r>
            <a:r>
              <a:rPr lang="en-US" sz="1400" dirty="0">
                <a:solidFill>
                  <a:prstClr val="black"/>
                </a:solidFill>
                <a:latin typeface="Times New Roman" panose="02020603050405020304" pitchFamily="18" charset="0"/>
                <a:ea typeface="SimSun" panose="02010600030101010101" pitchFamily="2" charset="-122"/>
              </a:rPr>
              <a:t>, A. and Hinton G. “A scalable hierarchical distributed language model” Proc. NIPS, 2008, pp. 1081-1088.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Mohamed, A., Dahl, G. and Hinton, G. “Acoustic Modeling Using Deep Belief Networks”, IEEE Trans. Audio, Speech, &amp; Language Proc. Vol. 20 (1), January 2012.</a:t>
            </a:r>
          </a:p>
        </p:txBody>
      </p:sp>
    </p:spTree>
    <p:extLst>
      <p:ext uri="{BB962C8B-B14F-4D97-AF65-F5344CB8AC3E}">
        <p14:creationId xmlns:p14="http://schemas.microsoft.com/office/powerpoint/2010/main" val="411964686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178</a:t>
            </a:fld>
            <a:endParaRPr lang="en-US">
              <a:solidFill>
                <a:prstClr val="black">
                  <a:tint val="75000"/>
                </a:prstClr>
              </a:solidFill>
            </a:endParaRPr>
          </a:p>
        </p:txBody>
      </p:sp>
      <p:sp>
        <p:nvSpPr>
          <p:cNvPr id="3" name="Rectangle 2"/>
          <p:cNvSpPr/>
          <p:nvPr/>
        </p:nvSpPr>
        <p:spPr>
          <a:xfrm>
            <a:off x="8206" y="457200"/>
            <a:ext cx="9144000" cy="6555641"/>
          </a:xfrm>
          <a:prstGeom prst="rect">
            <a:avLst/>
          </a:prstGeom>
        </p:spPr>
        <p:txBody>
          <a:bodyPr wrap="square">
            <a:spAutoFit/>
          </a:bodyPr>
          <a:lstStyle/>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Mohamed, A., Hinton, G., and Penn, G., “Understanding how deep belief networks perform acoustic modelling,” Proc. ICASSP, 2012a.</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Mohamed, A., Yu, D., and Deng, L. “Investigation of full-sequence training of deep belief networks for speech recognition,” Proc. Interspeech, Sept. 2010. </a:t>
            </a:r>
          </a:p>
          <a:p>
            <a:pPr marL="228600" indent="-228600" algn="just">
              <a:tabLst>
                <a:tab pos="228600" algn="l"/>
              </a:tabLst>
            </a:pPr>
            <a:r>
              <a:rPr lang="en-US" sz="1400" cap="small" dirty="0">
                <a:solidFill>
                  <a:srgbClr val="5A5A5A"/>
                </a:solidFill>
                <a:latin typeface="Times New Roman" panose="02020603050405020304" pitchFamily="18" charset="0"/>
                <a:ea typeface="SimSun" panose="02010600030101010101" pitchFamily="2" charset="-122"/>
              </a:rPr>
              <a:t>Mohamed, A</a:t>
            </a:r>
            <a:r>
              <a:rPr lang="en-US" sz="1400" dirty="0">
                <a:solidFill>
                  <a:prstClr val="black"/>
                </a:solidFill>
                <a:latin typeface="Times New Roman" panose="02020603050405020304" pitchFamily="18" charset="0"/>
                <a:ea typeface="SimSun" panose="02010600030101010101" pitchFamily="2" charset="-122"/>
              </a:rPr>
              <a:t>.</a:t>
            </a:r>
            <a:r>
              <a:rPr lang="en-US" sz="1400" cap="small" dirty="0">
                <a:solidFill>
                  <a:srgbClr val="5A5A5A"/>
                </a:solidFill>
                <a:latin typeface="Times New Roman" panose="02020603050405020304" pitchFamily="18" charset="0"/>
                <a:ea typeface="SimSun" panose="02010600030101010101" pitchFamily="2" charset="-122"/>
              </a:rPr>
              <a:t>,</a:t>
            </a:r>
            <a:r>
              <a:rPr lang="en-US" sz="1400" dirty="0">
                <a:solidFill>
                  <a:prstClr val="black"/>
                </a:solidFill>
                <a:latin typeface="Times New Roman" panose="02020603050405020304" pitchFamily="18" charset="0"/>
                <a:ea typeface="SimSun" panose="02010600030101010101" pitchFamily="2" charset="-122"/>
              </a:rPr>
              <a:t> Dahl, </a:t>
            </a:r>
            <a:r>
              <a:rPr lang="en-US" sz="1400" cap="small" dirty="0">
                <a:solidFill>
                  <a:srgbClr val="5A5A5A"/>
                </a:solidFill>
                <a:latin typeface="Times New Roman" panose="02020603050405020304" pitchFamily="18" charset="0"/>
                <a:ea typeface="SimSun" panose="02010600030101010101" pitchFamily="2" charset="-122"/>
              </a:rPr>
              <a:t>G., and </a:t>
            </a:r>
            <a:r>
              <a:rPr lang="en-US" sz="1400" dirty="0">
                <a:solidFill>
                  <a:prstClr val="black"/>
                </a:solidFill>
                <a:latin typeface="Times New Roman" panose="02020603050405020304" pitchFamily="18" charset="0"/>
                <a:ea typeface="SimSun" panose="02010600030101010101" pitchFamily="2" charset="-122"/>
              </a:rPr>
              <a:t>Hinton, </a:t>
            </a:r>
            <a:r>
              <a:rPr lang="en-US" sz="1400" cap="small" dirty="0">
                <a:solidFill>
                  <a:srgbClr val="5A5A5A"/>
                </a:solidFill>
                <a:latin typeface="Times New Roman" panose="02020603050405020304" pitchFamily="18" charset="0"/>
                <a:ea typeface="SimSun" panose="02010600030101010101" pitchFamily="2" charset="-122"/>
              </a:rPr>
              <a:t>G. </a:t>
            </a:r>
            <a:r>
              <a:rPr lang="en-US" sz="1400" dirty="0">
                <a:solidFill>
                  <a:prstClr val="black"/>
                </a:solidFill>
                <a:latin typeface="Times New Roman" panose="02020603050405020304" pitchFamily="18" charset="0"/>
                <a:ea typeface="SimSun" panose="02010600030101010101" pitchFamily="2" charset="-122"/>
              </a:rPr>
              <a:t>“Deep belief networks for phone recognition,” in Proc. NIPS Workshop Deep Learning for Speech Recognition and Related Applications, 2009.</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Morgan, N. “Deep and Wide: Multiple Layers in Automatic Speech Recognition,” IEEE Trans. Audio, Speech, &amp; Language Proc. Vol. 20 (1), January 2012.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Morgan, N., Q. Zhu, A. Stolcke, K. </a:t>
            </a:r>
            <a:r>
              <a:rPr lang="en-US" sz="1400" dirty="0" err="1">
                <a:solidFill>
                  <a:prstClr val="black"/>
                </a:solidFill>
                <a:latin typeface="Times New Roman" panose="02020603050405020304" pitchFamily="18" charset="0"/>
                <a:ea typeface="SimSun" panose="02010600030101010101" pitchFamily="2" charset="-122"/>
              </a:rPr>
              <a:t>Sonmez</a:t>
            </a:r>
            <a:r>
              <a:rPr lang="en-US" sz="1400" dirty="0">
                <a:solidFill>
                  <a:prstClr val="black"/>
                </a:solidFill>
                <a:latin typeface="Times New Roman" panose="02020603050405020304" pitchFamily="18" charset="0"/>
                <a:ea typeface="SimSun" panose="02010600030101010101" pitchFamily="2" charset="-122"/>
              </a:rPr>
              <a:t>, S. </a:t>
            </a:r>
            <a:r>
              <a:rPr lang="en-US" sz="1400" dirty="0" err="1">
                <a:solidFill>
                  <a:prstClr val="black"/>
                </a:solidFill>
                <a:latin typeface="Times New Roman" panose="02020603050405020304" pitchFamily="18" charset="0"/>
                <a:ea typeface="SimSun" panose="02010600030101010101" pitchFamily="2" charset="-122"/>
              </a:rPr>
              <a:t>Sivadas</a:t>
            </a:r>
            <a:r>
              <a:rPr lang="en-US" sz="1400" dirty="0">
                <a:solidFill>
                  <a:prstClr val="black"/>
                </a:solidFill>
                <a:latin typeface="Times New Roman" panose="02020603050405020304" pitchFamily="18" charset="0"/>
                <a:ea typeface="SimSun" panose="02010600030101010101" pitchFamily="2" charset="-122"/>
              </a:rPr>
              <a:t>, T. Shinozaki, M. </a:t>
            </a:r>
            <a:r>
              <a:rPr lang="en-US" sz="1400" dirty="0" err="1">
                <a:solidFill>
                  <a:prstClr val="black"/>
                </a:solidFill>
                <a:latin typeface="Times New Roman" panose="02020603050405020304" pitchFamily="18" charset="0"/>
                <a:ea typeface="SimSun" panose="02010600030101010101" pitchFamily="2" charset="-122"/>
              </a:rPr>
              <a:t>Ostendorf</a:t>
            </a:r>
            <a:r>
              <a:rPr lang="en-US" sz="1400" dirty="0">
                <a:solidFill>
                  <a:prstClr val="black"/>
                </a:solidFill>
                <a:latin typeface="Times New Roman" panose="02020603050405020304" pitchFamily="18" charset="0"/>
                <a:ea typeface="SimSun" panose="02010600030101010101" pitchFamily="2" charset="-122"/>
              </a:rPr>
              <a:t>, P. Jain, H. </a:t>
            </a:r>
            <a:r>
              <a:rPr lang="en-US" sz="1400" dirty="0" err="1">
                <a:solidFill>
                  <a:prstClr val="black"/>
                </a:solidFill>
                <a:latin typeface="Times New Roman" panose="02020603050405020304" pitchFamily="18" charset="0"/>
                <a:ea typeface="SimSun" panose="02010600030101010101" pitchFamily="2" charset="-122"/>
              </a:rPr>
              <a:t>Hermansky</a:t>
            </a:r>
            <a:r>
              <a:rPr lang="en-US" sz="1400" dirty="0">
                <a:solidFill>
                  <a:prstClr val="black"/>
                </a:solidFill>
                <a:latin typeface="Times New Roman" panose="02020603050405020304" pitchFamily="18" charset="0"/>
                <a:ea typeface="SimSun" panose="02010600030101010101" pitchFamily="2" charset="-122"/>
              </a:rPr>
              <a:t>, D. Ellis, G. </a:t>
            </a:r>
            <a:r>
              <a:rPr lang="en-US" sz="1400" dirty="0" err="1">
                <a:solidFill>
                  <a:prstClr val="black"/>
                </a:solidFill>
                <a:latin typeface="Times New Roman" panose="02020603050405020304" pitchFamily="18" charset="0"/>
                <a:ea typeface="SimSun" panose="02010600030101010101" pitchFamily="2" charset="-122"/>
              </a:rPr>
              <a:t>Doddington</a:t>
            </a:r>
            <a:r>
              <a:rPr lang="en-US" sz="1400" dirty="0">
                <a:solidFill>
                  <a:prstClr val="black"/>
                </a:solidFill>
                <a:latin typeface="Times New Roman" panose="02020603050405020304" pitchFamily="18" charset="0"/>
                <a:ea typeface="SimSun" panose="02010600030101010101" pitchFamily="2" charset="-122"/>
              </a:rPr>
              <a:t>, B. Chen, O. Cretin, H. </a:t>
            </a:r>
            <a:r>
              <a:rPr lang="en-US" sz="1400" dirty="0" err="1">
                <a:solidFill>
                  <a:prstClr val="black"/>
                </a:solidFill>
                <a:latin typeface="Times New Roman" panose="02020603050405020304" pitchFamily="18" charset="0"/>
                <a:ea typeface="SimSun" panose="02010600030101010101" pitchFamily="2" charset="-122"/>
              </a:rPr>
              <a:t>Bourlard</a:t>
            </a:r>
            <a:r>
              <a:rPr lang="en-US" sz="1400" dirty="0">
                <a:solidFill>
                  <a:prstClr val="black"/>
                </a:solidFill>
                <a:latin typeface="Times New Roman" panose="02020603050405020304" pitchFamily="18" charset="0"/>
                <a:ea typeface="SimSun" panose="02010600030101010101" pitchFamily="2" charset="-122"/>
              </a:rPr>
              <a:t>, , and M. </a:t>
            </a:r>
            <a:r>
              <a:rPr lang="en-US" sz="1400" dirty="0" err="1">
                <a:solidFill>
                  <a:prstClr val="black"/>
                </a:solidFill>
                <a:latin typeface="Times New Roman" panose="02020603050405020304" pitchFamily="18" charset="0"/>
                <a:ea typeface="SimSun" panose="02010600030101010101" pitchFamily="2" charset="-122"/>
              </a:rPr>
              <a:t>Athineos</a:t>
            </a:r>
            <a:r>
              <a:rPr lang="en-US" sz="1400" dirty="0">
                <a:solidFill>
                  <a:prstClr val="black"/>
                </a:solidFill>
                <a:latin typeface="Times New Roman" panose="02020603050405020304" pitchFamily="18" charset="0"/>
                <a:ea typeface="SimSun" panose="02010600030101010101" pitchFamily="2" charset="-122"/>
              </a:rPr>
              <a:t>, “Pushing the envelope - aside [speech recognition],” IEEE Signal Processing Magazine, vol. 22, no. 5, pp. 81–88, Sep 2005.</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Murphy, K. Machine Learning – A Probabilistic Perspective, The MIT Press, 2012.</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Nair, V. and Hinton, G. “3-d object recognition with deep belief nets,” Proc. NIPS, 2009.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Ney, H. “Speech translation: Coupling of recognition and translation,” Proc. ICASSP, 1999.</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Ngiam</a:t>
            </a:r>
            <a:r>
              <a:rPr lang="en-US" sz="1400" dirty="0">
                <a:solidFill>
                  <a:prstClr val="black"/>
                </a:solidFill>
                <a:latin typeface="Times New Roman" panose="02020603050405020304" pitchFamily="18" charset="0"/>
                <a:ea typeface="SimSun" panose="02010600030101010101" pitchFamily="2" charset="-122"/>
              </a:rPr>
              <a:t>, J., </a:t>
            </a:r>
            <a:r>
              <a:rPr lang="en-US" sz="1400" dirty="0" err="1">
                <a:solidFill>
                  <a:prstClr val="black"/>
                </a:solidFill>
                <a:latin typeface="Times New Roman" panose="02020603050405020304" pitchFamily="18" charset="0"/>
                <a:ea typeface="SimSun" panose="02010600030101010101" pitchFamily="2" charset="-122"/>
              </a:rPr>
              <a:t>Khosla</a:t>
            </a:r>
            <a:r>
              <a:rPr lang="en-US" sz="1400" dirty="0">
                <a:solidFill>
                  <a:prstClr val="black"/>
                </a:solidFill>
                <a:latin typeface="Times New Roman" panose="02020603050405020304" pitchFamily="18" charset="0"/>
                <a:ea typeface="SimSun" panose="02010600030101010101" pitchFamily="2" charset="-122"/>
              </a:rPr>
              <a:t>, A., Kim, M., Nam, J., Lee, H., and Ng, A. “Multimodal deep learning,” Proc. ICML, 2011.</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Ngiam</a:t>
            </a:r>
            <a:r>
              <a:rPr lang="en-US" sz="1400" dirty="0">
                <a:solidFill>
                  <a:prstClr val="black"/>
                </a:solidFill>
                <a:latin typeface="Times New Roman" panose="02020603050405020304" pitchFamily="18" charset="0"/>
                <a:ea typeface="SimSun" panose="02010600030101010101" pitchFamily="2" charset="-122"/>
              </a:rPr>
              <a:t>, J., Chen, Z., </a:t>
            </a:r>
            <a:r>
              <a:rPr lang="en-US" sz="1400" dirty="0" err="1">
                <a:solidFill>
                  <a:prstClr val="black"/>
                </a:solidFill>
                <a:latin typeface="Times New Roman" panose="02020603050405020304" pitchFamily="18" charset="0"/>
                <a:ea typeface="SimSun" panose="02010600030101010101" pitchFamily="2" charset="-122"/>
              </a:rPr>
              <a:t>Koh</a:t>
            </a:r>
            <a:r>
              <a:rPr lang="en-US" sz="1400" dirty="0">
                <a:solidFill>
                  <a:prstClr val="black"/>
                </a:solidFill>
                <a:latin typeface="Times New Roman" panose="02020603050405020304" pitchFamily="18" charset="0"/>
                <a:ea typeface="SimSun" panose="02010600030101010101" pitchFamily="2" charset="-122"/>
              </a:rPr>
              <a:t>, P., and Ng, A. “Learning deep energy models,” Proc. ICML, 2011.</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Oliver, N., </a:t>
            </a:r>
            <a:r>
              <a:rPr lang="en-US" sz="1400" dirty="0" err="1">
                <a:solidFill>
                  <a:prstClr val="black"/>
                </a:solidFill>
                <a:latin typeface="Times New Roman" panose="02020603050405020304" pitchFamily="18" charset="0"/>
                <a:ea typeface="SimSun" panose="02010600030101010101" pitchFamily="2" charset="-122"/>
              </a:rPr>
              <a:t>Garg</a:t>
            </a:r>
            <a:r>
              <a:rPr lang="en-US" sz="1400" dirty="0">
                <a:solidFill>
                  <a:prstClr val="black"/>
                </a:solidFill>
                <a:latin typeface="Times New Roman" panose="02020603050405020304" pitchFamily="18" charset="0"/>
                <a:ea typeface="SimSun" panose="02010600030101010101" pitchFamily="2" charset="-122"/>
              </a:rPr>
              <a:t>, A., and Horvitz, E. “Layered Representations for Learning and Inferring Office Activity from Multiple Sensory Channels,” Computer Vision and Image Understanding,” vol. 96, pp. 163-180, 2004.</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Olshausen</a:t>
            </a:r>
            <a:r>
              <a:rPr lang="en-US" sz="1400" dirty="0">
                <a:solidFill>
                  <a:prstClr val="black"/>
                </a:solidFill>
                <a:latin typeface="Times New Roman" panose="02020603050405020304" pitchFamily="18" charset="0"/>
                <a:ea typeface="SimSun" panose="02010600030101010101" pitchFamily="2" charset="-122"/>
              </a:rPr>
              <a:t>, B. “Can ‘Deep Learning’ offer deep insights about Visual Representation?” NIPS Workshop on Deep Learning and Unsupervised Feature Learning, 2012.</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Ostendorf</a:t>
            </a:r>
            <a:r>
              <a:rPr lang="en-US" sz="1400" dirty="0">
                <a:solidFill>
                  <a:prstClr val="black"/>
                </a:solidFill>
                <a:latin typeface="Times New Roman" panose="02020603050405020304" pitchFamily="18" charset="0"/>
                <a:ea typeface="SimSun" panose="02010600030101010101" pitchFamily="2" charset="-122"/>
              </a:rPr>
              <a:t>, V. </a:t>
            </a:r>
            <a:r>
              <a:rPr lang="en-US" sz="1400" dirty="0" err="1">
                <a:solidFill>
                  <a:prstClr val="black"/>
                </a:solidFill>
                <a:latin typeface="Times New Roman" panose="02020603050405020304" pitchFamily="18" charset="0"/>
                <a:ea typeface="SimSun" panose="02010600030101010101" pitchFamily="2" charset="-122"/>
              </a:rPr>
              <a:t>Digalakis</a:t>
            </a:r>
            <a:r>
              <a:rPr lang="en-US" sz="1400" dirty="0">
                <a:solidFill>
                  <a:prstClr val="black"/>
                </a:solidFill>
                <a:latin typeface="Times New Roman" panose="02020603050405020304" pitchFamily="18" charset="0"/>
                <a:ea typeface="SimSun" panose="02010600030101010101" pitchFamily="2" charset="-122"/>
              </a:rPr>
              <a:t>, and O. Kimball, “From HMM’s to segment models: A unified view of stochastic modeling for speech recognition,” IEEE Trans. Speech and Audio Proc., vol. 4, no. 5, September 1996.</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Papandreou, G., </a:t>
            </a:r>
            <a:r>
              <a:rPr lang="en-US" sz="1400" dirty="0" err="1">
                <a:solidFill>
                  <a:prstClr val="black"/>
                </a:solidFill>
                <a:latin typeface="Times New Roman" panose="02020603050405020304" pitchFamily="18" charset="0"/>
                <a:ea typeface="SimSun" panose="02010600030101010101" pitchFamily="2" charset="-122"/>
              </a:rPr>
              <a:t>Katsamanis</a:t>
            </a:r>
            <a:r>
              <a:rPr lang="en-US" sz="1400" dirty="0">
                <a:solidFill>
                  <a:prstClr val="black"/>
                </a:solidFill>
                <a:latin typeface="Times New Roman" panose="02020603050405020304" pitchFamily="18" charset="0"/>
                <a:ea typeface="SimSun" panose="02010600030101010101" pitchFamily="2" charset="-122"/>
              </a:rPr>
              <a:t>, A., </a:t>
            </a:r>
            <a:r>
              <a:rPr lang="en-US" sz="1400" dirty="0" err="1">
                <a:solidFill>
                  <a:prstClr val="black"/>
                </a:solidFill>
                <a:latin typeface="Times New Roman" panose="02020603050405020304" pitchFamily="18" charset="0"/>
                <a:ea typeface="SimSun" panose="02010600030101010101" pitchFamily="2" charset="-122"/>
              </a:rPr>
              <a:t>Pitsikalis</a:t>
            </a:r>
            <a:r>
              <a:rPr lang="en-US" sz="1400" dirty="0">
                <a:solidFill>
                  <a:prstClr val="black"/>
                </a:solidFill>
                <a:latin typeface="Times New Roman" panose="02020603050405020304" pitchFamily="18" charset="0"/>
                <a:ea typeface="SimSun" panose="02010600030101010101" pitchFamily="2" charset="-122"/>
              </a:rPr>
              <a:t>, V., and Maragos, P. “Adaptive multimodal fusion by uncertainty compensation with application to audiovisual speech recognition,” IEEE Trans. Audio, Speech, and Lang. Processing, Vol.17(3), pp. 423-435, 2009.</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Peng</a:t>
            </a:r>
            <a:r>
              <a:rPr lang="en-US" sz="1400" dirty="0">
                <a:solidFill>
                  <a:prstClr val="black"/>
                </a:solidFill>
                <a:latin typeface="Times New Roman" panose="02020603050405020304" pitchFamily="18" charset="0"/>
                <a:ea typeface="SimSun" panose="02010600030101010101" pitchFamily="2" charset="-122"/>
              </a:rPr>
              <a:t>, J., Bo, L., and Xu, J. “Conditional neural fields,” Proc. NIPS, 2009.</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Picone</a:t>
            </a:r>
            <a:r>
              <a:rPr lang="en-US" sz="1400" dirty="0">
                <a:solidFill>
                  <a:prstClr val="black"/>
                </a:solidFill>
                <a:latin typeface="Times New Roman" panose="02020603050405020304" pitchFamily="18" charset="0"/>
                <a:ea typeface="SimSun" panose="02010600030101010101" pitchFamily="2" charset="-122"/>
              </a:rPr>
              <a:t>, P., S. Pike, R. Regan, T. </a:t>
            </a:r>
            <a:r>
              <a:rPr lang="en-US" sz="1400" dirty="0" err="1">
                <a:solidFill>
                  <a:prstClr val="black"/>
                </a:solidFill>
                <a:latin typeface="Times New Roman" panose="02020603050405020304" pitchFamily="18" charset="0"/>
                <a:ea typeface="SimSun" panose="02010600030101010101" pitchFamily="2" charset="-122"/>
              </a:rPr>
              <a:t>Kamm</a:t>
            </a:r>
            <a:r>
              <a:rPr lang="en-US" sz="1400" dirty="0">
                <a:solidFill>
                  <a:prstClr val="black"/>
                </a:solidFill>
                <a:latin typeface="Times New Roman" panose="02020603050405020304" pitchFamily="18" charset="0"/>
                <a:ea typeface="SimSun" panose="02010600030101010101" pitchFamily="2" charset="-122"/>
              </a:rPr>
              <a:t>, J. bridle, L. Deng, Z. Ma, H. Richards, and M. Schuster, “Initial evaluation of hidden dynamic models on conversational speech,” Proc. ICASSP, 1999.</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Pinto, J., </a:t>
            </a:r>
            <a:r>
              <a:rPr lang="en-US" sz="1400" dirty="0" err="1">
                <a:solidFill>
                  <a:prstClr val="black"/>
                </a:solidFill>
                <a:latin typeface="Times New Roman" panose="02020603050405020304" pitchFamily="18" charset="0"/>
                <a:ea typeface="SimSun" panose="02010600030101010101" pitchFamily="2" charset="-122"/>
              </a:rPr>
              <a:t>Garimella</a:t>
            </a:r>
            <a:r>
              <a:rPr lang="en-US" sz="1400" dirty="0">
                <a:solidFill>
                  <a:prstClr val="black"/>
                </a:solidFill>
                <a:latin typeface="Times New Roman" panose="02020603050405020304" pitchFamily="18" charset="0"/>
                <a:ea typeface="SimSun" panose="02010600030101010101" pitchFamily="2" charset="-122"/>
              </a:rPr>
              <a:t>, S., </a:t>
            </a:r>
            <a:r>
              <a:rPr lang="en-US" sz="1400" dirty="0" err="1">
                <a:solidFill>
                  <a:prstClr val="black"/>
                </a:solidFill>
                <a:latin typeface="Times New Roman" panose="02020603050405020304" pitchFamily="18" charset="0"/>
                <a:ea typeface="SimSun" panose="02010600030101010101" pitchFamily="2" charset="-122"/>
              </a:rPr>
              <a:t>Magimai</a:t>
            </a:r>
            <a:r>
              <a:rPr lang="en-US" sz="1400" dirty="0">
                <a:solidFill>
                  <a:prstClr val="black"/>
                </a:solidFill>
                <a:latin typeface="Times New Roman" panose="02020603050405020304" pitchFamily="18" charset="0"/>
                <a:ea typeface="SimSun" panose="02010600030101010101" pitchFamily="2" charset="-122"/>
              </a:rPr>
              <a:t>-Doss, M., </a:t>
            </a:r>
            <a:r>
              <a:rPr lang="en-US" sz="1400" dirty="0" err="1">
                <a:solidFill>
                  <a:prstClr val="black"/>
                </a:solidFill>
                <a:latin typeface="Times New Roman" panose="02020603050405020304" pitchFamily="18" charset="0"/>
                <a:ea typeface="SimSun" panose="02010600030101010101" pitchFamily="2" charset="-122"/>
              </a:rPr>
              <a:t>Hermansky</a:t>
            </a:r>
            <a:r>
              <a:rPr lang="en-US" sz="1400" dirty="0">
                <a:solidFill>
                  <a:prstClr val="black"/>
                </a:solidFill>
                <a:latin typeface="Times New Roman" panose="02020603050405020304" pitchFamily="18" charset="0"/>
                <a:ea typeface="SimSun" panose="02010600030101010101" pitchFamily="2" charset="-122"/>
              </a:rPr>
              <a:t>, H., and </a:t>
            </a:r>
            <a:r>
              <a:rPr lang="en-US" sz="1400" dirty="0" err="1">
                <a:solidFill>
                  <a:prstClr val="black"/>
                </a:solidFill>
                <a:latin typeface="Times New Roman" panose="02020603050405020304" pitchFamily="18" charset="0"/>
                <a:ea typeface="SimSun" panose="02010600030101010101" pitchFamily="2" charset="-122"/>
              </a:rPr>
              <a:t>Bourlard</a:t>
            </a:r>
            <a:r>
              <a:rPr lang="en-US" sz="1400" dirty="0">
                <a:solidFill>
                  <a:prstClr val="black"/>
                </a:solidFill>
                <a:latin typeface="Times New Roman" panose="02020603050405020304" pitchFamily="18" charset="0"/>
                <a:ea typeface="SimSun" panose="02010600030101010101" pitchFamily="2" charset="-122"/>
              </a:rPr>
              <a:t>, H. “Analysis of MLP-based hierarchical phone posterior probability estimators,” IEEE Trans. Audio, Speech, and Language Proc., vol. 19, no. 2, Feb. 2011.</a:t>
            </a:r>
          </a:p>
        </p:txBody>
      </p:sp>
    </p:spTree>
    <p:extLst>
      <p:ext uri="{BB962C8B-B14F-4D97-AF65-F5344CB8AC3E}">
        <p14:creationId xmlns:p14="http://schemas.microsoft.com/office/powerpoint/2010/main" val="541677080"/>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179</a:t>
            </a:fld>
            <a:endParaRPr lang="en-US">
              <a:solidFill>
                <a:prstClr val="black">
                  <a:tint val="75000"/>
                </a:prstClr>
              </a:solidFill>
            </a:endParaRPr>
          </a:p>
        </p:txBody>
      </p:sp>
      <p:sp>
        <p:nvSpPr>
          <p:cNvPr id="4" name="Rectangle 3"/>
          <p:cNvSpPr/>
          <p:nvPr/>
        </p:nvSpPr>
        <p:spPr>
          <a:xfrm>
            <a:off x="0" y="381000"/>
            <a:ext cx="9144000" cy="6555641"/>
          </a:xfrm>
          <a:prstGeom prst="rect">
            <a:avLst/>
          </a:prstGeom>
        </p:spPr>
        <p:txBody>
          <a:bodyPr wrap="square">
            <a:spAutoFit/>
          </a:bodyPr>
          <a:lstStyle/>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Poggio</a:t>
            </a:r>
            <a:r>
              <a:rPr lang="en-US" sz="1400" dirty="0">
                <a:solidFill>
                  <a:prstClr val="black"/>
                </a:solidFill>
                <a:latin typeface="Times New Roman" panose="02020603050405020304" pitchFamily="18" charset="0"/>
                <a:ea typeface="SimSun" panose="02010600030101010101" pitchFamily="2" charset="-122"/>
              </a:rPr>
              <a:t>. T. “</a:t>
            </a:r>
            <a:r>
              <a:rPr lang="en-US" sz="1400" u="sng" dirty="0">
                <a:solidFill>
                  <a:srgbClr val="0000FF"/>
                </a:solidFill>
                <a:latin typeface="Times New Roman" panose="02020603050405020304" pitchFamily="18" charset="0"/>
                <a:ea typeface="SimSun" panose="02010600030101010101" pitchFamily="2" charset="-122"/>
                <a:hlinkClick r:id="rId2"/>
              </a:rPr>
              <a:t>How the Brain Might Work: The Role of Information and Learning in Understanding and Replicating Intelligence</a:t>
            </a:r>
            <a:r>
              <a:rPr lang="en-US" sz="1400" dirty="0">
                <a:solidFill>
                  <a:prstClr val="black"/>
                </a:solidFill>
                <a:latin typeface="Times New Roman" panose="02020603050405020304" pitchFamily="18" charset="0"/>
                <a:ea typeface="SimSun" panose="02010600030101010101" pitchFamily="2" charset="-122"/>
              </a:rPr>
              <a:t>,” In: Information: Science and Technology for the New Century, Editors: G. </a:t>
            </a:r>
            <a:r>
              <a:rPr lang="en-US" sz="1400" dirty="0" err="1">
                <a:solidFill>
                  <a:prstClr val="black"/>
                </a:solidFill>
                <a:latin typeface="Times New Roman" panose="02020603050405020304" pitchFamily="18" charset="0"/>
                <a:ea typeface="SimSun" panose="02010600030101010101" pitchFamily="2" charset="-122"/>
              </a:rPr>
              <a:t>Jacovitt</a:t>
            </a:r>
            <a:r>
              <a:rPr lang="en-US" sz="1400" dirty="0">
                <a:solidFill>
                  <a:prstClr val="black"/>
                </a:solidFill>
                <a:latin typeface="Times New Roman" panose="02020603050405020304" pitchFamily="18" charset="0"/>
                <a:ea typeface="SimSun" panose="02010600030101010101" pitchFamily="2" charset="-122"/>
              </a:rPr>
              <a:t>, A. </a:t>
            </a:r>
            <a:r>
              <a:rPr lang="en-US" sz="1400" dirty="0" err="1">
                <a:solidFill>
                  <a:prstClr val="black"/>
                </a:solidFill>
                <a:latin typeface="Times New Roman" panose="02020603050405020304" pitchFamily="18" charset="0"/>
                <a:ea typeface="SimSun" panose="02010600030101010101" pitchFamily="2" charset="-122"/>
              </a:rPr>
              <a:t>Pettorossi</a:t>
            </a:r>
            <a:r>
              <a:rPr lang="en-US" sz="1400" dirty="0">
                <a:solidFill>
                  <a:prstClr val="black"/>
                </a:solidFill>
                <a:latin typeface="Times New Roman" panose="02020603050405020304" pitchFamily="18" charset="0"/>
                <a:ea typeface="SimSun" panose="02010600030101010101" pitchFamily="2" charset="-122"/>
              </a:rPr>
              <a:t>, R. </a:t>
            </a:r>
            <a:r>
              <a:rPr lang="en-US" sz="1400" dirty="0" err="1">
                <a:solidFill>
                  <a:prstClr val="black"/>
                </a:solidFill>
                <a:latin typeface="Times New Roman" panose="02020603050405020304" pitchFamily="18" charset="0"/>
                <a:ea typeface="SimSun" panose="02010600030101010101" pitchFamily="2" charset="-122"/>
              </a:rPr>
              <a:t>Consolo</a:t>
            </a:r>
            <a:r>
              <a:rPr lang="en-US" sz="1400" dirty="0">
                <a:solidFill>
                  <a:prstClr val="black"/>
                </a:solidFill>
                <a:latin typeface="Times New Roman" panose="02020603050405020304" pitchFamily="18" charset="0"/>
                <a:ea typeface="SimSun" panose="02010600030101010101" pitchFamily="2" charset="-122"/>
              </a:rPr>
              <a:t> and V. </a:t>
            </a:r>
            <a:r>
              <a:rPr lang="en-US" sz="1400" dirty="0" err="1">
                <a:solidFill>
                  <a:prstClr val="black"/>
                </a:solidFill>
                <a:latin typeface="Times New Roman" panose="02020603050405020304" pitchFamily="18" charset="0"/>
                <a:ea typeface="SimSun" panose="02010600030101010101" pitchFamily="2" charset="-122"/>
              </a:rPr>
              <a:t>Senni</a:t>
            </a:r>
            <a:r>
              <a:rPr lang="en-US" sz="1400" dirty="0">
                <a:solidFill>
                  <a:prstClr val="black"/>
                </a:solidFill>
                <a:latin typeface="Times New Roman" panose="02020603050405020304" pitchFamily="18" charset="0"/>
                <a:ea typeface="SimSun" panose="02010600030101010101" pitchFamily="2" charset="-122"/>
              </a:rPr>
              <a:t>, Lateran University Press, pp. 45-61, 2007.</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Poon, H. and </a:t>
            </a:r>
            <a:r>
              <a:rPr lang="en-US" sz="1400" dirty="0" err="1">
                <a:solidFill>
                  <a:prstClr val="black"/>
                </a:solidFill>
                <a:latin typeface="Times New Roman" panose="02020603050405020304" pitchFamily="18" charset="0"/>
                <a:ea typeface="SimSun" panose="02010600030101010101" pitchFamily="2" charset="-122"/>
              </a:rPr>
              <a:t>Domingos</a:t>
            </a:r>
            <a:r>
              <a:rPr lang="en-US" sz="1400" dirty="0">
                <a:solidFill>
                  <a:prstClr val="black"/>
                </a:solidFill>
                <a:latin typeface="Times New Roman" panose="02020603050405020304" pitchFamily="18" charset="0"/>
                <a:ea typeface="SimSun" panose="02010600030101010101" pitchFamily="2" charset="-122"/>
              </a:rPr>
              <a:t>, P. “Sum-product networks: A new deep architecture,” Proc. Twenty-Seventh Conference on Uncertainty in Artificial Intelligence, 2011. Barcelona, Spain. </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Povey</a:t>
            </a:r>
            <a:r>
              <a:rPr lang="en-US" sz="1400" dirty="0">
                <a:solidFill>
                  <a:prstClr val="black"/>
                </a:solidFill>
                <a:latin typeface="Times New Roman" panose="02020603050405020304" pitchFamily="18" charset="0"/>
                <a:ea typeface="SimSun" panose="02010600030101010101" pitchFamily="2" charset="-122"/>
              </a:rPr>
              <a:t>, D. and Woodland, P. “Minimum phone error and I-smoothing for improved discriminative training,” Proc. ICASSP, 2002, pp. 105–108.</a:t>
            </a:r>
          </a:p>
          <a:p>
            <a:pPr marL="228600" indent="-228600" algn="just">
              <a:tabLst>
                <a:tab pos="228600" algn="l"/>
              </a:tabLst>
            </a:pPr>
            <a:r>
              <a:rPr lang="en-US" sz="1400" u="sng" dirty="0" err="1">
                <a:solidFill>
                  <a:srgbClr val="0000FF"/>
                </a:solidFill>
                <a:latin typeface="Times New Roman" panose="02020603050405020304" pitchFamily="18" charset="0"/>
                <a:ea typeface="SimSun" panose="02010600030101010101" pitchFamily="2" charset="-122"/>
              </a:rPr>
              <a:t>Prabhavalkar</a:t>
            </a:r>
            <a:r>
              <a:rPr lang="en-US" sz="1400" u="sng" dirty="0">
                <a:solidFill>
                  <a:srgbClr val="0000FF"/>
                </a:solidFill>
                <a:latin typeface="Times New Roman" panose="02020603050405020304" pitchFamily="18" charset="0"/>
                <a:ea typeface="SimSun" panose="02010600030101010101" pitchFamily="2" charset="-122"/>
              </a:rPr>
              <a:t>, R. and </a:t>
            </a:r>
            <a:r>
              <a:rPr lang="en-US" sz="1400" u="sng" dirty="0" err="1">
                <a:solidFill>
                  <a:srgbClr val="0000FF"/>
                </a:solidFill>
                <a:latin typeface="Times New Roman" panose="02020603050405020304" pitchFamily="18" charset="0"/>
                <a:ea typeface="SimSun" panose="02010600030101010101" pitchFamily="2" charset="-122"/>
              </a:rPr>
              <a:t>Fosler-Lussier</a:t>
            </a:r>
            <a:r>
              <a:rPr lang="en-US" sz="1400" u="sng" dirty="0">
                <a:solidFill>
                  <a:srgbClr val="0000FF"/>
                </a:solidFill>
                <a:latin typeface="Times New Roman" panose="02020603050405020304" pitchFamily="18" charset="0"/>
                <a:ea typeface="SimSun" panose="02010600030101010101" pitchFamily="2" charset="-122"/>
              </a:rPr>
              <a:t>, E. “Backpropagation training for multilayer conditional random field based phone recognition”, Proc. ICASSP 2010, pp. 5534-5537</a:t>
            </a:r>
            <a:r>
              <a:rPr lang="en-US" sz="1400" dirty="0">
                <a:solidFill>
                  <a:prstClr val="black"/>
                </a:solidFill>
                <a:latin typeface="Times New Roman" panose="02020603050405020304" pitchFamily="18" charset="0"/>
                <a:ea typeface="SimSun" panose="02010600030101010101" pitchFamily="2" charset="-122"/>
              </a:rPr>
              <a:t>.</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Chopra, S. and LeCun, Y., and Huang, F.-J. “</a:t>
            </a:r>
            <a:r>
              <a:rPr lang="en-US" sz="1400" u="sng" dirty="0">
                <a:solidFill>
                  <a:srgbClr val="0000FF"/>
                </a:solidFill>
                <a:latin typeface="Times New Roman" panose="02020603050405020304" pitchFamily="18" charset="0"/>
                <a:ea typeface="SimSun" panose="02010600030101010101" pitchFamily="2" charset="-122"/>
              </a:rPr>
              <a:t>Energy-based models in document recognition and computer vision,” Proc. International Conference on Document Analysis and Recognition (ICDAR)</a:t>
            </a:r>
            <a:r>
              <a:rPr lang="en-US" sz="1400" dirty="0">
                <a:solidFill>
                  <a:prstClr val="black"/>
                </a:solidFill>
                <a:latin typeface="Times New Roman" panose="02020603050405020304" pitchFamily="18" charset="0"/>
                <a:ea typeface="SimSun" panose="02010600030101010101" pitchFamily="2" charset="-122"/>
              </a:rPr>
              <a:t>, 2007.</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a:t>
            </a:r>
            <a:r>
              <a:rPr lang="en-US" sz="1400" dirty="0" err="1">
                <a:solidFill>
                  <a:prstClr val="black"/>
                </a:solidFill>
                <a:latin typeface="Times New Roman" panose="02020603050405020304" pitchFamily="18" charset="0"/>
                <a:ea typeface="SimSun" panose="02010600030101010101" pitchFamily="2" charset="-122"/>
              </a:rPr>
              <a:t>Boureau</a:t>
            </a:r>
            <a:r>
              <a:rPr lang="en-US" sz="1400" dirty="0">
                <a:solidFill>
                  <a:prstClr val="black"/>
                </a:solidFill>
                <a:latin typeface="Times New Roman" panose="02020603050405020304" pitchFamily="18" charset="0"/>
                <a:ea typeface="SimSun" panose="02010600030101010101" pitchFamily="2" charset="-122"/>
              </a:rPr>
              <a:t>, Y., and LeCun, Y. “</a:t>
            </a:r>
            <a:r>
              <a:rPr lang="en-US" sz="1400" u="sng" dirty="0">
                <a:solidFill>
                  <a:srgbClr val="0000FF"/>
                </a:solidFill>
                <a:latin typeface="Times New Roman" panose="02020603050405020304" pitchFamily="18" charset="0"/>
                <a:ea typeface="SimSun" panose="02010600030101010101" pitchFamily="2" charset="-122"/>
                <a:hlinkClick r:id="rId3"/>
              </a:rPr>
              <a:t>Sparse Feature Learning for Deep Belief Networks</a:t>
            </a:r>
            <a:r>
              <a:rPr lang="en-US" sz="1400" dirty="0">
                <a:solidFill>
                  <a:prstClr val="black"/>
                </a:solidFill>
                <a:latin typeface="Times New Roman" panose="02020603050405020304" pitchFamily="18" charset="0"/>
                <a:ea typeface="SimSun" panose="02010600030101010101" pitchFamily="2" charset="-122"/>
              </a:rPr>
              <a:t>,” Proc. NIPS, 2007.</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Ranzato</a:t>
            </a:r>
            <a:r>
              <a:rPr lang="en-US" sz="1400" dirty="0">
                <a:solidFill>
                  <a:prstClr val="black"/>
                </a:solidFill>
                <a:latin typeface="Times New Roman" panose="02020603050405020304" pitchFamily="18" charset="0"/>
                <a:ea typeface="SimSun" panose="02010600030101010101" pitchFamily="2" charset="-122"/>
              </a:rPr>
              <a:t>, M., Susskind, J., </a:t>
            </a:r>
            <a:r>
              <a:rPr lang="en-US" sz="1400" dirty="0" err="1">
                <a:solidFill>
                  <a:prstClr val="black"/>
                </a:solidFill>
                <a:latin typeface="Times New Roman" panose="02020603050405020304" pitchFamily="18" charset="0"/>
                <a:ea typeface="SimSun" panose="02010600030101010101" pitchFamily="2" charset="-122"/>
              </a:rPr>
              <a:t>Mnih</a:t>
            </a:r>
            <a:r>
              <a:rPr lang="en-US" sz="1400" dirty="0">
                <a:solidFill>
                  <a:prstClr val="black"/>
                </a:solidFill>
                <a:latin typeface="Times New Roman" panose="02020603050405020304" pitchFamily="18" charset="0"/>
                <a:ea typeface="SimSun" panose="02010600030101010101" pitchFamily="2" charset="-122"/>
              </a:rPr>
              <a:t>, V., and Hinton, G. “On deep generative models with applications to recognition,” Proc. CVPR, 2011.</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Rennie</a:t>
            </a:r>
            <a:r>
              <a:rPr lang="en-US" sz="1400" dirty="0">
                <a:solidFill>
                  <a:prstClr val="black"/>
                </a:solidFill>
                <a:latin typeface="Times New Roman" panose="02020603050405020304" pitchFamily="18" charset="0"/>
                <a:ea typeface="SimSun" panose="02010600030101010101" pitchFamily="2" charset="-122"/>
              </a:rPr>
              <a:t>, S., Hershey, H., and Olsen, P. “Single-channel multi-talker speech recognition — Graphical modeling approaches,” IEEE Signal Processing Mag., vol. 33, pp. 66–80, 2010.</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Rifai</a:t>
            </a:r>
            <a:r>
              <a:rPr lang="en-US" sz="1400" dirty="0">
                <a:solidFill>
                  <a:prstClr val="black"/>
                </a:solidFill>
                <a:latin typeface="Times New Roman" panose="02020603050405020304" pitchFamily="18" charset="0"/>
                <a:ea typeface="SimSun" panose="02010600030101010101" pitchFamily="2" charset="-122"/>
              </a:rPr>
              <a:t>, S., Vincent, P., X. Muller, X. Glorot, and Y. Bengio, “Contractive autoencoders: Explicit invariance during feature extraction,” Proc. ICML, 2011, pp. 833-840.</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Robinson, A. “An application of recurrent nets to phone probability estimation,” IEEE Trans. Neural Networks, Vol. 5, pp. 298-305, 1994.</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Sainath</a:t>
            </a:r>
            <a:r>
              <a:rPr lang="en-US" sz="1400" dirty="0">
                <a:solidFill>
                  <a:prstClr val="black"/>
                </a:solidFill>
                <a:latin typeface="Times New Roman" panose="02020603050405020304" pitchFamily="18" charset="0"/>
                <a:ea typeface="SimSun" panose="02010600030101010101" pitchFamily="2" charset="-122"/>
              </a:rPr>
              <a:t>, T., Ramabhadran, B., Picheny, M., </a:t>
            </a:r>
            <a:r>
              <a:rPr lang="en-US" sz="1400" dirty="0" err="1">
                <a:solidFill>
                  <a:prstClr val="black"/>
                </a:solidFill>
                <a:latin typeface="Times New Roman" panose="02020603050405020304" pitchFamily="18" charset="0"/>
                <a:ea typeface="SimSun" panose="02010600030101010101" pitchFamily="2" charset="-122"/>
              </a:rPr>
              <a:t>Nahamoo</a:t>
            </a:r>
            <a:r>
              <a:rPr lang="en-US" sz="1400" dirty="0">
                <a:solidFill>
                  <a:prstClr val="black"/>
                </a:solidFill>
                <a:latin typeface="Times New Roman" panose="02020603050405020304" pitchFamily="18" charset="0"/>
                <a:ea typeface="SimSun" panose="02010600030101010101" pitchFamily="2" charset="-122"/>
              </a:rPr>
              <a:t>, D., and </a:t>
            </a:r>
            <a:r>
              <a:rPr lang="en-US" sz="1400" dirty="0" err="1">
                <a:solidFill>
                  <a:prstClr val="black"/>
                </a:solidFill>
                <a:latin typeface="Times New Roman" panose="02020603050405020304" pitchFamily="18" charset="0"/>
                <a:ea typeface="SimSun" panose="02010600030101010101" pitchFamily="2" charset="-122"/>
              </a:rPr>
              <a:t>Kanevsky</a:t>
            </a:r>
            <a:r>
              <a:rPr lang="en-US" sz="1400" dirty="0">
                <a:solidFill>
                  <a:prstClr val="black"/>
                </a:solidFill>
                <a:latin typeface="Times New Roman" panose="02020603050405020304" pitchFamily="18" charset="0"/>
                <a:ea typeface="SimSun" panose="02010600030101010101" pitchFamily="2" charset="-122"/>
              </a:rPr>
              <a:t>, D., “</a:t>
            </a:r>
            <a:r>
              <a:rPr lang="en-US" sz="1400" u="sng" dirty="0">
                <a:solidFill>
                  <a:srgbClr val="0000FF"/>
                </a:solidFill>
                <a:latin typeface="Times New Roman" panose="02020603050405020304" pitchFamily="18" charset="0"/>
                <a:ea typeface="SimSun" panose="02010600030101010101" pitchFamily="2" charset="-122"/>
                <a:hlinkClick r:id="rId4"/>
              </a:rPr>
              <a:t>Exemplar-Based Sparse Representation Features: From TIMIT to LVCSR</a:t>
            </a:r>
            <a:r>
              <a:rPr lang="en-US" sz="1400" dirty="0">
                <a:solidFill>
                  <a:prstClr val="black"/>
                </a:solidFill>
                <a:latin typeface="Times New Roman" panose="02020603050405020304" pitchFamily="18" charset="0"/>
                <a:ea typeface="SimSun" panose="02010600030101010101" pitchFamily="2" charset="-122"/>
              </a:rPr>
              <a:t>,” IEEE Transactions on Speech and Audio Processing, November 2011. </a:t>
            </a:r>
          </a:p>
          <a:p>
            <a:pPr marL="228600" indent="-228600" algn="just">
              <a:tabLst>
                <a:tab pos="228600" algn="l"/>
              </a:tabLst>
            </a:pPr>
            <a:r>
              <a:rPr lang="en-US" sz="1400" dirty="0" err="1">
                <a:solidFill>
                  <a:prstClr val="black"/>
                </a:solidFill>
                <a:latin typeface="Times New Roman" panose="02020603050405020304" pitchFamily="18" charset="0"/>
                <a:ea typeface="SimSun" panose="02010600030101010101" pitchFamily="2" charset="-122"/>
              </a:rPr>
              <a:t>Sainath</a:t>
            </a:r>
            <a:r>
              <a:rPr lang="en-US" sz="1400" dirty="0">
                <a:solidFill>
                  <a:prstClr val="black"/>
                </a:solidFill>
                <a:latin typeface="Times New Roman" panose="02020603050405020304" pitchFamily="18" charset="0"/>
                <a:ea typeface="SimSun" panose="02010600030101010101" pitchFamily="2" charset="-122"/>
              </a:rPr>
              <a:t>, T., </a:t>
            </a:r>
            <a:r>
              <a:rPr lang="en-US" sz="1400" dirty="0" err="1">
                <a:solidFill>
                  <a:prstClr val="black"/>
                </a:solidFill>
                <a:latin typeface="Times New Roman" panose="02020603050405020304" pitchFamily="18" charset="0"/>
                <a:ea typeface="SimSun" panose="02010600030101010101" pitchFamily="2" charset="-122"/>
              </a:rPr>
              <a:t>Kingbury</a:t>
            </a:r>
            <a:r>
              <a:rPr lang="en-US" sz="1400" dirty="0">
                <a:solidFill>
                  <a:prstClr val="black"/>
                </a:solidFill>
                <a:latin typeface="Times New Roman" panose="02020603050405020304" pitchFamily="18" charset="0"/>
                <a:ea typeface="SimSun" panose="02010600030101010101" pitchFamily="2" charset="-122"/>
              </a:rPr>
              <a:t>, B., Ramabhadran, B., Novak, P., and Mohamed, A. “Making deep belief networks effective for large vocabulary continuous speech recognition,” Proc. IEEE ASRU, 2011.</a:t>
            </a:r>
          </a:p>
          <a:p>
            <a:pPr marL="228600" indent="-228600" algn="just">
              <a:tabLst>
                <a:tab pos="228600" algn="l"/>
              </a:tabLst>
            </a:pPr>
            <a:r>
              <a:rPr lang="en-US" sz="1400" u="sng" dirty="0" err="1">
                <a:solidFill>
                  <a:srgbClr val="0000FF"/>
                </a:solidFill>
                <a:latin typeface="Times New Roman" panose="02020603050405020304" pitchFamily="18" charset="0"/>
                <a:ea typeface="SimSun" panose="02010600030101010101" pitchFamily="2" charset="-122"/>
              </a:rPr>
              <a:t>Sainath</a:t>
            </a:r>
            <a:r>
              <a:rPr lang="en-US" sz="1400" u="sng" dirty="0">
                <a:solidFill>
                  <a:srgbClr val="0000FF"/>
                </a:solidFill>
                <a:latin typeface="Times New Roman" panose="02020603050405020304" pitchFamily="18" charset="0"/>
                <a:ea typeface="SimSun" panose="02010600030101010101" pitchFamily="2" charset="-122"/>
              </a:rPr>
              <a:t>, T., Mohamed, A., Kingsbury, B., and Ramabhadran, B. “Convolutional neural networks for LVCSR,” Proc. ICASSP, 2013.</a:t>
            </a:r>
            <a:r>
              <a:rPr lang="en-US" sz="1400" dirty="0">
                <a:solidFill>
                  <a:prstClr val="black"/>
                </a:solidFill>
                <a:latin typeface="Times New Roman" panose="02020603050405020304" pitchFamily="18" charset="0"/>
                <a:ea typeface="SimSun" panose="02010600030101010101" pitchFamily="2" charset="-122"/>
              </a:rPr>
              <a:t>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Salakhutdinov R. and Hinton, G. “Semantic hashing,” Proc. SIGIR Workshop on Information Retrieval and Applications of Graphical Models, 2007. </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Salakhutdinov R. and Hinton, G. “Deep Boltzmann machines,” Proc. AISTATS, 2009.</a:t>
            </a:r>
          </a:p>
          <a:p>
            <a:pPr marL="228600" indent="-228600" algn="just">
              <a:tabLst>
                <a:tab pos="228600" algn="l"/>
              </a:tabLst>
            </a:pPr>
            <a:r>
              <a:rPr lang="en-US" sz="1400" dirty="0">
                <a:solidFill>
                  <a:prstClr val="black"/>
                </a:solidFill>
                <a:latin typeface="Times New Roman" panose="02020603050405020304" pitchFamily="18" charset="0"/>
                <a:ea typeface="SimSun" panose="02010600030101010101" pitchFamily="2" charset="-122"/>
              </a:rPr>
              <a:t>Salakhutdinov R. and Hinton, G. “A better way to pretrain deep Boltzmann machines,” Proc. NIPS, 2012.</a:t>
            </a:r>
          </a:p>
        </p:txBody>
      </p:sp>
    </p:spTree>
    <p:extLst>
      <p:ext uri="{BB962C8B-B14F-4D97-AF65-F5344CB8AC3E}">
        <p14:creationId xmlns:p14="http://schemas.microsoft.com/office/powerpoint/2010/main" val="400097992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5" name="Content Placeholder 2"/>
          <p:cNvSpPr>
            <a:spLocks noGrp="1"/>
          </p:cNvSpPr>
          <p:nvPr>
            <p:ph idx="1"/>
          </p:nvPr>
        </p:nvSpPr>
        <p:spPr>
          <a:xfrm>
            <a:off x="457201" y="1447802"/>
            <a:ext cx="8534400" cy="4678363"/>
          </a:xfrm>
        </p:spPr>
        <p:txBody>
          <a:bodyPr>
            <a:normAutofit fontScale="40000" lnSpcReduction="20000"/>
          </a:bodyPr>
          <a:lstStyle/>
          <a:p>
            <a:pPr marL="0" indent="0">
              <a:buNone/>
            </a:pPr>
            <a:r>
              <a:rPr lang="en-US" dirty="0" smtClean="0"/>
              <a:t>2011 ICML Workshop on Learning Architectures, Representations, and Optimization for Speech and Visual Information Processing </a:t>
            </a:r>
          </a:p>
          <a:p>
            <a:pPr marL="0" indent="0">
              <a:buNone/>
            </a:pPr>
            <a:r>
              <a:rPr lang="en-US" dirty="0"/>
              <a:t>2009 NIPS Workshop on Deep Learning for Speech Recognition and Related Applications, </a:t>
            </a:r>
          </a:p>
          <a:p>
            <a:pPr marL="0" indent="0">
              <a:buNone/>
            </a:pPr>
            <a:endParaRPr lang="en-US" dirty="0" smtClean="0"/>
          </a:p>
          <a:p>
            <a:pPr marL="0" indent="0">
              <a:buNone/>
            </a:pPr>
            <a:r>
              <a:rPr lang="en-US" dirty="0" smtClean="0"/>
              <a:t>2009 </a:t>
            </a:r>
            <a:r>
              <a:rPr lang="en-US" dirty="0"/>
              <a:t>ICML Workshop on Learning </a:t>
            </a:r>
            <a:r>
              <a:rPr lang="en-US" dirty="0" smtClean="0"/>
              <a:t>Feature Hierarchies</a:t>
            </a:r>
          </a:p>
          <a:p>
            <a:pPr marL="0" indent="0">
              <a:buNone/>
            </a:pPr>
            <a:endParaRPr lang="en-US" dirty="0"/>
          </a:p>
          <a:p>
            <a:pPr marL="0" indent="0">
              <a:buNone/>
            </a:pPr>
            <a:r>
              <a:rPr lang="en-US" dirty="0" smtClean="0"/>
              <a:t>2008 </a:t>
            </a:r>
            <a:r>
              <a:rPr lang="en-US" dirty="0"/>
              <a:t>NIPS Deep Learning </a:t>
            </a:r>
            <a:r>
              <a:rPr lang="en-US" dirty="0" smtClean="0"/>
              <a:t>Workshop</a:t>
            </a:r>
            <a:endParaRPr lang="en-US" dirty="0"/>
          </a:p>
          <a:p>
            <a:pPr marL="0" indent="0">
              <a:buNone/>
            </a:pPr>
            <a:endParaRPr lang="en-US" dirty="0" smtClean="0"/>
          </a:p>
          <a:p>
            <a:pPr marL="0" indent="0">
              <a:buNone/>
            </a:pPr>
            <a:r>
              <a:rPr lang="en-US" dirty="0" smtClean="0"/>
              <a:t>2009 </a:t>
            </a:r>
            <a:r>
              <a:rPr lang="en-US" dirty="0"/>
              <a:t>NIPS Workshop on Deep Learning for Speech Recognition and Related </a:t>
            </a:r>
            <a:r>
              <a:rPr lang="en-US" dirty="0" smtClean="0"/>
              <a:t>Applications</a:t>
            </a:r>
            <a:r>
              <a:rPr lang="en-US" dirty="0"/>
              <a:t>, </a:t>
            </a:r>
            <a:endParaRPr lang="en-US" dirty="0" smtClean="0"/>
          </a:p>
          <a:p>
            <a:pPr marL="0" indent="0">
              <a:buNone/>
            </a:pPr>
            <a:endParaRPr lang="en-US" dirty="0" smtClean="0"/>
          </a:p>
          <a:p>
            <a:pPr marL="0" indent="0">
              <a:buNone/>
            </a:pPr>
            <a:r>
              <a:rPr lang="en-US" dirty="0" smtClean="0">
                <a:sym typeface="Wingdings" pitchFamily="2" charset="2"/>
              </a:rPr>
              <a:t></a:t>
            </a:r>
            <a:r>
              <a:rPr lang="en-US" dirty="0" smtClean="0"/>
              <a:t>2012: special </a:t>
            </a:r>
            <a:r>
              <a:rPr lang="en-US" dirty="0"/>
              <a:t>issue on Deep Learning for Speech and Language Processing in IEEE Transactions on Audio, Speech, and Language Processing  </a:t>
            </a:r>
            <a:r>
              <a:rPr lang="en-US" dirty="0" smtClean="0"/>
              <a:t>(Jan. 2012; intro in my </a:t>
            </a:r>
            <a:r>
              <a:rPr lang="en-US" dirty="0" err="1" smtClean="0"/>
              <a:t>EiC</a:t>
            </a:r>
            <a:r>
              <a:rPr lang="en-US" dirty="0" smtClean="0"/>
              <a:t> inaugural editorial)</a:t>
            </a:r>
          </a:p>
          <a:p>
            <a:pPr marL="0" indent="0">
              <a:buNone/>
            </a:pPr>
            <a:endParaRPr lang="en-US" dirty="0"/>
          </a:p>
          <a:p>
            <a:pPr marL="0" indent="0">
              <a:buNone/>
            </a:pPr>
            <a:r>
              <a:rPr lang="en-US" dirty="0" smtClean="0"/>
              <a:t>2012: Joint special issue on “learning deep architectures” in IEEE Signal Processing Magazine  (SPM) &amp; IEEE Trans. Pattern Analysis and Machine Intelligence (PAMI)  (under planning)</a:t>
            </a:r>
            <a:endParaRPr lang="en-US" dirty="0"/>
          </a:p>
          <a:p>
            <a:pPr marL="0" indent="0">
              <a:buNone/>
            </a:pPr>
            <a:endParaRPr lang="en-US" dirty="0"/>
          </a:p>
          <a:p>
            <a:pPr marL="0" indent="0">
              <a:buNone/>
            </a:pPr>
            <a:r>
              <a:rPr lang="en-US" dirty="0" smtClean="0"/>
              <a:t>DARPA </a:t>
            </a:r>
            <a:r>
              <a:rPr lang="en-US" dirty="0"/>
              <a:t>deep learning </a:t>
            </a:r>
            <a:r>
              <a:rPr lang="en-US" dirty="0" smtClean="0"/>
              <a:t>program, since 2009</a:t>
            </a:r>
          </a:p>
          <a:p>
            <a:pPr marL="0" indent="0">
              <a:buNone/>
            </a:pPr>
            <a:endParaRPr lang="en-US" dirty="0" smtClean="0"/>
          </a:p>
          <a:p>
            <a:pPr marL="0" indent="0">
              <a:buNone/>
            </a:pPr>
            <a:r>
              <a:rPr lang="en-US" dirty="0" smtClean="0"/>
              <a:t>Hot key words of “deep network” in 2011 Learning Workshop (Fort Lauderdale), NIPS 2010, ICASSP 2011 Trend Session (Speech/Language Proc.)</a:t>
            </a:r>
          </a:p>
          <a:p>
            <a:pPr marL="0" indent="0">
              <a:buNone/>
            </a:pPr>
            <a:r>
              <a:rPr lang="en-US" dirty="0"/>
              <a:t/>
            </a:r>
            <a:br>
              <a:rPr lang="en-US" dirty="0"/>
            </a:br>
            <a:r>
              <a:rPr lang="en-US" dirty="0" smtClean="0"/>
              <a:t>Tutorial on deep learning at ICASSP-2012, just accepted   … …</a:t>
            </a:r>
          </a:p>
        </p:txBody>
      </p:sp>
      <p:sp>
        <p:nvSpPr>
          <p:cNvPr id="2" name="Slide Number Placeholder 1"/>
          <p:cNvSpPr>
            <a:spLocks noGrp="1"/>
          </p:cNvSpPr>
          <p:nvPr>
            <p:ph type="sldNum" sz="quarter" idx="12"/>
          </p:nvPr>
        </p:nvSpPr>
        <p:spPr/>
        <p:txBody>
          <a:bodyPr/>
          <a:lstStyle/>
          <a:p>
            <a:fld id="{B6F15528-21DE-4FAA-801E-634DDDAF4B2B}" type="slidenum">
              <a:rPr lang="en-US" smtClean="0"/>
              <a:pPr/>
              <a:t>18</a:t>
            </a:fld>
            <a:endParaRPr lang="en-US"/>
          </a:p>
        </p:txBody>
      </p:sp>
      <p:pic>
        <p:nvPicPr>
          <p:cNvPr id="512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62865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TextBox 3"/>
          <p:cNvSpPr txBox="1"/>
          <p:nvPr/>
        </p:nvSpPr>
        <p:spPr>
          <a:xfrm>
            <a:off x="1752600" y="4953000"/>
            <a:ext cx="7211386" cy="584529"/>
          </a:xfrm>
          <a:prstGeom prst="rect">
            <a:avLst/>
          </a:prstGeom>
          <a:noFill/>
        </p:spPr>
        <p:txBody>
          <a:bodyPr wrap="none" lIns="91180" tIns="45598" rIns="91180" bIns="45598" rtlCol="0">
            <a:spAutoFit/>
          </a:bodyPr>
          <a:lstStyle/>
          <a:p>
            <a:r>
              <a:rPr lang="en-US" sz="1600" i="1" dirty="0" smtClean="0">
                <a:solidFill>
                  <a:srgbClr val="FF0000"/>
                </a:solidFill>
                <a:latin typeface="Castellar" pitchFamily="18" charset="0"/>
              </a:rPr>
              <a:t>First time deep learning shows promise in speech </a:t>
            </a:r>
          </a:p>
          <a:p>
            <a:r>
              <a:rPr lang="en-US" sz="1600" i="1" dirty="0" smtClean="0">
                <a:solidFill>
                  <a:srgbClr val="FF0000"/>
                </a:solidFill>
                <a:latin typeface="Castellar" pitchFamily="18" charset="0"/>
              </a:rPr>
              <a:t>recognition! And activities grew rapidly since then…</a:t>
            </a:r>
            <a:endParaRPr lang="en-US" sz="1600" i="1" dirty="0">
              <a:solidFill>
                <a:srgbClr val="FF0000"/>
              </a:solidFill>
              <a:latin typeface="Castellar" pitchFamily="18" charset="0"/>
            </a:endParaRPr>
          </a:p>
        </p:txBody>
      </p:sp>
      <p:sp>
        <p:nvSpPr>
          <p:cNvPr id="3" name="Title 2"/>
          <p:cNvSpPr>
            <a:spLocks noGrp="1"/>
          </p:cNvSpPr>
          <p:nvPr>
            <p:ph type="title"/>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Deep Learning and Its Applications in Signal Processing</a:t>
            </a:r>
            <a:endParaRPr lang="en-US" dirty="0"/>
          </a:p>
        </p:txBody>
      </p:sp>
    </p:spTree>
    <p:extLst>
      <p:ext uri="{BB962C8B-B14F-4D97-AF65-F5344CB8AC3E}">
        <p14:creationId xmlns:p14="http://schemas.microsoft.com/office/powerpoint/2010/main" val="3227889292"/>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180</a:t>
            </a:fld>
            <a:endParaRPr lang="en-US">
              <a:solidFill>
                <a:prstClr val="black">
                  <a:tint val="75000"/>
                </a:prstClr>
              </a:solidFill>
            </a:endParaRPr>
          </a:p>
        </p:txBody>
      </p:sp>
      <p:sp>
        <p:nvSpPr>
          <p:cNvPr id="3" name="Rectangle 2"/>
          <p:cNvSpPr/>
          <p:nvPr/>
        </p:nvSpPr>
        <p:spPr>
          <a:xfrm>
            <a:off x="28135" y="738257"/>
            <a:ext cx="9115865" cy="5616922"/>
          </a:xfrm>
          <a:prstGeom prst="rect">
            <a:avLst/>
          </a:prstGeom>
        </p:spPr>
        <p:txBody>
          <a:bodyPr wrap="square">
            <a:spAutoFit/>
          </a:bodyPr>
          <a:lstStyle/>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hlinkClick r:id="rId2"/>
              </a:rPr>
              <a:t>Sarikaya</a:t>
            </a:r>
            <a:r>
              <a:rPr lang="en-US" sz="1200" dirty="0">
                <a:solidFill>
                  <a:prstClr val="black"/>
                </a:solidFill>
                <a:latin typeface="Times New Roman" panose="02020603050405020304" pitchFamily="18" charset="0"/>
                <a:ea typeface="SimSun" panose="02010600030101010101" pitchFamily="2" charset="-122"/>
              </a:rPr>
              <a:t>, R., Hinton, G., </a:t>
            </a:r>
            <a:r>
              <a:rPr lang="en-US" sz="1200" u="sng" dirty="0">
                <a:solidFill>
                  <a:srgbClr val="0000FF"/>
                </a:solidFill>
                <a:latin typeface="Times New Roman" panose="02020603050405020304" pitchFamily="18" charset="0"/>
                <a:ea typeface="SimSun" panose="02010600030101010101" pitchFamily="2" charset="-122"/>
                <a:hlinkClick r:id="rId3"/>
              </a:rPr>
              <a:t>Ramabhadran</a:t>
            </a:r>
            <a:r>
              <a:rPr lang="en-US" sz="1200" dirty="0">
                <a:solidFill>
                  <a:prstClr val="black"/>
                </a:solidFill>
                <a:latin typeface="Times New Roman" panose="02020603050405020304" pitchFamily="18" charset="0"/>
                <a:ea typeface="SimSun" panose="02010600030101010101" pitchFamily="2" charset="-122"/>
              </a:rPr>
              <a:t>, B. “Deep belief nets for natural language call-routing,” Proc.  ICASSP, pp.  5680-5683,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Seide, F., Li, G., Chen, X., and Yu, D. “</a:t>
            </a:r>
            <a:r>
              <a:rPr lang="en-US" sz="1200" u="sng" dirty="0">
                <a:solidFill>
                  <a:srgbClr val="0000FF"/>
                </a:solidFill>
                <a:latin typeface="Times New Roman" panose="02020603050405020304" pitchFamily="18" charset="0"/>
                <a:ea typeface="SimSun" panose="02010600030101010101" pitchFamily="2" charset="-122"/>
                <a:hlinkClick r:id="rId4"/>
              </a:rPr>
              <a:t>Feature engineering in context-dependent deep neural networks for conversational speech transcription</a:t>
            </a:r>
            <a:r>
              <a:rPr lang="en-US" sz="1200" dirty="0">
                <a:solidFill>
                  <a:prstClr val="black"/>
                </a:solidFill>
                <a:latin typeface="Times New Roman" panose="02020603050405020304" pitchFamily="18" charset="0"/>
                <a:ea typeface="SimSun" panose="02010600030101010101" pitchFamily="2" charset="-122"/>
              </a:rPr>
              <a:t>,” Proc. ASRU 2011, pp. 24-29.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Seide, F., Li, G., and Yu, D. “</a:t>
            </a:r>
            <a:r>
              <a:rPr lang="en-US" sz="1200" u="sng" dirty="0">
                <a:solidFill>
                  <a:srgbClr val="0000FF"/>
                </a:solidFill>
                <a:latin typeface="Times New Roman" panose="02020603050405020304" pitchFamily="18" charset="0"/>
                <a:ea typeface="SimSun" panose="02010600030101010101" pitchFamily="2" charset="-122"/>
                <a:hlinkClick r:id="rId5"/>
              </a:rPr>
              <a:t>Conversational Speech Transcription Using Context-Dependent Deep Neural Networks</a:t>
            </a:r>
            <a:r>
              <a:rPr lang="en-US" sz="1200" dirty="0">
                <a:solidFill>
                  <a:prstClr val="black"/>
                </a:solidFill>
                <a:latin typeface="Times New Roman" panose="02020603050405020304" pitchFamily="18" charset="0"/>
                <a:ea typeface="SimSun" panose="02010600030101010101" pitchFamily="2" charset="-122"/>
              </a:rPr>
              <a:t>,” Interspeech 2011, pp. 437-440.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Shannon, M., Zen, H., and Byrne W. “Autoregressive models for statistical parametric speech synthesis,” IEEE Trans. Audio, Speech, Language Proc., Vol. 21, No. 3, 2013, pp. 587-597.</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Sheikhzadeh, H. and Deng, L. “Waveform-based speech recognition using hidden filter models: Parameter selection and sensitivity to power normalization,” IEEE Trans. on Speech and Audio Processing, Vol. 2, pp. 80-91, 1994. </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Siniscalchi</a:t>
            </a:r>
            <a:r>
              <a:rPr lang="en-US" sz="1200" dirty="0">
                <a:solidFill>
                  <a:prstClr val="black"/>
                </a:solidFill>
                <a:latin typeface="Times New Roman" panose="02020603050405020304" pitchFamily="18" charset="0"/>
                <a:ea typeface="SimSun" panose="02010600030101010101" pitchFamily="2" charset="-122"/>
              </a:rPr>
              <a:t>, M., Yu, D., Deng, L., and Lee, C.-H. “</a:t>
            </a:r>
            <a:r>
              <a:rPr lang="en-US" sz="1200" u="sng" dirty="0">
                <a:solidFill>
                  <a:srgbClr val="0000FF"/>
                </a:solidFill>
                <a:latin typeface="Times New Roman" panose="02020603050405020304" pitchFamily="18" charset="0"/>
                <a:ea typeface="SimSun" panose="02010600030101010101" pitchFamily="2" charset="-122"/>
                <a:hlinkClick r:id="rId6"/>
              </a:rPr>
              <a:t>Exploiting deep neural networks for detection-based speech recognition</a:t>
            </a:r>
            <a:r>
              <a:rPr lang="en-US" sz="1200" dirty="0">
                <a:solidFill>
                  <a:prstClr val="black"/>
                </a:solidFill>
                <a:latin typeface="Times New Roman" panose="02020603050405020304" pitchFamily="18" charset="0"/>
                <a:ea typeface="SimSun" panose="02010600030101010101" pitchFamily="2" charset="-122"/>
              </a:rPr>
              <a:t>,” </a:t>
            </a:r>
            <a:r>
              <a:rPr lang="en-US" sz="1200" dirty="0" err="1">
                <a:solidFill>
                  <a:prstClr val="black"/>
                </a:solidFill>
                <a:latin typeface="Times New Roman" panose="02020603050405020304" pitchFamily="18" charset="0"/>
                <a:ea typeface="SimSun" panose="02010600030101010101" pitchFamily="2" charset="-122"/>
              </a:rPr>
              <a:t>Neurocomputing</a:t>
            </a:r>
            <a:r>
              <a:rPr lang="en-US" sz="1200" dirty="0">
                <a:solidFill>
                  <a:prstClr val="black"/>
                </a:solidFill>
                <a:latin typeface="Times New Roman" panose="02020603050405020304" pitchFamily="18" charset="0"/>
                <a:ea typeface="SimSun" panose="02010600030101010101" pitchFamily="2" charset="-122"/>
              </a:rPr>
              <a:t>, 2013.</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Siniscalchi</a:t>
            </a:r>
            <a:r>
              <a:rPr lang="en-US" sz="1200" dirty="0">
                <a:solidFill>
                  <a:prstClr val="black"/>
                </a:solidFill>
                <a:latin typeface="Times New Roman" panose="02020603050405020304" pitchFamily="18" charset="0"/>
                <a:ea typeface="SimSun" panose="02010600030101010101" pitchFamily="2" charset="-122"/>
              </a:rPr>
              <a:t>, M., </a:t>
            </a:r>
            <a:r>
              <a:rPr lang="en-US" sz="1200" dirty="0" err="1">
                <a:solidFill>
                  <a:prstClr val="black"/>
                </a:solidFill>
                <a:latin typeface="Times New Roman" panose="02020603050405020304" pitchFamily="18" charset="0"/>
                <a:ea typeface="SimSun" panose="02010600030101010101" pitchFamily="2" charset="-122"/>
              </a:rPr>
              <a:t>Svendsen</a:t>
            </a:r>
            <a:r>
              <a:rPr lang="en-US" sz="1200" dirty="0">
                <a:solidFill>
                  <a:prstClr val="black"/>
                </a:solidFill>
                <a:latin typeface="Times New Roman" panose="02020603050405020304" pitchFamily="18" charset="0"/>
                <a:ea typeface="SimSun" panose="02010600030101010101" pitchFamily="2" charset="-122"/>
              </a:rPr>
              <a:t>, T., and Lee, C.-H. “A bottom-up modular search approach to large vocabulary continuous speech recognition,” IEEE Trans. Audio, Speech, Language Proc., Vol. 21, 2013a.</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Sivaram</a:t>
            </a:r>
            <a:r>
              <a:rPr lang="en-US" sz="1200" dirty="0">
                <a:solidFill>
                  <a:prstClr val="black"/>
                </a:solidFill>
                <a:latin typeface="Times New Roman" panose="02020603050405020304" pitchFamily="18" charset="0"/>
                <a:ea typeface="SimSun" panose="02010600030101010101" pitchFamily="2" charset="-122"/>
              </a:rPr>
              <a:t> G. and </a:t>
            </a:r>
            <a:r>
              <a:rPr lang="en-US" sz="1200" dirty="0" err="1">
                <a:solidFill>
                  <a:prstClr val="black"/>
                </a:solidFill>
                <a:latin typeface="Times New Roman" panose="02020603050405020304" pitchFamily="18" charset="0"/>
                <a:ea typeface="SimSun" panose="02010600030101010101" pitchFamily="2" charset="-122"/>
              </a:rPr>
              <a:t>Hermansky</a:t>
            </a:r>
            <a:r>
              <a:rPr lang="en-US" sz="1200" dirty="0">
                <a:solidFill>
                  <a:prstClr val="black"/>
                </a:solidFill>
                <a:latin typeface="Times New Roman" panose="02020603050405020304" pitchFamily="18" charset="0"/>
                <a:ea typeface="SimSun" panose="02010600030101010101" pitchFamily="2" charset="-122"/>
              </a:rPr>
              <a:t>, H. “Sparse multilayer perceptron for phoneme recognition,” IEEE Trans. Audio, Speech, &amp; Language Proc. Vol. 20 (1), January 2012.</a:t>
            </a:r>
          </a:p>
          <a:p>
            <a:pPr marL="228600" indent="-228600" algn="just">
              <a:tabLst>
                <a:tab pos="228600" algn="l"/>
              </a:tabLst>
            </a:pPr>
            <a:r>
              <a:rPr lang="en-US" sz="1200" u="sng" dirty="0" err="1">
                <a:solidFill>
                  <a:srgbClr val="0000FF"/>
                </a:solidFill>
                <a:latin typeface="Times New Roman" panose="02020603050405020304" pitchFamily="18" charset="0"/>
                <a:ea typeface="SimSun" panose="02010600030101010101" pitchFamily="2" charset="-122"/>
              </a:rPr>
              <a:t>Snoek</a:t>
            </a:r>
            <a:r>
              <a:rPr lang="en-US" sz="1200" u="sng" dirty="0">
                <a:solidFill>
                  <a:srgbClr val="0000FF"/>
                </a:solidFill>
                <a:latin typeface="Times New Roman" panose="02020603050405020304" pitchFamily="18" charset="0"/>
                <a:ea typeface="SimSun" panose="02010600030101010101" pitchFamily="2" charset="-122"/>
              </a:rPr>
              <a:t>, J., </a:t>
            </a:r>
            <a:r>
              <a:rPr lang="en-US" sz="1200" u="sng" dirty="0" err="1">
                <a:solidFill>
                  <a:srgbClr val="0000FF"/>
                </a:solidFill>
                <a:latin typeface="Times New Roman" panose="02020603050405020304" pitchFamily="18" charset="0"/>
                <a:ea typeface="SimSun" panose="02010600030101010101" pitchFamily="2" charset="-122"/>
              </a:rPr>
              <a:t>Larochelle</a:t>
            </a:r>
            <a:r>
              <a:rPr lang="en-US" sz="1200" u="sng" dirty="0">
                <a:solidFill>
                  <a:srgbClr val="0000FF"/>
                </a:solidFill>
                <a:latin typeface="Times New Roman" panose="02020603050405020304" pitchFamily="18" charset="0"/>
                <a:ea typeface="SimSun" panose="02010600030101010101" pitchFamily="2" charset="-122"/>
              </a:rPr>
              <a:t>, H., and Adams, R. “</a:t>
            </a:r>
            <a:r>
              <a:rPr lang="en-US" sz="1200" u="sng" dirty="0">
                <a:solidFill>
                  <a:srgbClr val="0000FF"/>
                </a:solidFill>
                <a:latin typeface="Times New Roman" panose="02020603050405020304" pitchFamily="18" charset="0"/>
                <a:ea typeface="SimSun" panose="02010600030101010101" pitchFamily="2" charset="-122"/>
                <a:hlinkClick r:id="rId7"/>
              </a:rPr>
              <a:t>Practical Bayesian Optimization of Machine Learning Algorithms</a:t>
            </a:r>
            <a:r>
              <a:rPr lang="en-US" sz="1200" dirty="0">
                <a:solidFill>
                  <a:prstClr val="black"/>
                </a:solidFill>
                <a:latin typeface="Times New Roman" panose="02020603050405020304" pitchFamily="18" charset="0"/>
                <a:ea typeface="SimSun" panose="02010600030101010101" pitchFamily="2" charset="-122"/>
              </a:rPr>
              <a:t>,” Proc. NIPS, 2012.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“New Directions in Deep Learning: Structured Models, Tasks, and Datasets,” NIPS Workshop on Deep Learning and Unsupervised Feature Learning, 2012.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Lin, C., Ng, A., and Manning, C. “Learning continuous phrase representations and syntactic parsing with recursive neural networks,” Proc. ICML,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 </a:t>
            </a: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Pennington, J., Huang, E., Ng, A., and Manning, C. “Semi-Supervised Recursive Autoencoders for Predicting Sentiment Distributions,” Proc. EMNLP, 2011a.</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Pennington, J., Huang, E., Ng, A., and Manning, C. “Dynamic Pooling and Unfolding Recursive Autoencoders for Paraphrase Detection, Proc. NIPS 2011b.</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Socher</a:t>
            </a:r>
            <a:r>
              <a:rPr lang="en-US" sz="1200" dirty="0">
                <a:solidFill>
                  <a:prstClr val="black"/>
                </a:solidFill>
                <a:latin typeface="Times New Roman" panose="02020603050405020304" pitchFamily="18" charset="0"/>
                <a:ea typeface="SimSun" panose="02010600030101010101" pitchFamily="2" charset="-122"/>
              </a:rPr>
              <a:t>, R., Bengio, Y., and </a:t>
            </a:r>
            <a:r>
              <a:rPr lang="en-US" sz="1200" u="sng" dirty="0">
                <a:solidFill>
                  <a:srgbClr val="0000FF"/>
                </a:solidFill>
                <a:latin typeface="Times New Roman" panose="02020603050405020304" pitchFamily="18" charset="0"/>
                <a:ea typeface="SimSun" panose="02010600030101010101" pitchFamily="2" charset="-122"/>
                <a:hlinkClick r:id="rId8"/>
              </a:rPr>
              <a:t>Manning</a:t>
            </a:r>
            <a:r>
              <a:rPr lang="en-US" sz="1200" dirty="0">
                <a:solidFill>
                  <a:prstClr val="black"/>
                </a:solidFill>
                <a:latin typeface="Times New Roman" panose="02020603050405020304" pitchFamily="18" charset="0"/>
                <a:ea typeface="SimSun" panose="02010600030101010101" pitchFamily="2" charset="-122"/>
              </a:rPr>
              <a:t>, C. “Deep learning for NLP,” Tutorial at ACL, 2012, http://www.socher.org/index.php/DeepLearningTutorial/DeepLearningTutorial. </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Stoyanov</a:t>
            </a:r>
            <a:r>
              <a:rPr lang="en-US" sz="1200" dirty="0">
                <a:solidFill>
                  <a:prstClr val="black"/>
                </a:solidFill>
                <a:latin typeface="Times New Roman" panose="02020603050405020304" pitchFamily="18" charset="0"/>
                <a:ea typeface="SimSun" panose="02010600030101010101" pitchFamily="2" charset="-122"/>
              </a:rPr>
              <a:t>, V., </a:t>
            </a:r>
            <a:r>
              <a:rPr lang="en-US" sz="1200" dirty="0" err="1">
                <a:solidFill>
                  <a:prstClr val="black"/>
                </a:solidFill>
                <a:latin typeface="Times New Roman" panose="02020603050405020304" pitchFamily="18" charset="0"/>
                <a:ea typeface="SimSun" panose="02010600030101010101" pitchFamily="2" charset="-122"/>
              </a:rPr>
              <a:t>Ropson</a:t>
            </a:r>
            <a:r>
              <a:rPr lang="en-US" sz="1200" dirty="0">
                <a:solidFill>
                  <a:prstClr val="black"/>
                </a:solidFill>
                <a:latin typeface="Times New Roman" panose="02020603050405020304" pitchFamily="18" charset="0"/>
                <a:ea typeface="SimSun" panose="02010600030101010101" pitchFamily="2" charset="-122"/>
              </a:rPr>
              <a:t>, A. and Eisner, J. “Empirical Risk Minimization of Graphical Model Parameters Given Approximate Inference, Decoding, and Model Structure,” Proc. AISTAT,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Srivastava, N. and Salakhutdinov R. “Multimodal learning with deep Boltzmann machines,” Proc. NIPS, 2012.</a:t>
            </a:r>
          </a:p>
          <a:p>
            <a:r>
              <a:rPr lang="en-US" sz="1100" u="sng" dirty="0">
                <a:solidFill>
                  <a:srgbClr val="0000FF"/>
                </a:solidFill>
                <a:ea typeface="SimSun" panose="02010600030101010101" pitchFamily="2" charset="-122"/>
                <a:cs typeface="Times New Roman" panose="02020603050405020304" pitchFamily="18" charset="0"/>
              </a:rPr>
              <a:t>Sutskever. I. “Training Recurrent Neural Networks,” Ph.D. Thesis, University of Toronto, 2013.</a:t>
            </a:r>
            <a:endParaRPr lang="en-US" dirty="0">
              <a:solidFill>
                <a:prstClr val="black"/>
              </a:solidFill>
            </a:endParaRPr>
          </a:p>
        </p:txBody>
      </p:sp>
    </p:spTree>
    <p:extLst>
      <p:ext uri="{BB962C8B-B14F-4D97-AF65-F5344CB8AC3E}">
        <p14:creationId xmlns:p14="http://schemas.microsoft.com/office/powerpoint/2010/main" val="2369453202"/>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181</a:t>
            </a:fld>
            <a:endParaRPr lang="en-US">
              <a:solidFill>
                <a:prstClr val="black">
                  <a:tint val="75000"/>
                </a:prstClr>
              </a:solidFill>
            </a:endParaRPr>
          </a:p>
        </p:txBody>
      </p:sp>
      <p:sp>
        <p:nvSpPr>
          <p:cNvPr id="3" name="Rectangle 2"/>
          <p:cNvSpPr/>
          <p:nvPr/>
        </p:nvSpPr>
        <p:spPr>
          <a:xfrm>
            <a:off x="228600" y="914400"/>
            <a:ext cx="8915400" cy="4893647"/>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Sutskever, I., Martens J., and Hinton, G. “Generating text with recurrent neural networks,” Proc. ICML, 2011.</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Taylor, G., Hinton, G. E., and </a:t>
            </a:r>
            <a:r>
              <a:rPr lang="en-US" sz="1200" u="sng" dirty="0" err="1">
                <a:solidFill>
                  <a:srgbClr val="0000FF"/>
                </a:solidFill>
                <a:latin typeface="Times New Roman" panose="02020603050405020304" pitchFamily="18" charset="0"/>
                <a:ea typeface="SimSun" panose="02010600030101010101" pitchFamily="2" charset="-122"/>
              </a:rPr>
              <a:t>Roweis</a:t>
            </a:r>
            <a:r>
              <a:rPr lang="en-US" sz="1200" u="sng" dirty="0">
                <a:solidFill>
                  <a:srgbClr val="0000FF"/>
                </a:solidFill>
                <a:latin typeface="Times New Roman" panose="02020603050405020304" pitchFamily="18" charset="0"/>
                <a:ea typeface="SimSun" panose="02010600030101010101" pitchFamily="2" charset="-122"/>
              </a:rPr>
              <a:t>, S. “Modeling human motion using binary latent variables.” Proc. NIPS, 2007.</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Tang, Y. and </a:t>
            </a:r>
            <a:r>
              <a:rPr lang="en-US" sz="1200" u="sng" dirty="0" err="1">
                <a:solidFill>
                  <a:srgbClr val="0000FF"/>
                </a:solidFill>
                <a:latin typeface="Times New Roman" panose="02020603050405020304" pitchFamily="18" charset="0"/>
                <a:ea typeface="SimSun" panose="02010600030101010101" pitchFamily="2" charset="-122"/>
              </a:rPr>
              <a:t>Eliasmith</a:t>
            </a:r>
            <a:r>
              <a:rPr lang="en-US" sz="1200" u="sng" dirty="0">
                <a:solidFill>
                  <a:srgbClr val="0000FF"/>
                </a:solidFill>
                <a:latin typeface="Times New Roman" panose="02020603050405020304" pitchFamily="18" charset="0"/>
                <a:ea typeface="SimSun" panose="02010600030101010101" pitchFamily="2" charset="-122"/>
              </a:rPr>
              <a:t>, C. “Deep networks for robust visual recognition,” Proc. ICML, 2010.</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Taralba</a:t>
            </a:r>
            <a:r>
              <a:rPr lang="en-US" sz="1200" dirty="0">
                <a:solidFill>
                  <a:prstClr val="black"/>
                </a:solidFill>
                <a:latin typeface="Times New Roman" panose="02020603050405020304" pitchFamily="18" charset="0"/>
                <a:ea typeface="SimSun" panose="02010600030101010101" pitchFamily="2" charset="-122"/>
              </a:rPr>
              <a:t>, A, Fergus R, and Weiss, Y. “Small codes and large image databases for recognition,” Proc. CVPR, 2008.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Tur, G., Deng, L., </a:t>
            </a:r>
            <a:r>
              <a:rPr lang="en-US" sz="1200" dirty="0" err="1">
                <a:solidFill>
                  <a:prstClr val="black"/>
                </a:solidFill>
                <a:latin typeface="Times New Roman" panose="02020603050405020304" pitchFamily="18" charset="0"/>
                <a:ea typeface="SimSun" panose="02010600030101010101" pitchFamily="2" charset="-122"/>
              </a:rPr>
              <a:t>Hakkani-Tür</a:t>
            </a:r>
            <a:r>
              <a:rPr lang="en-US" sz="1200" dirty="0">
                <a:solidFill>
                  <a:prstClr val="black"/>
                </a:solidFill>
                <a:latin typeface="Times New Roman" panose="02020603050405020304" pitchFamily="18" charset="0"/>
                <a:ea typeface="SimSun" panose="02010600030101010101" pitchFamily="2" charset="-122"/>
              </a:rPr>
              <a:t>, D., and X. He.  “Towards deep understanding: Deep convex networks for semantic utterance classification,”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Vincent, P. “A connection between score matching and denoising autoencoder”, Neural Computation, Vol. 23, No. 7, pp. 1661-1674,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Vincent, P., </a:t>
            </a:r>
            <a:r>
              <a:rPr lang="en-US" sz="1200" dirty="0" err="1">
                <a:solidFill>
                  <a:prstClr val="black"/>
                </a:solidFill>
                <a:latin typeface="Times New Roman" panose="02020603050405020304" pitchFamily="18" charset="0"/>
                <a:ea typeface="SimSun" panose="02010600030101010101" pitchFamily="2" charset="-122"/>
              </a:rPr>
              <a:t>Larochelle</a:t>
            </a:r>
            <a:r>
              <a:rPr lang="en-US" sz="1200" dirty="0">
                <a:solidFill>
                  <a:prstClr val="black"/>
                </a:solidFill>
                <a:latin typeface="Times New Roman" panose="02020603050405020304" pitchFamily="18" charset="0"/>
                <a:ea typeface="SimSun" panose="02010600030101010101" pitchFamily="2" charset="-122"/>
              </a:rPr>
              <a:t>, H., </a:t>
            </a:r>
            <a:r>
              <a:rPr lang="en-US" sz="1200" dirty="0" err="1">
                <a:solidFill>
                  <a:prstClr val="black"/>
                </a:solidFill>
                <a:latin typeface="Times New Roman" panose="02020603050405020304" pitchFamily="18" charset="0"/>
                <a:ea typeface="SimSun" panose="02010600030101010101" pitchFamily="2" charset="-122"/>
              </a:rPr>
              <a:t>Lajoie</a:t>
            </a:r>
            <a:r>
              <a:rPr lang="en-US" sz="1200" dirty="0">
                <a:solidFill>
                  <a:prstClr val="black"/>
                </a:solidFill>
                <a:latin typeface="Times New Roman" panose="02020603050405020304" pitchFamily="18" charset="0"/>
                <a:ea typeface="SimSun" panose="02010600030101010101" pitchFamily="2" charset="-122"/>
              </a:rPr>
              <a:t>, I., Bengio, Y., and </a:t>
            </a:r>
            <a:r>
              <a:rPr lang="en-US" sz="1200" dirty="0" err="1">
                <a:solidFill>
                  <a:prstClr val="black"/>
                </a:solidFill>
                <a:latin typeface="Times New Roman" panose="02020603050405020304" pitchFamily="18" charset="0"/>
                <a:ea typeface="SimSun" panose="02010600030101010101" pitchFamily="2" charset="-122"/>
              </a:rPr>
              <a:t>Manzagol</a:t>
            </a:r>
            <a:r>
              <a:rPr lang="en-US" sz="1200" dirty="0">
                <a:solidFill>
                  <a:prstClr val="black"/>
                </a:solidFill>
                <a:latin typeface="Times New Roman" panose="02020603050405020304" pitchFamily="18" charset="0"/>
                <a:ea typeface="SimSun" panose="02010600030101010101" pitchFamily="2" charset="-122"/>
              </a:rPr>
              <a:t>, P. “Stacked denoising autoencoders: Leaning useful representations in a deep network with a local denoising criterion,” J. Machine Learning Research, Vol. 11, 2010, pp. 3371-3408.</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Vinyals</a:t>
            </a:r>
            <a:r>
              <a:rPr lang="en-US" sz="1200" dirty="0">
                <a:solidFill>
                  <a:prstClr val="black"/>
                </a:solidFill>
                <a:latin typeface="Times New Roman" panose="02020603050405020304" pitchFamily="18" charset="0"/>
                <a:ea typeface="SimSun" panose="02010600030101010101" pitchFamily="2" charset="-122"/>
              </a:rPr>
              <a:t>, O., &amp; </a:t>
            </a:r>
            <a:r>
              <a:rPr lang="en-US" sz="1200" dirty="0" err="1">
                <a:solidFill>
                  <a:prstClr val="black"/>
                </a:solidFill>
                <a:latin typeface="Times New Roman" panose="02020603050405020304" pitchFamily="18" charset="0"/>
                <a:ea typeface="SimSun" panose="02010600030101010101" pitchFamily="2" charset="-122"/>
              </a:rPr>
              <a:t>Povey</a:t>
            </a:r>
            <a:r>
              <a:rPr lang="en-US" sz="1200" dirty="0">
                <a:solidFill>
                  <a:prstClr val="black"/>
                </a:solidFill>
                <a:latin typeface="Times New Roman" panose="02020603050405020304" pitchFamily="18" charset="0"/>
                <a:ea typeface="SimSun" panose="02010600030101010101" pitchFamily="2" charset="-122"/>
              </a:rPr>
              <a:t>, D. “</a:t>
            </a:r>
            <a:r>
              <a:rPr lang="en-US" sz="1200" dirty="0" err="1">
                <a:solidFill>
                  <a:prstClr val="black"/>
                </a:solidFill>
                <a:latin typeface="Times New Roman" panose="02020603050405020304" pitchFamily="18" charset="0"/>
                <a:ea typeface="SimSun" panose="02010600030101010101" pitchFamily="2" charset="-122"/>
              </a:rPr>
              <a:t>Krylov</a:t>
            </a:r>
            <a:r>
              <a:rPr lang="en-US" sz="1200" dirty="0">
                <a:solidFill>
                  <a:prstClr val="black"/>
                </a:solidFill>
                <a:latin typeface="Times New Roman" panose="02020603050405020304" pitchFamily="18" charset="0"/>
                <a:ea typeface="SimSun" panose="02010600030101010101" pitchFamily="2" charset="-122"/>
              </a:rPr>
              <a:t> Subspace Descent for Deep Learning,” Proc. AISTAT, 2012.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Vinyals</a:t>
            </a:r>
            <a:r>
              <a:rPr lang="en-US" sz="1200" dirty="0">
                <a:solidFill>
                  <a:prstClr val="black"/>
                </a:solidFill>
                <a:latin typeface="Times New Roman" panose="02020603050405020304" pitchFamily="18" charset="0"/>
                <a:ea typeface="SimSun" panose="02010600030101010101" pitchFamily="2" charset="-122"/>
              </a:rPr>
              <a:t>, O., </a:t>
            </a:r>
            <a:r>
              <a:rPr lang="en-US" sz="1200" dirty="0" err="1">
                <a:solidFill>
                  <a:prstClr val="black"/>
                </a:solidFill>
                <a:latin typeface="Times New Roman" panose="02020603050405020304" pitchFamily="18" charset="0"/>
                <a:ea typeface="SimSun" panose="02010600030101010101" pitchFamily="2" charset="-122"/>
              </a:rPr>
              <a:t>Jia</a:t>
            </a:r>
            <a:r>
              <a:rPr lang="en-US" sz="1200" dirty="0">
                <a:solidFill>
                  <a:prstClr val="black"/>
                </a:solidFill>
                <a:latin typeface="Times New Roman" panose="02020603050405020304" pitchFamily="18" charset="0"/>
                <a:ea typeface="SimSun" panose="02010600030101010101" pitchFamily="2" charset="-122"/>
              </a:rPr>
              <a:t>, Y., Deng, L., and Darrell, T. “</a:t>
            </a:r>
            <a:r>
              <a:rPr lang="en-US" sz="1200" u="sng" dirty="0">
                <a:solidFill>
                  <a:srgbClr val="0000FF"/>
                </a:solidFill>
                <a:latin typeface="Times New Roman" panose="02020603050405020304" pitchFamily="18" charset="0"/>
                <a:ea typeface="SimSun" panose="02010600030101010101" pitchFamily="2" charset="-122"/>
                <a:hlinkClick r:id="rId2"/>
              </a:rPr>
              <a:t>Learning with recursive perceptual representations</a:t>
            </a:r>
            <a:r>
              <a:rPr lang="en-US" sz="1200" dirty="0">
                <a:solidFill>
                  <a:prstClr val="black"/>
                </a:solidFill>
                <a:latin typeface="Times New Roman" panose="02020603050405020304" pitchFamily="18" charset="0"/>
                <a:ea typeface="SimSun" panose="02010600030101010101" pitchFamily="2" charset="-122"/>
              </a:rPr>
              <a:t>,” Proc. NIPS, 2012.</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Vinyals</a:t>
            </a:r>
            <a:r>
              <a:rPr lang="en-US" sz="1200" dirty="0">
                <a:solidFill>
                  <a:prstClr val="black"/>
                </a:solidFill>
                <a:latin typeface="Times New Roman" panose="02020603050405020304" pitchFamily="18" charset="0"/>
                <a:ea typeface="SimSun" panose="02010600030101010101" pitchFamily="2" charset="-122"/>
              </a:rPr>
              <a:t> O., and </a:t>
            </a:r>
            <a:r>
              <a:rPr lang="en-US" sz="1200" dirty="0" err="1">
                <a:solidFill>
                  <a:prstClr val="black"/>
                </a:solidFill>
                <a:latin typeface="Times New Roman" panose="02020603050405020304" pitchFamily="18" charset="0"/>
                <a:ea typeface="SimSun" panose="02010600030101010101" pitchFamily="2" charset="-122"/>
              </a:rPr>
              <a:t>Ravuri</a:t>
            </a:r>
            <a:r>
              <a:rPr lang="en-US" sz="1200" dirty="0">
                <a:solidFill>
                  <a:prstClr val="black"/>
                </a:solidFill>
                <a:latin typeface="Times New Roman" panose="02020603050405020304" pitchFamily="18" charset="0"/>
                <a:ea typeface="SimSun" panose="02010600030101010101" pitchFamily="2" charset="-122"/>
              </a:rPr>
              <a:t>, S. “Comparing multilayer perceptron to deep belief network tandem features for robust ASR,” Proc. ICASSP,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Welling, M., Rosen-</a:t>
            </a:r>
            <a:r>
              <a:rPr lang="en-US" sz="1200" dirty="0" err="1">
                <a:solidFill>
                  <a:prstClr val="black"/>
                </a:solidFill>
                <a:latin typeface="Times New Roman" panose="02020603050405020304" pitchFamily="18" charset="0"/>
                <a:ea typeface="SimSun" panose="02010600030101010101" pitchFamily="2" charset="-122"/>
              </a:rPr>
              <a:t>Zvi</a:t>
            </a:r>
            <a:r>
              <a:rPr lang="en-US" sz="1200" dirty="0">
                <a:solidFill>
                  <a:prstClr val="black"/>
                </a:solidFill>
                <a:latin typeface="Times New Roman" panose="02020603050405020304" pitchFamily="18" charset="0"/>
                <a:ea typeface="SimSun" panose="02010600030101010101" pitchFamily="2" charset="-122"/>
              </a:rPr>
              <a:t>, M., and Hinton, G. “Exponential family harmoniums with an application to information retrieval,” Proc. NIPS, Vol. 20, 2005.</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Wohlmayr</a:t>
            </a:r>
            <a:r>
              <a:rPr lang="en-US" sz="1200" dirty="0">
                <a:solidFill>
                  <a:prstClr val="black"/>
                </a:solidFill>
                <a:latin typeface="Times New Roman" panose="02020603050405020304" pitchFamily="18" charset="0"/>
                <a:ea typeface="SimSun" panose="02010600030101010101" pitchFamily="2" charset="-122"/>
              </a:rPr>
              <a:t>, M., Stark, M., </a:t>
            </a:r>
            <a:r>
              <a:rPr lang="en-US" sz="1200" dirty="0" err="1">
                <a:solidFill>
                  <a:prstClr val="black"/>
                </a:solidFill>
                <a:latin typeface="Times New Roman" panose="02020603050405020304" pitchFamily="18" charset="0"/>
                <a:ea typeface="SimSun" panose="02010600030101010101" pitchFamily="2" charset="-122"/>
              </a:rPr>
              <a:t>Pernkopf</a:t>
            </a:r>
            <a:r>
              <a:rPr lang="en-US" sz="1200" dirty="0">
                <a:solidFill>
                  <a:prstClr val="black"/>
                </a:solidFill>
                <a:latin typeface="Times New Roman" panose="02020603050405020304" pitchFamily="18" charset="0"/>
                <a:ea typeface="SimSun" panose="02010600030101010101" pitchFamily="2" charset="-122"/>
              </a:rPr>
              <a:t>, F. “A probabilistic interaction model for multi-pitch tracking with factorial hidden Markov model,” IEEE Trans. Audio, Speech, and Language Proc., vol. 19, no. 4, May. 2011.</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Wolpert</a:t>
            </a:r>
            <a:r>
              <a:rPr lang="en-US" sz="1200" dirty="0">
                <a:solidFill>
                  <a:prstClr val="black"/>
                </a:solidFill>
                <a:latin typeface="Times New Roman" panose="02020603050405020304" pitchFamily="18" charset="0"/>
                <a:ea typeface="SimSun" panose="02010600030101010101" pitchFamily="2" charset="-122"/>
              </a:rPr>
              <a:t>, D. “Stacked generalization,” Neural Networks, 5(2), pp. 241-259, 1992.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Xiao, L. and Deng, L. “</a:t>
            </a:r>
            <a:r>
              <a:rPr lang="en-US" sz="1200" u="sng" dirty="0">
                <a:solidFill>
                  <a:srgbClr val="0000FF"/>
                </a:solidFill>
                <a:latin typeface="Times New Roman" panose="02020603050405020304" pitchFamily="18" charset="0"/>
                <a:ea typeface="SimSun" panose="02010600030101010101" pitchFamily="2" charset="-122"/>
                <a:hlinkClick r:id="rId3"/>
              </a:rPr>
              <a:t>A geometric perspective of large-margin training of Gaussian models</a:t>
            </a:r>
            <a:r>
              <a:rPr lang="en-US" sz="1200" dirty="0">
                <a:solidFill>
                  <a:prstClr val="black"/>
                </a:solidFill>
                <a:latin typeface="Times New Roman" panose="02020603050405020304" pitchFamily="18" charset="0"/>
                <a:ea typeface="SimSun" panose="02010600030101010101" pitchFamily="2" charset="-122"/>
              </a:rPr>
              <a:t>,” IEEE Signal Processing Magazine, vol. 27, no. 6, pp. 118-123, IEEE, November 2010.</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Yamin</a:t>
            </a:r>
            <a:r>
              <a:rPr lang="en-US" sz="1200" dirty="0">
                <a:solidFill>
                  <a:prstClr val="black"/>
                </a:solidFill>
                <a:latin typeface="Times New Roman" panose="02020603050405020304" pitchFamily="18" charset="0"/>
                <a:ea typeface="SimSun" panose="02010600030101010101" pitchFamily="2" charset="-122"/>
              </a:rPr>
              <a:t>, S., Deng, L., Wang, Y., and Acero, A. “An integrative and discriminative technique for spoken utterance classification,” IEEE Trans. Audio, Speech, and Language Proc., 2008. </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Yang, D., </a:t>
            </a:r>
            <a:r>
              <a:rPr lang="en-US" sz="1200" dirty="0" err="1">
                <a:solidFill>
                  <a:prstClr val="black"/>
                </a:solidFill>
                <a:latin typeface="Times New Roman" panose="02020603050405020304" pitchFamily="18" charset="0"/>
                <a:ea typeface="SimSun" panose="02010600030101010101" pitchFamily="2" charset="-122"/>
              </a:rPr>
              <a:t>Furui</a:t>
            </a:r>
            <a:r>
              <a:rPr lang="en-US" sz="1200" dirty="0">
                <a:solidFill>
                  <a:prstClr val="black"/>
                </a:solidFill>
                <a:latin typeface="Times New Roman" panose="02020603050405020304" pitchFamily="18" charset="0"/>
                <a:ea typeface="SimSun" panose="02010600030101010101" pitchFamily="2" charset="-122"/>
              </a:rPr>
              <a:t>, S. “Combining a two-step CRF model and a joint source channel model for machine transliteration,” Proc. ACL, Uppsala, Sweden, 2010, pp. 275-280.</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L., and Seide, F. “</a:t>
            </a:r>
            <a:r>
              <a:rPr lang="en-US" sz="1200" u="sng" dirty="0">
                <a:solidFill>
                  <a:srgbClr val="0000FF"/>
                </a:solidFill>
                <a:latin typeface="Times New Roman" panose="02020603050405020304" pitchFamily="18" charset="0"/>
                <a:ea typeface="SimSun" panose="02010600030101010101" pitchFamily="2" charset="-122"/>
                <a:hlinkClick r:id="rId4"/>
              </a:rPr>
              <a:t>The deep tensor neural network with applications to large vocabulary speech recognition</a:t>
            </a:r>
            <a:r>
              <a:rPr lang="en-US" sz="1200" dirty="0">
                <a:solidFill>
                  <a:prstClr val="black"/>
                </a:solidFill>
                <a:latin typeface="Times New Roman" panose="02020603050405020304" pitchFamily="18" charset="0"/>
                <a:ea typeface="SimSun" panose="02010600030101010101" pitchFamily="2" charset="-122"/>
              </a:rPr>
              <a:t>,” IEEE Trans. Audio, Speech, Lang. Proc.,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and Deng, L. “Efficient and effective algorithms for training single-hidden-layer neural networks,” Pattern Recognition Letters, 2012. </a:t>
            </a:r>
          </a:p>
        </p:txBody>
      </p:sp>
    </p:spTree>
    <p:extLst>
      <p:ext uri="{BB962C8B-B14F-4D97-AF65-F5344CB8AC3E}">
        <p14:creationId xmlns:p14="http://schemas.microsoft.com/office/powerpoint/2010/main" val="2452765329"/>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182</a:t>
            </a:fld>
            <a:endParaRPr lang="en-US">
              <a:solidFill>
                <a:prstClr val="black">
                  <a:tint val="75000"/>
                </a:prstClr>
              </a:solidFill>
            </a:endParaRPr>
          </a:p>
        </p:txBody>
      </p:sp>
      <p:sp>
        <p:nvSpPr>
          <p:cNvPr id="3" name="Rectangle 2"/>
          <p:cNvSpPr/>
          <p:nvPr/>
        </p:nvSpPr>
        <p:spPr>
          <a:xfrm>
            <a:off x="85578" y="914400"/>
            <a:ext cx="9067800" cy="6186309"/>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Seide, F., Li, G., Deng, L. “Exploiting sparseness in deep neural networks for large vocabulary speech recognition,”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t>
            </a:r>
            <a:r>
              <a:rPr lang="en-US" sz="1200" dirty="0" err="1">
                <a:solidFill>
                  <a:prstClr val="black"/>
                </a:solidFill>
                <a:latin typeface="Times New Roman" panose="02020603050405020304" pitchFamily="18" charset="0"/>
                <a:ea typeface="SimSun" panose="02010600030101010101" pitchFamily="2" charset="-122"/>
              </a:rPr>
              <a:t>Siniscalchi</a:t>
            </a:r>
            <a:r>
              <a:rPr lang="en-US" sz="1200" dirty="0">
                <a:solidFill>
                  <a:prstClr val="black"/>
                </a:solidFill>
                <a:latin typeface="Times New Roman" panose="02020603050405020304" pitchFamily="18" charset="0"/>
                <a:ea typeface="SimSun" panose="02010600030101010101" pitchFamily="2" charset="-122"/>
              </a:rPr>
              <a:t>, S., Deng, L., and Lee, C. “Boosting attribute and phone estimation accuracies with deep neural networks for detection-based speech recognition”, Proc. ICASSP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Chen, X., and Deng, L., “Factorized deep neural networks for adaptive speech recognition,” International Workshop on Statistical Machine Learning for Speech Processing, March 2012.</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and Deng, L. “Deep learning and its applications to signal and information processing,” IEEE Signal Processing Magazine, January 2011, pp. 145-154.</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and Deng, L. “Accelerated parallelizable neural networks learning algorithms for speech recognition,” Proc. Interspeech 2011.</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L., Li, G., and F. Seide. “Discriminative pretraining of deep neural networks,” U.S. Patent Filing, Nov. 2011.</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Yu, D. and Deng, L. “Deep-structured hidden conditional random fields for phonetic recognition,” Proc. Interspeech, Sept. 2010.</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Yu, D., Wang, S., Karam, Z., Deng, L. “Language recognition using deep-structured conditional random fields,” Proc. ICASSP, 2010, pp. 5030-5033.</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Yu, D., Wang, S., Deng, L., “Sequential labeling using deep-structured conditional random fields”, J. of Selected Topics in Signal Processing, 2010a.</a:t>
            </a:r>
            <a:r>
              <a:rPr lang="en-US" sz="1200" dirty="0">
                <a:solidFill>
                  <a:prstClr val="black"/>
                </a:solidFill>
                <a:latin typeface="Times New Roman" panose="02020603050405020304" pitchFamily="18" charset="0"/>
                <a:ea typeface="SimSun" panose="02010600030101010101" pitchFamily="2" charset="-122"/>
              </a:rPr>
              <a:t> </a:t>
            </a:r>
          </a:p>
          <a:p>
            <a:pPr marL="228600" indent="-228600" algn="just">
              <a:tabLst>
                <a:tab pos="228600" algn="l"/>
              </a:tabLst>
            </a:pPr>
            <a:r>
              <a:rPr lang="en-US" sz="1200" u="sng" dirty="0">
                <a:solidFill>
                  <a:srgbClr val="0000FF"/>
                </a:solidFill>
                <a:latin typeface="Times New Roman" panose="02020603050405020304" pitchFamily="18" charset="0"/>
                <a:ea typeface="SimSun" panose="02010600030101010101" pitchFamily="2" charset="-122"/>
              </a:rPr>
              <a:t>Yu, D., Li, J.-Y., and Deng, L. “Calibration of confidence measures in speech recognition,” IEEE Trans. Audio, Speech and Language, 2010b.</a:t>
            </a:r>
            <a:endParaRPr lang="en-US" sz="1200" dirty="0">
              <a:solidFill>
                <a:prstClr val="black"/>
              </a:solidFill>
              <a:latin typeface="Times New Roman" panose="02020603050405020304" pitchFamily="18" charset="0"/>
              <a:ea typeface="SimSun" panose="02010600030101010101" pitchFamily="2" charset="-122"/>
            </a:endParaRP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L., and Dahl, G.E., “Roles of Pre-Training and Fine-Tuning in Context-Dependent DBN-HMMs for Real-World Speech Recognition,” NIPS 2010 Workshop on Deep Learning and Unsupervised Feature Learning, Dec. 2010c.</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D., Wang, S., “Learning in the Deep-Structured Conditional Random Fields,” NIPS 2009 Workshop on Deep Learning for Speech Recognition and Related Applications, 2009.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Deng, L., Gong, Y. and Acero, A. “</a:t>
            </a:r>
            <a:r>
              <a:rPr lang="en-US" sz="1200" u="sng" dirty="0">
                <a:solidFill>
                  <a:srgbClr val="0000FF"/>
                </a:solidFill>
                <a:latin typeface="Times New Roman" panose="02020603050405020304" pitchFamily="18" charset="0"/>
                <a:ea typeface="SimSun" panose="02010600030101010101" pitchFamily="2" charset="-122"/>
                <a:hlinkClick r:id="rId2"/>
              </a:rPr>
              <a:t>A novel framework and training algorithm for variable-parameter hidden Markov models</a:t>
            </a:r>
            <a:r>
              <a:rPr lang="en-US" sz="1200" dirty="0">
                <a:solidFill>
                  <a:prstClr val="black"/>
                </a:solidFill>
                <a:latin typeface="Times New Roman" panose="02020603050405020304" pitchFamily="18" charset="0"/>
                <a:ea typeface="SimSun" panose="02010600030101010101" pitchFamily="2" charset="-122"/>
              </a:rPr>
              <a:t>,” IEEE Transactions on Audio, Speech and Language Processing, vol. 17, no. 7, September 2009, pp. 1348-1360.</a:t>
            </a:r>
          </a:p>
          <a:p>
            <a:pPr marL="228600" indent="-228600" algn="just">
              <a:tabLst>
                <a:tab pos="228600" algn="l"/>
                <a:tab pos="457200" algn="l"/>
              </a:tabLst>
            </a:pPr>
            <a:r>
              <a:rPr lang="en-US" sz="1200" u="sng" dirty="0">
                <a:solidFill>
                  <a:srgbClr val="0000FF"/>
                </a:solidFill>
                <a:latin typeface="Times New Roman" panose="02020603050405020304" pitchFamily="18" charset="0"/>
                <a:ea typeface="SimSun" panose="02010600030101010101" pitchFamily="2" charset="-122"/>
              </a:rPr>
              <a:t>Yu, D., Deng, L., Liu, P., Wu, J., Gong, Y., and Acero, A. “Cross-lingual speech recognition under runtime resource constraints,” Proc. ICASSP, 2009</a:t>
            </a:r>
            <a:r>
              <a:rPr lang="en-US" sz="1200" dirty="0">
                <a:solidFill>
                  <a:prstClr val="black"/>
                </a:solidFill>
                <a:latin typeface="Times New Roman" panose="02020603050405020304" pitchFamily="18" charset="0"/>
                <a:ea typeface="SimSun" panose="02010600030101010101" pitchFamily="2" charset="-122"/>
              </a:rPr>
              <a:t>.</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Yu, D. and Deng, L. “</a:t>
            </a:r>
            <a:r>
              <a:rPr lang="en-US" sz="1200" u="sng" dirty="0">
                <a:solidFill>
                  <a:srgbClr val="0000FF"/>
                </a:solidFill>
                <a:latin typeface="Times New Roman" panose="02020603050405020304" pitchFamily="18" charset="0"/>
                <a:ea typeface="SimSun" panose="02010600030101010101" pitchFamily="2" charset="-122"/>
                <a:hlinkClick r:id="rId3"/>
              </a:rPr>
              <a:t>Solving nonlinear estimation problems using Splines,” </a:t>
            </a:r>
            <a:r>
              <a:rPr lang="en-US" sz="1200" dirty="0">
                <a:solidFill>
                  <a:prstClr val="black"/>
                </a:solidFill>
                <a:latin typeface="Times New Roman" panose="02020603050405020304" pitchFamily="18" charset="0"/>
                <a:ea typeface="SimSun" panose="02010600030101010101" pitchFamily="2" charset="-122"/>
              </a:rPr>
              <a:t>IEEE Signal Processing Magazine, vol. 26, no. 4, pp. 86-90, July 2009.</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Zamora-</a:t>
            </a:r>
            <a:r>
              <a:rPr lang="en-US" sz="1200" dirty="0" err="1">
                <a:solidFill>
                  <a:prstClr val="black"/>
                </a:solidFill>
                <a:latin typeface="Times New Roman" panose="02020603050405020304" pitchFamily="18" charset="0"/>
                <a:ea typeface="SimSun" panose="02010600030101010101" pitchFamily="2" charset="-122"/>
              </a:rPr>
              <a:t>Martínez</a:t>
            </a:r>
            <a:r>
              <a:rPr lang="en-US" sz="1200" dirty="0">
                <a:solidFill>
                  <a:prstClr val="black"/>
                </a:solidFill>
                <a:latin typeface="Times New Roman" panose="02020603050405020304" pitchFamily="18" charset="0"/>
                <a:ea typeface="SimSun" panose="02010600030101010101" pitchFamily="2" charset="-122"/>
              </a:rPr>
              <a:t>, F., Castro-</a:t>
            </a:r>
            <a:r>
              <a:rPr lang="en-US" sz="1200" dirty="0" err="1">
                <a:solidFill>
                  <a:prstClr val="black"/>
                </a:solidFill>
                <a:latin typeface="Times New Roman" panose="02020603050405020304" pitchFamily="18" charset="0"/>
                <a:ea typeface="SimSun" panose="02010600030101010101" pitchFamily="2" charset="-122"/>
              </a:rPr>
              <a:t>Bleda</a:t>
            </a:r>
            <a:r>
              <a:rPr lang="en-US" sz="1200" dirty="0">
                <a:solidFill>
                  <a:prstClr val="black"/>
                </a:solidFill>
                <a:latin typeface="Times New Roman" panose="02020603050405020304" pitchFamily="18" charset="0"/>
                <a:ea typeface="SimSun" panose="02010600030101010101" pitchFamily="2" charset="-122"/>
              </a:rPr>
              <a:t>, M., </a:t>
            </a:r>
            <a:r>
              <a:rPr lang="en-US" sz="1200" dirty="0" err="1">
                <a:solidFill>
                  <a:prstClr val="black"/>
                </a:solidFill>
                <a:latin typeface="Times New Roman" panose="02020603050405020304" pitchFamily="18" charset="0"/>
                <a:ea typeface="SimSun" panose="02010600030101010101" pitchFamily="2" charset="-122"/>
              </a:rPr>
              <a:t>España-Boquera</a:t>
            </a:r>
            <a:r>
              <a:rPr lang="en-US" sz="1200" dirty="0">
                <a:solidFill>
                  <a:prstClr val="black"/>
                </a:solidFill>
                <a:latin typeface="Times New Roman" panose="02020603050405020304" pitchFamily="18" charset="0"/>
                <a:ea typeface="SimSun" panose="02010600030101010101" pitchFamily="2" charset="-122"/>
              </a:rPr>
              <a:t>, S. “</a:t>
            </a:r>
            <a:r>
              <a:rPr lang="en-US" sz="1200" u="sng" dirty="0">
                <a:solidFill>
                  <a:srgbClr val="0000FF"/>
                </a:solidFill>
                <a:latin typeface="Times New Roman" panose="02020603050405020304" pitchFamily="18" charset="0"/>
                <a:ea typeface="SimSun" panose="02010600030101010101" pitchFamily="2" charset="-122"/>
                <a:hlinkClick r:id="rId4"/>
              </a:rPr>
              <a:t>Fast evaluation of connectionist language models</a:t>
            </a:r>
            <a:r>
              <a:rPr lang="en-US" sz="1200" dirty="0">
                <a:solidFill>
                  <a:prstClr val="black"/>
                </a:solidFill>
                <a:latin typeface="Times New Roman" panose="02020603050405020304" pitchFamily="18" charset="0"/>
                <a:ea typeface="SimSun" panose="02010600030101010101" pitchFamily="2" charset="-122"/>
              </a:rPr>
              <a:t>,” Intern. Conf. Artificial Neural Networks, 2009, pp. 144-151</a:t>
            </a:r>
            <a:r>
              <a:rPr lang="en-US" sz="1200" dirty="0" smtClean="0">
                <a:solidFill>
                  <a:prstClr val="black"/>
                </a:solidFill>
                <a:latin typeface="Times New Roman" panose="02020603050405020304" pitchFamily="18" charset="0"/>
                <a:ea typeface="SimSun" panose="02010600030101010101" pitchFamily="2" charset="-122"/>
              </a:rPr>
              <a:t>.</a:t>
            </a:r>
          </a:p>
          <a:p>
            <a:r>
              <a:rPr lang="en-US" sz="1200" dirty="0">
                <a:solidFill>
                  <a:prstClr val="black"/>
                </a:solidFill>
              </a:rPr>
              <a:t>Zen, H., </a:t>
            </a:r>
            <a:r>
              <a:rPr lang="en-US" sz="1200" dirty="0" err="1">
                <a:solidFill>
                  <a:prstClr val="black"/>
                </a:solidFill>
              </a:rPr>
              <a:t>Nankaku</a:t>
            </a:r>
            <a:r>
              <a:rPr lang="en-US" sz="1200" dirty="0">
                <a:solidFill>
                  <a:prstClr val="black"/>
                </a:solidFill>
              </a:rPr>
              <a:t>, Y., and </a:t>
            </a:r>
            <a:r>
              <a:rPr lang="en-US" sz="1200" dirty="0" err="1">
                <a:solidFill>
                  <a:prstClr val="black"/>
                </a:solidFill>
              </a:rPr>
              <a:t>Tokuda</a:t>
            </a:r>
            <a:r>
              <a:rPr lang="en-US" sz="1200" dirty="0">
                <a:solidFill>
                  <a:prstClr val="black"/>
                </a:solidFill>
              </a:rPr>
              <a:t>, K. “Continuous stochastic feature mapping based on trajectory HMMs,” IEEE Trans. Audio, Speech, and Language Proc., vol. 19, no. 2, Feb. 2011, pp. 417-430.</a:t>
            </a:r>
          </a:p>
          <a:p>
            <a:r>
              <a:rPr lang="en-US" sz="1200" dirty="0">
                <a:solidFill>
                  <a:prstClr val="black"/>
                </a:solidFill>
              </a:rPr>
              <a:t>Zen, H. Gales, M. J. F. </a:t>
            </a:r>
            <a:r>
              <a:rPr lang="en-US" sz="1200" dirty="0" err="1">
                <a:solidFill>
                  <a:prstClr val="black"/>
                </a:solidFill>
              </a:rPr>
              <a:t>Nankaku</a:t>
            </a:r>
            <a:r>
              <a:rPr lang="en-US" sz="1200" dirty="0">
                <a:solidFill>
                  <a:prstClr val="black"/>
                </a:solidFill>
              </a:rPr>
              <a:t>, Y. </a:t>
            </a:r>
            <a:r>
              <a:rPr lang="en-US" sz="1200" dirty="0" err="1">
                <a:solidFill>
                  <a:prstClr val="black"/>
                </a:solidFill>
              </a:rPr>
              <a:t>Tokuda</a:t>
            </a:r>
            <a:r>
              <a:rPr lang="en-US" sz="1200" dirty="0">
                <a:solidFill>
                  <a:prstClr val="black"/>
                </a:solidFill>
              </a:rPr>
              <a:t>, K. “</a:t>
            </a:r>
            <a:r>
              <a:rPr lang="en-US" sz="1200" u="sng" dirty="0">
                <a:solidFill>
                  <a:prstClr val="black"/>
                </a:solidFill>
                <a:hlinkClick r:id="rId5"/>
              </a:rPr>
              <a:t>Product of experts for statistical parametric speech synthesis</a:t>
            </a:r>
            <a:r>
              <a:rPr lang="en-US" sz="1200" dirty="0">
                <a:solidFill>
                  <a:prstClr val="black"/>
                </a:solidFill>
              </a:rPr>
              <a:t>,” IEEE Trans. Audio, Speech, and Language Proc., vol. 20, no. 3, March, 2012, pp. 794-805.</a:t>
            </a:r>
          </a:p>
          <a:p>
            <a:r>
              <a:rPr lang="en-US" sz="1200" dirty="0">
                <a:solidFill>
                  <a:prstClr val="black"/>
                </a:solidFill>
              </a:rPr>
              <a:t>Zweig, G. and Nguyen, P. “A segmental CRF approach to large vocabulary continuous speech recognition,” Proc. ASRU, 2009.</a:t>
            </a:r>
          </a:p>
          <a:p>
            <a:pPr marL="228600" indent="-228600" algn="just">
              <a:tabLst>
                <a:tab pos="228600" algn="l"/>
              </a:tabLst>
            </a:pPr>
            <a:endParaRPr lang="en-US" sz="1200" dirty="0">
              <a:solidFill>
                <a:prstClr val="black"/>
              </a:solidFill>
              <a:latin typeface="Times New Roman" panose="02020603050405020304" pitchFamily="18" charset="0"/>
              <a:ea typeface="SimSun" panose="02010600030101010101" pitchFamily="2" charset="-122"/>
            </a:endParaRPr>
          </a:p>
        </p:txBody>
      </p:sp>
    </p:spTree>
    <p:extLst>
      <p:ext uri="{BB962C8B-B14F-4D97-AF65-F5344CB8AC3E}">
        <p14:creationId xmlns:p14="http://schemas.microsoft.com/office/powerpoint/2010/main" val="3140962442"/>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183</a:t>
            </a:fld>
            <a:endParaRPr lang="en-US">
              <a:solidFill>
                <a:prstClr val="black">
                  <a:tint val="75000"/>
                </a:prstClr>
              </a:solidFill>
            </a:endParaRPr>
          </a:p>
        </p:txBody>
      </p:sp>
      <p:sp>
        <p:nvSpPr>
          <p:cNvPr id="3" name="Rectangle 2"/>
          <p:cNvSpPr/>
          <p:nvPr/>
        </p:nvSpPr>
        <p:spPr>
          <a:xfrm>
            <a:off x="-10551" y="609600"/>
            <a:ext cx="9002151" cy="6370975"/>
          </a:xfrm>
          <a:prstGeom prst="rect">
            <a:avLst/>
          </a:prstGeom>
        </p:spPr>
        <p:txBody>
          <a:bodyPr wrap="square">
            <a:spAutoFit/>
          </a:bodyPr>
          <a:lstStyle/>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Grégoire Mesnil, Xiaodong He, Li Deng, and Yoshua Bengio, </a:t>
            </a:r>
            <a:r>
              <a:rPr lang="en-US" sz="1200" dirty="0">
                <a:solidFill>
                  <a:srgbClr val="0000FF"/>
                </a:solidFill>
                <a:latin typeface="Times New Roman" panose="02020603050405020304" pitchFamily="18" charset="0"/>
                <a:ea typeface="SimSun" panose="02010600030101010101" pitchFamily="2" charset="-122"/>
                <a:hlinkClick r:id="rId2"/>
              </a:rPr>
              <a:t>Investigation of Recurrent-Neural-Network Architectures and Learning Methods for Spoken Language Understanding</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Interspeech 2013</a:t>
            </a:r>
            <a:r>
              <a:rPr lang="en-US" sz="1200" dirty="0">
                <a:solidFill>
                  <a:prstClr val="black"/>
                </a:solidFill>
                <a:latin typeface="Times New Roman" panose="02020603050405020304" pitchFamily="18" charset="0"/>
                <a:ea typeface="SimSun" panose="02010600030101010101" pitchFamily="2" charset="-122"/>
              </a:rPr>
              <a:t>, August 2013</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Ossama</a:t>
            </a:r>
            <a:r>
              <a:rPr lang="en-US" sz="1200" dirty="0">
                <a:solidFill>
                  <a:prstClr val="black"/>
                </a:solidFill>
                <a:latin typeface="Times New Roman" panose="02020603050405020304" pitchFamily="18" charset="0"/>
                <a:ea typeface="SimSun" panose="02010600030101010101" pitchFamily="2" charset="-122"/>
              </a:rPr>
              <a:t> Abdel-Hamid, Li Deng, and Dong Yu, </a:t>
            </a:r>
            <a:r>
              <a:rPr lang="en-US" sz="1200" dirty="0">
                <a:solidFill>
                  <a:srgbClr val="0000FF"/>
                </a:solidFill>
                <a:latin typeface="Times New Roman" panose="02020603050405020304" pitchFamily="18" charset="0"/>
                <a:ea typeface="SimSun" panose="02010600030101010101" pitchFamily="2" charset="-122"/>
                <a:hlinkClick r:id="rId3"/>
              </a:rPr>
              <a:t>Exploring convolutional neural network structures and optimization techniques for speech recognition</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 Interspeech, Lyon, France</a:t>
            </a:r>
            <a:r>
              <a:rPr lang="en-US" sz="1200" dirty="0">
                <a:solidFill>
                  <a:prstClr val="black"/>
                </a:solidFill>
                <a:latin typeface="Times New Roman" panose="02020603050405020304" pitchFamily="18" charset="0"/>
                <a:ea typeface="SimSun" panose="02010600030101010101" pitchFamily="2" charset="-122"/>
              </a:rPr>
              <a:t>, August 2013</a:t>
            </a:r>
          </a:p>
          <a:p>
            <a:pPr marL="228600" indent="-228600" algn="just">
              <a:tabLst>
                <a:tab pos="228600" algn="l"/>
              </a:tabLst>
            </a:pPr>
            <a:r>
              <a:rPr lang="en-US" sz="1200" dirty="0" err="1">
                <a:solidFill>
                  <a:prstClr val="black"/>
                </a:solidFill>
                <a:latin typeface="Times New Roman" panose="02020603050405020304" pitchFamily="18" charset="0"/>
                <a:ea typeface="SimSun" panose="02010600030101010101" pitchFamily="2" charset="-122"/>
              </a:rPr>
              <a:t>Ossama</a:t>
            </a:r>
            <a:r>
              <a:rPr lang="en-US" sz="1200" dirty="0">
                <a:solidFill>
                  <a:prstClr val="black"/>
                </a:solidFill>
                <a:latin typeface="Times New Roman" panose="02020603050405020304" pitchFamily="18" charset="0"/>
                <a:ea typeface="SimSun" panose="02010600030101010101" pitchFamily="2" charset="-122"/>
              </a:rPr>
              <a:t> Abdel-Hamid, Li Deng, Dong Yu, and Hui Jiang, </a:t>
            </a:r>
            <a:r>
              <a:rPr lang="en-US" sz="1200" dirty="0">
                <a:solidFill>
                  <a:srgbClr val="0000FF"/>
                </a:solidFill>
                <a:latin typeface="Times New Roman" panose="02020603050405020304" pitchFamily="18" charset="0"/>
                <a:ea typeface="SimSun" panose="02010600030101010101" pitchFamily="2" charset="-122"/>
                <a:hlinkClick r:id="rId4"/>
              </a:rPr>
              <a:t>Deep segmental neural networks for speech recognition</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 Interspeech, Lyon, France</a:t>
            </a:r>
            <a:r>
              <a:rPr lang="en-US" sz="1200" dirty="0">
                <a:solidFill>
                  <a:prstClr val="black"/>
                </a:solidFill>
                <a:latin typeface="Times New Roman" panose="02020603050405020304" pitchFamily="18" charset="0"/>
                <a:ea typeface="SimSun" panose="02010600030101010101" pitchFamily="2" charset="-122"/>
              </a:rPr>
              <a:t>, August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George Dahl, Jack W. Stokes, Li Deng, and Dong Yu, </a:t>
            </a:r>
            <a:r>
              <a:rPr lang="en-US" sz="1200" dirty="0">
                <a:solidFill>
                  <a:srgbClr val="0000FF"/>
                </a:solidFill>
                <a:latin typeface="Times New Roman" panose="02020603050405020304" pitchFamily="18" charset="0"/>
                <a:ea typeface="SimSun" panose="02010600030101010101" pitchFamily="2" charset="-122"/>
                <a:hlinkClick r:id="rId5"/>
              </a:rPr>
              <a:t>Large-Scale Malware Classification Using Random Projections and Neural Networks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Proceedings IEEE Conference on Acoustics, Speech, and Signal Processing</a:t>
            </a:r>
            <a:r>
              <a:rPr lang="en-US" sz="1200" dirty="0">
                <a:solidFill>
                  <a:prstClr val="black"/>
                </a:solidFill>
                <a:latin typeface="Times New Roman" panose="02020603050405020304" pitchFamily="18" charset="0"/>
                <a:ea typeface="SimSun" panose="02010600030101010101" pitchFamily="2" charset="-122"/>
              </a:rPr>
              <a:t>, IEEE SPS, 26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Li Deng, Geoffrey Hinton, and Brian Kingsbury, </a:t>
            </a:r>
            <a:r>
              <a:rPr lang="en-US" sz="1200" dirty="0">
                <a:solidFill>
                  <a:srgbClr val="0000FF"/>
                </a:solidFill>
                <a:latin typeface="Times New Roman" panose="02020603050405020304" pitchFamily="18" charset="0"/>
                <a:ea typeface="SimSun" panose="02010600030101010101" pitchFamily="2" charset="-122"/>
                <a:hlinkClick r:id="rId6"/>
              </a:rPr>
              <a:t>New types of deep neural network learning for speech recognition and related applications: An overview</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IEEE International Conference on Acoustics, Speech, and Signal Processing (ICASSP), May 2013</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Po-Sen Huang, Li Deng, Mark Hasegawa-Johnson, and Xiaodong He, </a:t>
            </a:r>
            <a:r>
              <a:rPr lang="en-US" sz="1200" dirty="0">
                <a:solidFill>
                  <a:srgbClr val="0000FF"/>
                </a:solidFill>
                <a:latin typeface="Times New Roman" panose="02020603050405020304" pitchFamily="18" charset="0"/>
                <a:ea typeface="SimSun" panose="02010600030101010101" pitchFamily="2" charset="-122"/>
                <a:hlinkClick r:id="rId7"/>
              </a:rPr>
              <a:t>Random Features for Kernel Deep Convex Network</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Li Deng, Jinyu Li, Jui-Ting Huang, </a:t>
            </a:r>
            <a:r>
              <a:rPr lang="en-US" sz="1200" dirty="0" err="1">
                <a:solidFill>
                  <a:prstClr val="black"/>
                </a:solidFill>
                <a:latin typeface="Times New Roman" panose="02020603050405020304" pitchFamily="18" charset="0"/>
                <a:ea typeface="SimSun" panose="02010600030101010101" pitchFamily="2" charset="-122"/>
              </a:rPr>
              <a:t>Kaisheng</a:t>
            </a:r>
            <a:r>
              <a:rPr lang="en-US" sz="1200" dirty="0">
                <a:solidFill>
                  <a:prstClr val="black"/>
                </a:solidFill>
                <a:latin typeface="Times New Roman" panose="02020603050405020304" pitchFamily="18" charset="0"/>
                <a:ea typeface="SimSun" panose="02010600030101010101" pitchFamily="2" charset="-122"/>
              </a:rPr>
              <a:t> Yao, Dong Yu, Frank Seide, Michael Seltzer, Geoff Zweig, Xiaodong He, Jason Williams, </a:t>
            </a:r>
            <a:r>
              <a:rPr lang="en-US" sz="1200" dirty="0" err="1">
                <a:solidFill>
                  <a:prstClr val="black"/>
                </a:solidFill>
                <a:latin typeface="Times New Roman" panose="02020603050405020304" pitchFamily="18" charset="0"/>
                <a:ea typeface="SimSun" panose="02010600030101010101" pitchFamily="2" charset="-122"/>
              </a:rPr>
              <a:t>Yifan</a:t>
            </a:r>
            <a:r>
              <a:rPr lang="en-US" sz="1200" dirty="0">
                <a:solidFill>
                  <a:prstClr val="black"/>
                </a:solidFill>
                <a:latin typeface="Times New Roman" panose="02020603050405020304" pitchFamily="18" charset="0"/>
                <a:ea typeface="SimSun" panose="02010600030101010101" pitchFamily="2" charset="-122"/>
              </a:rPr>
              <a:t> Gong, and Alex Acero, </a:t>
            </a:r>
            <a:r>
              <a:rPr lang="en-US" sz="1200" dirty="0">
                <a:solidFill>
                  <a:srgbClr val="0000FF"/>
                </a:solidFill>
                <a:latin typeface="Times New Roman" panose="02020603050405020304" pitchFamily="18" charset="0"/>
                <a:ea typeface="SimSun" panose="02010600030101010101" pitchFamily="2" charset="-122"/>
                <a:hlinkClick r:id="rId8"/>
              </a:rPr>
              <a:t>Recent Advances in Deep Learning for Speech Research at Microsoft</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Xiaodong He, Li Deng, Dilek Hakkani-Tur, and Gokhan Tur, </a:t>
            </a:r>
            <a:r>
              <a:rPr lang="en-US" sz="1200" dirty="0">
                <a:solidFill>
                  <a:srgbClr val="0000FF"/>
                </a:solidFill>
                <a:latin typeface="Times New Roman" panose="02020603050405020304" pitchFamily="18" charset="0"/>
                <a:ea typeface="SimSun" panose="02010600030101010101" pitchFamily="2" charset="-122"/>
                <a:hlinkClick r:id="rId9"/>
              </a:rPr>
              <a:t>Multi-Style Adaptive Training for Robust Cross-Lingual Spoken Language Understanding</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Jennifer </a:t>
            </a:r>
            <a:r>
              <a:rPr lang="en-US" sz="1200" dirty="0" err="1">
                <a:solidFill>
                  <a:prstClr val="black"/>
                </a:solidFill>
                <a:latin typeface="Times New Roman" panose="02020603050405020304" pitchFamily="18" charset="0"/>
                <a:ea typeface="SimSun" panose="02010600030101010101" pitchFamily="2" charset="-122"/>
              </a:rPr>
              <a:t>Gillenwater</a:t>
            </a:r>
            <a:r>
              <a:rPr lang="en-US" sz="1200" dirty="0">
                <a:solidFill>
                  <a:prstClr val="black"/>
                </a:solidFill>
                <a:latin typeface="Times New Roman" panose="02020603050405020304" pitchFamily="18" charset="0"/>
                <a:ea typeface="SimSun" panose="02010600030101010101" pitchFamily="2" charset="-122"/>
              </a:rPr>
              <a:t>, Xiaodong He, Jianfeng Gao, and Li Deng, </a:t>
            </a:r>
            <a:r>
              <a:rPr lang="en-US" sz="1200" dirty="0">
                <a:solidFill>
                  <a:srgbClr val="0000FF"/>
                </a:solidFill>
                <a:latin typeface="Times New Roman" panose="02020603050405020304" pitchFamily="18" charset="0"/>
                <a:ea typeface="SimSun" panose="02010600030101010101" pitchFamily="2" charset="-122"/>
                <a:hlinkClick r:id="rId10"/>
              </a:rPr>
              <a:t>End-To-End Learning of Parsing Models for Information Retrieval</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Jui-Ting Huang, Jinyu Li, Dong Yu, Li Deng, and </a:t>
            </a:r>
            <a:r>
              <a:rPr lang="en-US" sz="1200" dirty="0" err="1">
                <a:solidFill>
                  <a:prstClr val="black"/>
                </a:solidFill>
                <a:latin typeface="Times New Roman" panose="02020603050405020304" pitchFamily="18" charset="0"/>
                <a:ea typeface="SimSun" panose="02010600030101010101" pitchFamily="2" charset="-122"/>
              </a:rPr>
              <a:t>Yifan</a:t>
            </a:r>
            <a:r>
              <a:rPr lang="en-US" sz="1200" dirty="0">
                <a:solidFill>
                  <a:prstClr val="black"/>
                </a:solidFill>
                <a:latin typeface="Times New Roman" panose="02020603050405020304" pitchFamily="18" charset="0"/>
                <a:ea typeface="SimSun" panose="02010600030101010101" pitchFamily="2" charset="-122"/>
              </a:rPr>
              <a:t> Gong, </a:t>
            </a:r>
            <a:r>
              <a:rPr lang="en-US" sz="1200" dirty="0">
                <a:solidFill>
                  <a:srgbClr val="0000FF"/>
                </a:solidFill>
                <a:latin typeface="Times New Roman" panose="02020603050405020304" pitchFamily="18" charset="0"/>
                <a:ea typeface="SimSun" panose="02010600030101010101" pitchFamily="2" charset="-122"/>
                <a:hlinkClick r:id="rId11"/>
              </a:rPr>
              <a:t>CROSS-LANGUAGE KNOWLEDGE TRANSFER USING MULTILINGUAL DEEP NEURAL NETWORK WITH SHARED HIDDEN LAYERS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IEEE International Conference on Acoustics, Speech, and Signal Processing (ICASSP)</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Li Deng, Xiaodong He, and Jianfeng Gao, </a:t>
            </a:r>
            <a:r>
              <a:rPr lang="en-US" sz="1200" dirty="0">
                <a:solidFill>
                  <a:srgbClr val="0000FF"/>
                </a:solidFill>
                <a:latin typeface="Times New Roman" panose="02020603050405020304" pitchFamily="18" charset="0"/>
                <a:ea typeface="SimSun" panose="02010600030101010101" pitchFamily="2" charset="-122"/>
                <a:hlinkClick r:id="rId12"/>
              </a:rPr>
              <a:t>Deep Stacking Networks for Information Retrieval</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Li Deng, </a:t>
            </a:r>
            <a:r>
              <a:rPr lang="en-US" sz="1200" dirty="0" err="1">
                <a:solidFill>
                  <a:prstClr val="black"/>
                </a:solidFill>
                <a:latin typeface="Times New Roman" panose="02020603050405020304" pitchFamily="18" charset="0"/>
                <a:ea typeface="SimSun" panose="02010600030101010101" pitchFamily="2" charset="-122"/>
              </a:rPr>
              <a:t>Ossama</a:t>
            </a:r>
            <a:r>
              <a:rPr lang="en-US" sz="1200" dirty="0">
                <a:solidFill>
                  <a:prstClr val="black"/>
                </a:solidFill>
                <a:latin typeface="Times New Roman" panose="02020603050405020304" pitchFamily="18" charset="0"/>
                <a:ea typeface="SimSun" panose="02010600030101010101" pitchFamily="2" charset="-122"/>
              </a:rPr>
              <a:t> Abdel-Hamid, and Dong Yu, </a:t>
            </a:r>
            <a:r>
              <a:rPr lang="en-US" sz="1200" dirty="0">
                <a:solidFill>
                  <a:srgbClr val="0000FF"/>
                </a:solidFill>
                <a:latin typeface="Times New Roman" panose="02020603050405020304" pitchFamily="18" charset="0"/>
                <a:ea typeface="SimSun" panose="02010600030101010101" pitchFamily="2" charset="-122"/>
                <a:hlinkClick r:id="rId13"/>
              </a:rPr>
              <a:t>A deep convolutional neural network using heterogeneous pooling for trading acoustic invariance with phonetic confusion</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IEEE International Conference on Acoustics, Speech, and Signal Processing (ICASSP)</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Po-Sen Huang, Kshitiz Kumar, Chaojun Liu, </a:t>
            </a:r>
            <a:r>
              <a:rPr lang="en-US" sz="1200" dirty="0" err="1">
                <a:solidFill>
                  <a:prstClr val="black"/>
                </a:solidFill>
                <a:latin typeface="Times New Roman" panose="02020603050405020304" pitchFamily="18" charset="0"/>
                <a:ea typeface="SimSun" panose="02010600030101010101" pitchFamily="2" charset="-122"/>
              </a:rPr>
              <a:t>Yifan</a:t>
            </a:r>
            <a:r>
              <a:rPr lang="en-US" sz="1200" dirty="0">
                <a:solidFill>
                  <a:prstClr val="black"/>
                </a:solidFill>
                <a:latin typeface="Times New Roman" panose="02020603050405020304" pitchFamily="18" charset="0"/>
                <a:ea typeface="SimSun" panose="02010600030101010101" pitchFamily="2" charset="-122"/>
              </a:rPr>
              <a:t> Gong, and Li Deng, </a:t>
            </a:r>
            <a:r>
              <a:rPr lang="en-US" sz="1200" dirty="0">
                <a:solidFill>
                  <a:srgbClr val="0000FF"/>
                </a:solidFill>
                <a:latin typeface="Times New Roman" panose="02020603050405020304" pitchFamily="18" charset="0"/>
                <a:ea typeface="SimSun" panose="02010600030101010101" pitchFamily="2" charset="-122"/>
                <a:hlinkClick r:id="rId14"/>
              </a:rPr>
              <a:t>PREDICTING SPEECH RECOGNITION CONFIDENCE USING DEEP LEARNING WITH WORD IDENTITY AND SCORE FEATURES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 ICASSP</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Hamid Palangi, </a:t>
            </a:r>
            <a:r>
              <a:rPr lang="en-US" sz="1200" dirty="0" err="1">
                <a:solidFill>
                  <a:prstClr val="black"/>
                </a:solidFill>
                <a:latin typeface="Times New Roman" panose="02020603050405020304" pitchFamily="18" charset="0"/>
                <a:ea typeface="SimSun" panose="02010600030101010101" pitchFamily="2" charset="-122"/>
              </a:rPr>
              <a:t>Rabab</a:t>
            </a:r>
            <a:r>
              <a:rPr lang="en-US" sz="1200" dirty="0">
                <a:solidFill>
                  <a:prstClr val="black"/>
                </a:solidFill>
                <a:latin typeface="Times New Roman" panose="02020603050405020304" pitchFamily="18" charset="0"/>
                <a:ea typeface="SimSun" panose="02010600030101010101" pitchFamily="2" charset="-122"/>
              </a:rPr>
              <a:t> Ward, and Li Deng, </a:t>
            </a:r>
            <a:r>
              <a:rPr lang="en-US" sz="1200" dirty="0">
                <a:solidFill>
                  <a:srgbClr val="0000FF"/>
                </a:solidFill>
                <a:latin typeface="Times New Roman" panose="02020603050405020304" pitchFamily="18" charset="0"/>
                <a:ea typeface="SimSun" panose="02010600030101010101" pitchFamily="2" charset="-122"/>
                <a:hlinkClick r:id="rId15"/>
              </a:rPr>
              <a:t>Using deep stacking network to improve structured compressive sensing with multiple measurement vectors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IEEE International Conference on Acoustics, Speech, and Signal Processing (ICASSP)</a:t>
            </a:r>
            <a:r>
              <a:rPr lang="en-US" sz="1200" dirty="0">
                <a:solidFill>
                  <a:prstClr val="black"/>
                </a:solidFill>
                <a:latin typeface="Times New Roman" panose="02020603050405020304" pitchFamily="18" charset="0"/>
                <a:ea typeface="SimSun" panose="02010600030101010101" pitchFamily="2" charset="-122"/>
              </a:rPr>
              <a:t>, May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Zhen-Hua Ling, Li Deng, and Dong Yu, </a:t>
            </a:r>
            <a:r>
              <a:rPr lang="en-US" sz="1200" dirty="0">
                <a:solidFill>
                  <a:srgbClr val="0000FF"/>
                </a:solidFill>
                <a:latin typeface="Times New Roman" panose="02020603050405020304" pitchFamily="18" charset="0"/>
                <a:ea typeface="SimSun" panose="02010600030101010101" pitchFamily="2" charset="-122"/>
                <a:hlinkClick r:id="rId16"/>
              </a:rPr>
              <a:t>Modeling Spectral Envelopes Using Restricted Boltzmann Machines For Statistical Parametric Speech Synthesis</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ICASSP 2013</a:t>
            </a:r>
            <a:r>
              <a:rPr lang="en-US" sz="1200" dirty="0">
                <a:solidFill>
                  <a:prstClr val="black"/>
                </a:solidFill>
                <a:latin typeface="Times New Roman" panose="02020603050405020304" pitchFamily="18" charset="0"/>
                <a:ea typeface="SimSun" panose="02010600030101010101" pitchFamily="2" charset="-122"/>
              </a:rPr>
              <a:t>, IEEE International Conference on Acoustics, Speech, and Signal Processing (ICASSP), 2013</a:t>
            </a:r>
          </a:p>
          <a:p>
            <a:pPr marL="228600" indent="-228600" algn="just">
              <a:tabLst>
                <a:tab pos="228600" algn="l"/>
              </a:tabLst>
            </a:pPr>
            <a:r>
              <a:rPr lang="en-US" sz="1200" dirty="0">
                <a:solidFill>
                  <a:prstClr val="black"/>
                </a:solidFill>
                <a:latin typeface="Times New Roman" panose="02020603050405020304" pitchFamily="18" charset="0"/>
                <a:ea typeface="SimSun" panose="02010600030101010101" pitchFamily="2" charset="-122"/>
              </a:rPr>
              <a:t>Xiaodong He and Li Deng, </a:t>
            </a:r>
            <a:r>
              <a:rPr lang="en-US" sz="1200" dirty="0">
                <a:solidFill>
                  <a:srgbClr val="0000FF"/>
                </a:solidFill>
                <a:latin typeface="Times New Roman" panose="02020603050405020304" pitchFamily="18" charset="0"/>
                <a:ea typeface="SimSun" panose="02010600030101010101" pitchFamily="2" charset="-122"/>
                <a:hlinkClick r:id="rId17"/>
              </a:rPr>
              <a:t>Speech-Centric Information Processing: An Optimization-Oriented Approach</a:t>
            </a:r>
            <a:r>
              <a:rPr lang="en-US" sz="1200" dirty="0">
                <a:solidFill>
                  <a:prstClr val="black"/>
                </a:solidFill>
                <a:latin typeface="Times New Roman" panose="02020603050405020304" pitchFamily="18" charset="0"/>
                <a:ea typeface="SimSun" panose="02010600030101010101" pitchFamily="2" charset="-122"/>
              </a:rPr>
              <a:t>, in </a:t>
            </a:r>
            <a:r>
              <a:rPr lang="en-US" sz="1200" i="1" dirty="0">
                <a:solidFill>
                  <a:prstClr val="black"/>
                </a:solidFill>
                <a:latin typeface="Times New Roman" panose="02020603050405020304" pitchFamily="18" charset="0"/>
                <a:ea typeface="SimSun" panose="02010600030101010101" pitchFamily="2" charset="-122"/>
              </a:rPr>
              <a:t>Proceedings of the </a:t>
            </a:r>
            <a:r>
              <a:rPr lang="en-US" sz="1200" i="1" dirty="0" smtClean="0">
                <a:solidFill>
                  <a:prstClr val="black"/>
                </a:solidFill>
                <a:latin typeface="Times New Roman" panose="02020603050405020304" pitchFamily="18" charset="0"/>
                <a:ea typeface="SimSun" panose="02010600030101010101" pitchFamily="2" charset="-122"/>
              </a:rPr>
              <a:t>IEEE</a:t>
            </a:r>
            <a:r>
              <a:rPr lang="en-US" sz="1200" dirty="0" smtClean="0">
                <a:solidFill>
                  <a:prstClr val="black"/>
                </a:solidFill>
                <a:latin typeface="Times New Roman" panose="02020603050405020304" pitchFamily="18" charset="0"/>
                <a:ea typeface="SimSun" panose="02010600030101010101" pitchFamily="2" charset="-122"/>
              </a:rPr>
              <a:t>, </a:t>
            </a:r>
            <a:r>
              <a:rPr lang="en-US" sz="1200" dirty="0">
                <a:solidFill>
                  <a:prstClr val="black"/>
                </a:solidFill>
                <a:latin typeface="Times New Roman" panose="02020603050405020304" pitchFamily="18" charset="0"/>
                <a:ea typeface="SimSun" panose="02010600030101010101" pitchFamily="2" charset="-122"/>
              </a:rPr>
              <a:t>vol. 31 May 2013.</a:t>
            </a:r>
          </a:p>
        </p:txBody>
      </p:sp>
    </p:spTree>
    <p:extLst>
      <p:ext uri="{BB962C8B-B14F-4D97-AF65-F5344CB8AC3E}">
        <p14:creationId xmlns:p14="http://schemas.microsoft.com/office/powerpoint/2010/main" val="2873407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1371600" y="3886200"/>
            <a:ext cx="7239000" cy="1752600"/>
          </a:xfrm>
        </p:spPr>
        <p:txBody>
          <a:bodyPr>
            <a:normAutofit/>
          </a:bodyPr>
          <a:lstStyle/>
          <a:p>
            <a:r>
              <a:rPr lang="it-IT" dirty="0" smtClean="0"/>
              <a:t>Li Deng, </a:t>
            </a:r>
            <a:r>
              <a:rPr lang="it-IT" i="1" dirty="0" smtClean="0"/>
              <a:t>Dong Yu (Microsoft Research)</a:t>
            </a:r>
          </a:p>
          <a:p>
            <a:r>
              <a:rPr lang="it-IT" dirty="0" smtClean="0"/>
              <a:t>Geoffrey Hinton (University of Toronto)</a:t>
            </a:r>
          </a:p>
          <a:p>
            <a:endParaRPr lang="en-US" dirty="0"/>
          </a:p>
        </p:txBody>
      </p:sp>
      <p:sp>
        <p:nvSpPr>
          <p:cNvPr id="2" name="Title 1"/>
          <p:cNvSpPr>
            <a:spLocks noGrp="1"/>
          </p:cNvSpPr>
          <p:nvPr>
            <p:ph type="ctrTitle"/>
          </p:nvPr>
        </p:nvSpPr>
        <p:spPr/>
        <p:txBody>
          <a:bodyPr>
            <a:normAutofit fontScale="90000"/>
          </a:bodyPr>
          <a:lstStyle/>
          <a:p>
            <a:r>
              <a:rPr lang="en-US" b="1" dirty="0" smtClean="0"/>
              <a:t>Deep Learning for Speech Recognition and Related Applications</a:t>
            </a:r>
            <a:r>
              <a:rPr lang="en-US" dirty="0" smtClean="0"/>
              <a:t/>
            </a:r>
            <a:br>
              <a:rPr lang="en-US" dirty="0" smtClean="0"/>
            </a:br>
            <a:endParaRPr lang="en-US" dirty="0"/>
          </a:p>
        </p:txBody>
      </p:sp>
      <p:sp>
        <p:nvSpPr>
          <p:cNvPr id="4" name="TextBox 3"/>
          <p:cNvSpPr txBox="1"/>
          <p:nvPr/>
        </p:nvSpPr>
        <p:spPr>
          <a:xfrm>
            <a:off x="762000" y="784480"/>
            <a:ext cx="8163645" cy="369332"/>
          </a:xfrm>
          <a:prstGeom prst="rect">
            <a:avLst/>
          </a:prstGeom>
          <a:noFill/>
        </p:spPr>
        <p:txBody>
          <a:bodyPr wrap="none" lIns="91180" tIns="45598" rIns="91180" bIns="45598" rtlCol="0">
            <a:spAutoFit/>
          </a:bodyPr>
          <a:lstStyle/>
          <a:p>
            <a:pPr defTabSz="911666"/>
            <a:r>
              <a:rPr lang="en-US" dirty="0">
                <a:solidFill>
                  <a:prstClr val="black"/>
                </a:solidFill>
              </a:rPr>
              <a:t>Anecdote:  </a:t>
            </a:r>
            <a:r>
              <a:rPr lang="en-US" dirty="0">
                <a:solidFill>
                  <a:srgbClr val="FF0000"/>
                </a:solidFill>
              </a:rPr>
              <a:t>Speechless</a:t>
            </a:r>
            <a:r>
              <a:rPr lang="en-US" dirty="0">
                <a:solidFill>
                  <a:prstClr val="black"/>
                </a:solidFill>
              </a:rPr>
              <a:t> summary presentation of the NIPS 2009 Workshop on </a:t>
            </a:r>
            <a:r>
              <a:rPr lang="en-US" dirty="0">
                <a:solidFill>
                  <a:srgbClr val="FF0000"/>
                </a:solidFill>
              </a:rPr>
              <a:t>Speech </a:t>
            </a:r>
          </a:p>
        </p:txBody>
      </p:sp>
    </p:spTree>
    <p:extLst>
      <p:ext uri="{BB962C8B-B14F-4D97-AF65-F5344CB8AC3E}">
        <p14:creationId xmlns:p14="http://schemas.microsoft.com/office/powerpoint/2010/main" val="193215437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3200"/>
            <a:ext cx="8686800" cy="1143000"/>
          </a:xfrm>
        </p:spPr>
        <p:txBody>
          <a:bodyPr>
            <a:noAutofit/>
          </a:bodyPr>
          <a:lstStyle/>
          <a:p>
            <a:pPr algn="l"/>
            <a:r>
              <a:rPr lang="en-US" dirty="0" smtClean="0"/>
              <a:t/>
            </a:r>
            <a:br>
              <a:rPr lang="en-US" dirty="0" smtClean="0"/>
            </a:br>
            <a:r>
              <a:rPr lang="en-US" dirty="0" smtClean="0"/>
              <a:t>- </a:t>
            </a:r>
            <a:r>
              <a:rPr lang="en-US" sz="4000" dirty="0" smtClean="0"/>
              <a:t>Survey of audience background </a:t>
            </a:r>
            <a:r>
              <a:rPr lang="en-US" dirty="0" smtClean="0"/>
              <a:t/>
            </a:r>
            <a:br>
              <a:rPr lang="en-US" dirty="0" smtClean="0"/>
            </a:br>
            <a:r>
              <a:rPr lang="en-US" sz="3200" dirty="0" smtClean="0"/>
              <a:t>(&gt;500 registrants: too many to accommodate all)</a:t>
            </a:r>
            <a:br>
              <a:rPr lang="en-US" sz="3200" dirty="0" smtClean="0"/>
            </a:br>
            <a:r>
              <a:rPr lang="en-US" sz="3200" dirty="0" smtClean="0"/>
              <a:t>- </a:t>
            </a:r>
            <a:r>
              <a:rPr lang="en-US" sz="4000" dirty="0" smtClean="0"/>
              <a:t>Teaching material</a:t>
            </a:r>
            <a:r>
              <a:rPr lang="en-US" sz="3200" dirty="0" smtClean="0"/>
              <a:t/>
            </a:r>
            <a:br>
              <a:rPr lang="en-US" sz="3200" dirty="0" smtClean="0"/>
            </a:br>
            <a:r>
              <a:rPr lang="en-US" b="1" dirty="0" smtClean="0"/>
              <a:t/>
            </a:r>
            <a:br>
              <a:rPr lang="en-US" b="1" dirty="0" smtClean="0"/>
            </a:br>
            <a:r>
              <a:rPr lang="en-US" b="1" dirty="0" smtClean="0"/>
              <a:t>PART I: Basics of Deep Learning</a:t>
            </a:r>
            <a:br>
              <a:rPr lang="en-US" b="1" dirty="0" smtClean="0"/>
            </a:br>
            <a:r>
              <a:rPr lang="en-US" b="1" dirty="0" smtClean="0"/>
              <a:t/>
            </a:r>
            <a:br>
              <a:rPr lang="en-US" b="1" dirty="0" smtClean="0"/>
            </a:br>
            <a:r>
              <a:rPr lang="en-US" b="1" dirty="0" smtClean="0">
                <a:solidFill>
                  <a:schemeClr val="bg2">
                    <a:lumMod val="90000"/>
                  </a:schemeClr>
                </a:solidFill>
              </a:rPr>
              <a:t>PART II: Modern (as of ICASSP, May 2013 &amp; ICML, June, 2013) </a:t>
            </a:r>
            <a:endParaRPr lang="en-US" b="1" dirty="0">
              <a:solidFill>
                <a:schemeClr val="bg2">
                  <a:lumMod val="90000"/>
                </a:schemeClr>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2</a:t>
            </a:fld>
            <a:endParaRPr lang="en-US"/>
          </a:p>
        </p:txBody>
      </p:sp>
      <p:sp>
        <p:nvSpPr>
          <p:cNvPr id="3" name="TextBox 2"/>
          <p:cNvSpPr txBox="1"/>
          <p:nvPr/>
        </p:nvSpPr>
        <p:spPr>
          <a:xfrm>
            <a:off x="2286000" y="273049"/>
            <a:ext cx="4691349" cy="707886"/>
          </a:xfrm>
          <a:prstGeom prst="rect">
            <a:avLst/>
          </a:prstGeom>
          <a:noFill/>
        </p:spPr>
        <p:txBody>
          <a:bodyPr wrap="none" rtlCol="0">
            <a:spAutoFit/>
          </a:bodyPr>
          <a:lstStyle/>
          <a:p>
            <a:r>
              <a:rPr lang="en-US" sz="4000" b="1" dirty="0" smtClean="0"/>
              <a:t>DAY one: July 2, 2013</a:t>
            </a:r>
            <a:endParaRPr lang="en-US" sz="4000" b="1" dirty="0"/>
          </a:p>
        </p:txBody>
      </p:sp>
    </p:spTree>
    <p:extLst>
      <p:ext uri="{BB962C8B-B14F-4D97-AF65-F5344CB8AC3E}">
        <p14:creationId xmlns:p14="http://schemas.microsoft.com/office/powerpoint/2010/main" val="3630884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Down Ribbon 3"/>
          <p:cNvSpPr/>
          <p:nvPr/>
        </p:nvSpPr>
        <p:spPr>
          <a:xfrm>
            <a:off x="762002" y="2056271"/>
            <a:ext cx="7620000" cy="2203847"/>
          </a:xfrm>
          <a:prstGeom prst="ribbon">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6000" dirty="0">
                <a:solidFill>
                  <a:prstClr val="white"/>
                </a:solidFill>
              </a:rPr>
              <a:t>They met in year 2009…</a:t>
            </a:r>
          </a:p>
        </p:txBody>
      </p:sp>
    </p:spTree>
    <p:extLst>
      <p:ext uri="{BB962C8B-B14F-4D97-AF65-F5344CB8AC3E}">
        <p14:creationId xmlns:p14="http://schemas.microsoft.com/office/powerpoint/2010/main" val="2675542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style.rotation</p:attrName>
                                        </p:attrNameLst>
                                      </p:cBhvr>
                                      <p:tavLst>
                                        <p:tav tm="0">
                                          <p:val>
                                            <p:fltVal val="720"/>
                                          </p:val>
                                        </p:tav>
                                        <p:tav tm="100000">
                                          <p:val>
                                            <p:fltVal val="0"/>
                                          </p:val>
                                        </p:tav>
                                      </p:tavLst>
                                    </p:anim>
                                    <p:anim calcmode="lin" valueType="num">
                                      <p:cBhvr>
                                        <p:cTn id="9" dur="2000" fill="hold"/>
                                        <p:tgtEl>
                                          <p:spTgt spid="4"/>
                                        </p:tgtEl>
                                        <p:attrNameLst>
                                          <p:attrName>ppt_h</p:attrName>
                                        </p:attrNameLst>
                                      </p:cBhvr>
                                      <p:tavLst>
                                        <p:tav tm="0">
                                          <p:val>
                                            <p:fltVal val="0"/>
                                          </p:val>
                                        </p:tav>
                                        <p:tav tm="100000">
                                          <p:val>
                                            <p:strVal val="#ppt_h"/>
                                          </p:val>
                                        </p:tav>
                                      </p:tavLst>
                                    </p:anim>
                                    <p:anim calcmode="lin" valueType="num">
                                      <p:cBhvr>
                                        <p:cTn id="10" dur="2000" fill="hold"/>
                                        <p:tgtEl>
                                          <p:spTgt spid="4"/>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5257800" y="902114"/>
            <a:ext cx="3124200" cy="844199"/>
          </a:xfrm>
          <a:prstGeom prst="cloudCallout">
            <a:avLst>
              <a:gd name="adj1" fmla="val -4751"/>
              <a:gd name="adj2" fmla="val 7947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11666"/>
            <a:r>
              <a:rPr lang="en-US" dirty="0">
                <a:solidFill>
                  <a:prstClr val="white"/>
                </a:solidFill>
              </a:rPr>
              <a:t>I was told you are smart.</a:t>
            </a:r>
          </a:p>
        </p:txBody>
      </p:sp>
    </p:spTree>
    <p:extLst>
      <p:ext uri="{BB962C8B-B14F-4D97-AF65-F5344CB8AC3E}">
        <p14:creationId xmlns:p14="http://schemas.microsoft.com/office/powerpoint/2010/main" val="5725513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1040"/>
                                        </p:tgtEl>
                                        <p:attrNameLst>
                                          <p:attrName>style.visibility</p:attrName>
                                        </p:attrNameLst>
                                      </p:cBhvr>
                                      <p:to>
                                        <p:strVal val="visible"/>
                                      </p:to>
                                    </p:set>
                                    <p:animEffect transition="in" filter="fade">
                                      <p:cBhvr>
                                        <p:cTn id="7" dur="1000"/>
                                        <p:tgtEl>
                                          <p:spTgt spid="1040"/>
                                        </p:tgtEl>
                                      </p:cBhvr>
                                    </p:animEffect>
                                    <p:anim calcmode="lin" valueType="num">
                                      <p:cBhvr>
                                        <p:cTn id="8" dur="1000" fill="hold"/>
                                        <p:tgtEl>
                                          <p:spTgt spid="1040"/>
                                        </p:tgtEl>
                                        <p:attrNameLst>
                                          <p:attrName>ppt_x</p:attrName>
                                        </p:attrNameLst>
                                      </p:cBhvr>
                                      <p:tavLst>
                                        <p:tav tm="0">
                                          <p:val>
                                            <p:strVal val="#ppt_x"/>
                                          </p:val>
                                        </p:tav>
                                        <p:tav tm="100000">
                                          <p:val>
                                            <p:strVal val="#ppt_x"/>
                                          </p:val>
                                        </p:tav>
                                      </p:tavLst>
                                    </p:anim>
                                    <p:anim calcmode="lin" valueType="num">
                                      <p:cBhvr>
                                        <p:cTn id="9" dur="900" decel="100000" fill="hold"/>
                                        <p:tgtEl>
                                          <p:spTgt spid="1040"/>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1040"/>
                                        </p:tgtEl>
                                        <p:attrNameLst>
                                          <p:attrName>ppt_y</p:attrName>
                                        </p:attrNameLst>
                                      </p:cBhvr>
                                      <p:tavLst>
                                        <p:tav tm="0">
                                          <p:val>
                                            <p:strVal val="#ppt_y-.03"/>
                                          </p:val>
                                        </p:tav>
                                        <p:tav tm="100000">
                                          <p:val>
                                            <p:strVal val="#ppt_y"/>
                                          </p:val>
                                        </p:tav>
                                      </p:tavLst>
                                    </p:anim>
                                  </p:childTnLst>
                                </p:cTn>
                              </p:par>
                            </p:childTnLst>
                          </p:cTn>
                        </p:par>
                        <p:par>
                          <p:cTn id="11" fill="hold">
                            <p:stCondLst>
                              <p:cond delay="1000"/>
                            </p:stCondLst>
                            <p:childTnLst>
                              <p:par>
                                <p:cTn id="12" presetID="49" presetClass="entr" presetSubtype="0" decel="100000" fill="hold" nodeType="afterEffect">
                                  <p:stCondLst>
                                    <p:cond delay="0"/>
                                  </p:stCondLst>
                                  <p:childTnLst>
                                    <p:set>
                                      <p:cBhvr>
                                        <p:cTn id="13" dur="1" fill="hold">
                                          <p:stCondLst>
                                            <p:cond delay="0"/>
                                          </p:stCondLst>
                                        </p:cTn>
                                        <p:tgtEl>
                                          <p:spTgt spid="1043"/>
                                        </p:tgtEl>
                                        <p:attrNameLst>
                                          <p:attrName>style.visibility</p:attrName>
                                        </p:attrNameLst>
                                      </p:cBhvr>
                                      <p:to>
                                        <p:strVal val="visible"/>
                                      </p:to>
                                    </p:set>
                                    <p:anim calcmode="lin" valueType="num">
                                      <p:cBhvr>
                                        <p:cTn id="14" dur="500" fill="hold"/>
                                        <p:tgtEl>
                                          <p:spTgt spid="1043"/>
                                        </p:tgtEl>
                                        <p:attrNameLst>
                                          <p:attrName>ppt_w</p:attrName>
                                        </p:attrNameLst>
                                      </p:cBhvr>
                                      <p:tavLst>
                                        <p:tav tm="0">
                                          <p:val>
                                            <p:fltVal val="0"/>
                                          </p:val>
                                        </p:tav>
                                        <p:tav tm="100000">
                                          <p:val>
                                            <p:strVal val="#ppt_w"/>
                                          </p:val>
                                        </p:tav>
                                      </p:tavLst>
                                    </p:anim>
                                    <p:anim calcmode="lin" valueType="num">
                                      <p:cBhvr>
                                        <p:cTn id="15" dur="500" fill="hold"/>
                                        <p:tgtEl>
                                          <p:spTgt spid="1043"/>
                                        </p:tgtEl>
                                        <p:attrNameLst>
                                          <p:attrName>ppt_h</p:attrName>
                                        </p:attrNameLst>
                                      </p:cBhvr>
                                      <p:tavLst>
                                        <p:tav tm="0">
                                          <p:val>
                                            <p:fltVal val="0"/>
                                          </p:val>
                                        </p:tav>
                                        <p:tav tm="100000">
                                          <p:val>
                                            <p:strVal val="#ppt_h"/>
                                          </p:val>
                                        </p:tav>
                                      </p:tavLst>
                                    </p:anim>
                                    <p:anim calcmode="lin" valueType="num">
                                      <p:cBhvr>
                                        <p:cTn id="16" dur="500" fill="hold"/>
                                        <p:tgtEl>
                                          <p:spTgt spid="1043"/>
                                        </p:tgtEl>
                                        <p:attrNameLst>
                                          <p:attrName>style.rotation</p:attrName>
                                        </p:attrNameLst>
                                      </p:cBhvr>
                                      <p:tavLst>
                                        <p:tav tm="0">
                                          <p:val>
                                            <p:fltVal val="360"/>
                                          </p:val>
                                        </p:tav>
                                        <p:tav tm="100000">
                                          <p:val>
                                            <p:fltVal val="0"/>
                                          </p:val>
                                        </p:tav>
                                      </p:tavLst>
                                    </p:anim>
                                    <p:animEffect transition="in" filter="fade">
                                      <p:cBhvr>
                                        <p:cTn id="17" dur="500"/>
                                        <p:tgtEl>
                                          <p:spTgt spid="1043"/>
                                        </p:tgtEl>
                                      </p:cBhvr>
                                    </p:animEffect>
                                  </p:childTnLst>
                                </p:cTn>
                              </p:par>
                            </p:childTnLst>
                          </p:cTn>
                        </p:par>
                        <p:par>
                          <p:cTn id="18" fill="hold">
                            <p:stCondLst>
                              <p:cond delay="1500"/>
                            </p:stCondLst>
                            <p:childTnLst>
                              <p:par>
                                <p:cTn id="19" presetID="52" presetClass="entr" presetSubtype="0" fill="hold" grpId="0" nodeType="afterEffect">
                                  <p:stCondLst>
                                    <p:cond delay="0"/>
                                  </p:stCondLst>
                                  <p:childTnLst>
                                    <p:set>
                                      <p:cBhvr>
                                        <p:cTn id="20" dur="1" fill="hold">
                                          <p:stCondLst>
                                            <p:cond delay="0"/>
                                          </p:stCondLst>
                                        </p:cTn>
                                        <p:tgtEl>
                                          <p:spTgt spid="23"/>
                                        </p:tgtEl>
                                        <p:attrNameLst>
                                          <p:attrName>style.visibility</p:attrName>
                                        </p:attrNameLst>
                                      </p:cBhvr>
                                      <p:to>
                                        <p:strVal val="visible"/>
                                      </p:to>
                                    </p:set>
                                    <p:animScale>
                                      <p:cBhvr>
                                        <p:cTn id="21" dur="2000" decel="50000" fill="hold">
                                          <p:stCondLst>
                                            <p:cond delay="0"/>
                                          </p:stCondLst>
                                        </p:cTn>
                                        <p:tgtEl>
                                          <p:spTgt spid="23"/>
                                        </p:tgtEl>
                                      </p:cBhvr>
                                      <p:from x="250000" y="250000"/>
                                      <p:to x="100000" y="100000"/>
                                    </p:animScale>
                                    <p:animMotion origin="layout" path="M -0.46736 0.92887  C -0.37517 0.88508  -0.02552 0.75279  0.0908 0.66613  C  0.20747 0.57948  0.21649 0.50394  0.23177 0.40825  C 0.24705 0.31256  0.22118 0.15964   0.18264 0.09152  C 0.1441 0.02341  0.03802 0.0  0.0 0.0  " pathEditMode="relative" ptsTypes="">
                                      <p:cBhvr>
                                        <p:cTn id="22" dur="2000" decel="50000" fill="hold">
                                          <p:stCondLst>
                                            <p:cond delay="0"/>
                                          </p:stCondLst>
                                        </p:cTn>
                                        <p:tgtEl>
                                          <p:spTgt spid="23"/>
                                        </p:tgtEl>
                                        <p:attrNameLst>
                                          <p:attrName>ppt_x</p:attrName>
                                          <p:attrName>ppt_y</p:attrName>
                                        </p:attrNameLst>
                                      </p:cBhvr>
                                    </p:animMotion>
                                    <p:animEffect transition="in" filter="fade">
                                      <p:cBhvr>
                                        <p:cTn id="23"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1242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762001" y="2027566"/>
            <a:ext cx="3124200" cy="422099"/>
          </a:xfrm>
          <a:prstGeom prst="cloudCallout">
            <a:avLst>
              <a:gd name="adj1" fmla="val -4751"/>
              <a:gd name="adj2" fmla="val 79476"/>
            </a:avLst>
          </a:prstGeom>
        </p:spPr>
        <p:style>
          <a:lnRef idx="2">
            <a:schemeClr val="accent1">
              <a:shade val="50000"/>
            </a:schemeClr>
          </a:lnRef>
          <a:fillRef idx="1">
            <a:schemeClr val="accent1"/>
          </a:fillRef>
          <a:effectRef idx="0">
            <a:schemeClr val="accent1"/>
          </a:effectRef>
          <a:fontRef idx="minor">
            <a:schemeClr val="lt1"/>
          </a:fontRef>
        </p:style>
        <p:txBody>
          <a:bodyPr lIns="0" tIns="0" rIns="0" bIns="0" rtlCol="0" anchor="ctr">
            <a:spAutoFit/>
          </a:bodyPr>
          <a:lstStyle/>
          <a:p>
            <a:pPr algn="ctr" defTabSz="911666"/>
            <a:r>
              <a:rPr lang="en-US" dirty="0">
                <a:solidFill>
                  <a:prstClr val="white"/>
                </a:solidFill>
              </a:rPr>
              <a:t>Because I am deeper. </a:t>
            </a:r>
          </a:p>
        </p:txBody>
      </p:sp>
    </p:spTree>
    <p:extLst>
      <p:ext uri="{BB962C8B-B14F-4D97-AF65-F5344CB8AC3E}">
        <p14:creationId xmlns:p14="http://schemas.microsoft.com/office/powerpoint/2010/main" val="292067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4343400" y="673515"/>
            <a:ext cx="3962400" cy="844199"/>
          </a:xfrm>
          <a:prstGeom prst="cloudCallout">
            <a:avLst>
              <a:gd name="adj1" fmla="val 13736"/>
              <a:gd name="adj2" fmla="val 76537"/>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Can you understand speech as I do?</a:t>
            </a:r>
          </a:p>
        </p:txBody>
      </p:sp>
    </p:spTree>
    <p:extLst>
      <p:ext uri="{BB962C8B-B14F-4D97-AF65-F5344CB8AC3E}">
        <p14:creationId xmlns:p14="http://schemas.microsoft.com/office/powerpoint/2010/main" val="22151399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0"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600" decel="100000"/>
                                        <p:tgtEl>
                                          <p:spTgt spid="23"/>
                                        </p:tgtEl>
                                      </p:cBhvr>
                                    </p:animEffect>
                                    <p:anim calcmode="lin" valueType="num">
                                      <p:cBhvr>
                                        <p:cTn id="8" dur="1600" decel="100000" fill="hold"/>
                                        <p:tgtEl>
                                          <p:spTgt spid="23"/>
                                        </p:tgtEl>
                                        <p:attrNameLst>
                                          <p:attrName>style.rotation</p:attrName>
                                        </p:attrNameLst>
                                      </p:cBhvr>
                                      <p:tavLst>
                                        <p:tav tm="0">
                                          <p:val>
                                            <p:fltVal val="-90"/>
                                          </p:val>
                                        </p:tav>
                                        <p:tav tm="100000">
                                          <p:val>
                                            <p:fltVal val="0"/>
                                          </p:val>
                                        </p:tav>
                                      </p:tavLst>
                                    </p:anim>
                                    <p:anim calcmode="lin" valueType="num">
                                      <p:cBhvr>
                                        <p:cTn id="9" dur="1600" decel="100000" fill="hold"/>
                                        <p:tgtEl>
                                          <p:spTgt spid="23"/>
                                        </p:tgtEl>
                                        <p:attrNameLst>
                                          <p:attrName>ppt_x</p:attrName>
                                        </p:attrNameLst>
                                      </p:cBhvr>
                                      <p:tavLst>
                                        <p:tav tm="0">
                                          <p:val>
                                            <p:strVal val="#ppt_x+0.4"/>
                                          </p:val>
                                        </p:tav>
                                        <p:tav tm="100000">
                                          <p:val>
                                            <p:strVal val="#ppt_x-0.05"/>
                                          </p:val>
                                        </p:tav>
                                      </p:tavLst>
                                    </p:anim>
                                    <p:anim calcmode="lin" valueType="num">
                                      <p:cBhvr>
                                        <p:cTn id="10" dur="1600" decel="100000" fill="hold"/>
                                        <p:tgtEl>
                                          <p:spTgt spid="23"/>
                                        </p:tgtEl>
                                        <p:attrNameLst>
                                          <p:attrName>ppt_y</p:attrName>
                                        </p:attrNameLst>
                                      </p:cBhvr>
                                      <p:tavLst>
                                        <p:tav tm="0">
                                          <p:val>
                                            <p:strVal val="#ppt_y-0.4"/>
                                          </p:val>
                                        </p:tav>
                                        <p:tav tm="100000">
                                          <p:val>
                                            <p:strVal val="#ppt_y+0.1"/>
                                          </p:val>
                                        </p:tav>
                                      </p:tavLst>
                                    </p:anim>
                                    <p:anim calcmode="lin" valueType="num">
                                      <p:cBhvr>
                                        <p:cTn id="11" dur="400" accel="100000" fill="hold">
                                          <p:stCondLst>
                                            <p:cond delay="1600"/>
                                          </p:stCondLst>
                                        </p:cTn>
                                        <p:tgtEl>
                                          <p:spTgt spid="23"/>
                                        </p:tgtEl>
                                        <p:attrNameLst>
                                          <p:attrName>ppt_x</p:attrName>
                                        </p:attrNameLst>
                                      </p:cBhvr>
                                      <p:tavLst>
                                        <p:tav tm="0">
                                          <p:val>
                                            <p:strVal val="#ppt_x-0.05"/>
                                          </p:val>
                                        </p:tav>
                                        <p:tav tm="100000">
                                          <p:val>
                                            <p:strVal val="#ppt_x"/>
                                          </p:val>
                                        </p:tav>
                                      </p:tavLst>
                                    </p:anim>
                                    <p:anim calcmode="lin" valueType="num">
                                      <p:cBhvr>
                                        <p:cTn id="12" dur="400" accel="100000" fill="hold">
                                          <p:stCondLst>
                                            <p:cond delay="1600"/>
                                          </p:stCondLst>
                                        </p:cTn>
                                        <p:tgtEl>
                                          <p:spTgt spid="23"/>
                                        </p:tgtEl>
                                        <p:attrNameLst>
                                          <p:attrName>ppt_y</p:attrName>
                                        </p:attrNameLst>
                                      </p:cBhvr>
                                      <p:tavLst>
                                        <p:tav tm="0">
                                          <p:val>
                                            <p:strVal val="#ppt_y+0.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533400" y="1107021"/>
            <a:ext cx="3429000" cy="844199"/>
          </a:xfrm>
          <a:prstGeom prst="cloudCallout">
            <a:avLst>
              <a:gd name="adj1" fmla="val -6665"/>
              <a:gd name="adj2" fmla="val 91561"/>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You bet! I can recognize phonemes.</a:t>
            </a:r>
          </a:p>
        </p:txBody>
      </p:sp>
    </p:spTree>
    <p:extLst>
      <p:ext uri="{BB962C8B-B14F-4D97-AF65-F5344CB8AC3E}">
        <p14:creationId xmlns:p14="http://schemas.microsoft.com/office/powerpoint/2010/main" val="10874010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ppt_x</p:attrName>
                                        </p:attrNameLst>
                                      </p:cBhvr>
                                      <p:tavLst>
                                        <p:tav tm="0">
                                          <p:val>
                                            <p:strVal val="#ppt_x"/>
                                          </p:val>
                                        </p:tav>
                                        <p:tav tm="50000">
                                          <p:val>
                                            <p:strVal val="#ppt_x+.1"/>
                                          </p:val>
                                        </p:tav>
                                        <p:tav tm="100000">
                                          <p:val>
                                            <p:strVal val="#ppt_x"/>
                                          </p:val>
                                        </p:tav>
                                      </p:tavLst>
                                    </p:anim>
                                    <p:anim calcmode="lin" valueType="num">
                                      <p:cBhvr>
                                        <p:cTn id="8" dur="1000" fill="hold"/>
                                        <p:tgtEl>
                                          <p:spTgt spid="23"/>
                                        </p:tgtEl>
                                        <p:attrNameLst>
                                          <p:attrName>ppt_y</p:attrName>
                                        </p:attrNameLst>
                                      </p:cBhvr>
                                      <p:tavLst>
                                        <p:tav tm="0">
                                          <p:val>
                                            <p:strVal val="#ppt_y"/>
                                          </p:val>
                                        </p:tav>
                                        <p:tav tm="100000">
                                          <p:val>
                                            <p:strVal val="#ppt_y"/>
                                          </p:val>
                                        </p:tav>
                                      </p:tavLst>
                                    </p:anim>
                                    <p:anim calcmode="lin" valueType="num">
                                      <p:cBhvr>
                                        <p:cTn id="9" dur="1000" fill="hold"/>
                                        <p:tgtEl>
                                          <p:spTgt spid="23"/>
                                        </p:tgtEl>
                                        <p:attrNameLst>
                                          <p:attrName>ppt_h</p:attrName>
                                        </p:attrNameLst>
                                      </p:cBhvr>
                                      <p:tavLst>
                                        <p:tav tm="0">
                                          <p:val>
                                            <p:strVal val="#ppt_h/10"/>
                                          </p:val>
                                        </p:tav>
                                        <p:tav tm="50000">
                                          <p:val>
                                            <p:strVal val="#ppt_h+.01"/>
                                          </p:val>
                                        </p:tav>
                                        <p:tav tm="100000">
                                          <p:val>
                                            <p:strVal val="#ppt_h"/>
                                          </p:val>
                                        </p:tav>
                                      </p:tavLst>
                                    </p:anim>
                                    <p:anim calcmode="lin" valueType="num">
                                      <p:cBhvr>
                                        <p:cTn id="10" dur="1000" fill="hold"/>
                                        <p:tgtEl>
                                          <p:spTgt spid="2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000" tmFilter="0,0; .5, 1; 1, 1"/>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4191000" y="597313"/>
            <a:ext cx="2819400" cy="844199"/>
          </a:xfrm>
          <a:prstGeom prst="cloudCallout">
            <a:avLst>
              <a:gd name="adj1" fmla="val 42227"/>
              <a:gd name="adj2" fmla="val 89601"/>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That’s a nice first step!</a:t>
            </a:r>
          </a:p>
        </p:txBody>
      </p:sp>
    </p:spTree>
    <p:extLst>
      <p:ext uri="{BB962C8B-B14F-4D97-AF65-F5344CB8AC3E}">
        <p14:creationId xmlns:p14="http://schemas.microsoft.com/office/powerpoint/2010/main" val="38204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8" presetClass="entr" presetSubtype="0" accel="5000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2000" fill="hold"/>
                                        <p:tgtEl>
                                          <p:spTgt spid="23"/>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8" dur="2000" fill="hold"/>
                                        <p:tgtEl>
                                          <p:spTgt spid="23"/>
                                        </p:tgtEl>
                                        <p:attrNameLst>
                                          <p:attrName>ppt_x</p:attrName>
                                        </p:attrNameLst>
                                      </p:cBhvr>
                                      <p:tavLst>
                                        <p:tav tm="0">
                                          <p:val>
                                            <p:fltVal val="-1"/>
                                          </p:val>
                                        </p:tav>
                                        <p:tav tm="50000">
                                          <p:val>
                                            <p:fltVal val="0.95"/>
                                          </p:val>
                                        </p:tav>
                                        <p:tav tm="100000">
                                          <p:val>
                                            <p:strVal val="#ppt_x"/>
                                          </p:val>
                                        </p:tav>
                                      </p:tavLst>
                                    </p:anim>
                                    <p:anim calcmode="lin" valueType="num">
                                      <p:cBhvr>
                                        <p:cTn id="9" dur="2000" fill="hold"/>
                                        <p:tgtEl>
                                          <p:spTgt spid="23"/>
                                        </p:tgtEl>
                                        <p:attrNameLst>
                                          <p:attrName>ppt_y</p:attrName>
                                        </p:attrNameLst>
                                      </p:cBhvr>
                                      <p:tavLst>
                                        <p:tav tm="0">
                                          <p:val>
                                            <p:strVal val="#ppt_y"/>
                                          </p:val>
                                        </p:tav>
                                        <p:tav tm="100000">
                                          <p:val>
                                            <p:strVal val="#ppt_y"/>
                                          </p:val>
                                        </p:tav>
                                      </p:tavLst>
                                    </p:anim>
                                    <p:animEffect transition="in" filter="fade">
                                      <p:cBhvr>
                                        <p:cTn id="10"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2057400" y="978316"/>
            <a:ext cx="3048000" cy="844199"/>
          </a:xfrm>
          <a:prstGeom prst="cloudCallout">
            <a:avLst>
              <a:gd name="adj1" fmla="val -51944"/>
              <a:gd name="adj2" fmla="val 138590"/>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What else are you looking for?</a:t>
            </a:r>
          </a:p>
        </p:txBody>
      </p:sp>
    </p:spTree>
    <p:extLst>
      <p:ext uri="{BB962C8B-B14F-4D97-AF65-F5344CB8AC3E}">
        <p14:creationId xmlns:p14="http://schemas.microsoft.com/office/powerpoint/2010/main" val="12808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7" presetClass="entr" presetSubtype="1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1000" fill="hold"/>
                                        <p:tgtEl>
                                          <p:spTgt spid="23"/>
                                        </p:tgtEl>
                                        <p:attrNameLst>
                                          <p:attrName>ppt_w</p:attrName>
                                        </p:attrNameLst>
                                      </p:cBhvr>
                                      <p:tavLst>
                                        <p:tav tm="0">
                                          <p:val>
                                            <p:fltVal val="0"/>
                                          </p:val>
                                        </p:tav>
                                        <p:tav tm="100000">
                                          <p:val>
                                            <p:strVal val="#ppt_w"/>
                                          </p:val>
                                        </p:tav>
                                      </p:tavLst>
                                    </p:anim>
                                    <p:anim calcmode="lin" valueType="num">
                                      <p:cBhvr>
                                        <p:cTn id="8" dur="1000" fill="hold"/>
                                        <p:tgtEl>
                                          <p:spTgt spid="2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3352800" y="755640"/>
            <a:ext cx="4724400" cy="844199"/>
          </a:xfrm>
          <a:prstGeom prst="cloudCallout">
            <a:avLst>
              <a:gd name="adj1" fmla="val 17675"/>
              <a:gd name="adj2" fmla="val 62821"/>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Recognizing noisy sentences spoken by unknown people.</a:t>
            </a:r>
          </a:p>
        </p:txBody>
      </p:sp>
    </p:spTree>
    <p:extLst>
      <p:ext uri="{BB962C8B-B14F-4D97-AF65-F5344CB8AC3E}">
        <p14:creationId xmlns:p14="http://schemas.microsoft.com/office/powerpoint/2010/main" val="33050402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slide(fromBottom)">
                                      <p:cBhvr>
                                        <p:cTn id="7" dur="20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a:stretch>
            <a:fillRect/>
          </a:stretch>
        </p:blipFill>
        <p:spPr bwMode="auto">
          <a:xfrm>
            <a:off x="1219220" y="3048020"/>
            <a:ext cx="1848413" cy="3342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a:stretch>
            <a:fillRect/>
          </a:stretch>
        </p:blipFill>
        <p:spPr bwMode="auto">
          <a:xfrm>
            <a:off x="5410200" y="2133600"/>
            <a:ext cx="3378821" cy="2886075"/>
          </a:xfrm>
          <a:prstGeom prst="rect">
            <a:avLst/>
          </a:prstGeom>
          <a:noFill/>
        </p:spPr>
      </p:pic>
      <p:sp>
        <p:nvSpPr>
          <p:cNvPr id="23" name="Cloud Callout 22"/>
          <p:cNvSpPr/>
          <p:nvPr/>
        </p:nvSpPr>
        <p:spPr>
          <a:xfrm>
            <a:off x="1066800" y="1054513"/>
            <a:ext cx="3657600" cy="844199"/>
          </a:xfrm>
          <a:prstGeom prst="cloudCallout">
            <a:avLst>
              <a:gd name="adj1" fmla="val -26126"/>
              <a:gd name="adj2" fmla="val 145776"/>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Maybe we can work together.</a:t>
            </a:r>
          </a:p>
        </p:txBody>
      </p:sp>
    </p:spTree>
    <p:extLst>
      <p:ext uri="{BB962C8B-B14F-4D97-AF65-F5344CB8AC3E}">
        <p14:creationId xmlns:p14="http://schemas.microsoft.com/office/powerpoint/2010/main" val="3736942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1" presetClass="entr" presetSubtype="0" fill="hold" grpId="0" nodeType="with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155" decel="100000"/>
                                        <p:tgtEl>
                                          <p:spTgt spid="23"/>
                                        </p:tgtEl>
                                      </p:cBhvr>
                                    </p:animEffect>
                                    <p:animScale>
                                      <p:cBhvr>
                                        <p:cTn id="8" dur="1155" decel="100000"/>
                                        <p:tgtEl>
                                          <p:spTgt spid="23"/>
                                        </p:tgtEl>
                                      </p:cBhvr>
                                      <p:from x="10000" y="10000"/>
                                      <p:to x="200000" y="450000"/>
                                    </p:animScale>
                                    <p:animScale>
                                      <p:cBhvr>
                                        <p:cTn id="9" dur="1845" accel="100000" fill="hold">
                                          <p:stCondLst>
                                            <p:cond delay="1155"/>
                                          </p:stCondLst>
                                        </p:cTn>
                                        <p:tgtEl>
                                          <p:spTgt spid="23"/>
                                        </p:tgtEl>
                                      </p:cBhvr>
                                      <p:from x="200000" y="450000"/>
                                      <p:to x="100000" y="100000"/>
                                    </p:animScale>
                                    <p:set>
                                      <p:cBhvr>
                                        <p:cTn id="10" dur="1155" fill="hold"/>
                                        <p:tgtEl>
                                          <p:spTgt spid="23"/>
                                        </p:tgtEl>
                                        <p:attrNameLst>
                                          <p:attrName>ppt_x</p:attrName>
                                        </p:attrNameLst>
                                      </p:cBhvr>
                                      <p:to>
                                        <p:strVal val="(0.5)"/>
                                      </p:to>
                                    </p:set>
                                    <p:anim from="(0.5)" to="(#ppt_x)" calcmode="lin" valueType="num">
                                      <p:cBhvr>
                                        <p:cTn id="11" dur="1845" accel="100000" fill="hold">
                                          <p:stCondLst>
                                            <p:cond delay="1155"/>
                                          </p:stCondLst>
                                        </p:cTn>
                                        <p:tgtEl>
                                          <p:spTgt spid="23"/>
                                        </p:tgtEl>
                                        <p:attrNameLst>
                                          <p:attrName>ppt_x</p:attrName>
                                        </p:attrNameLst>
                                      </p:cBhvr>
                                    </p:anim>
                                    <p:set>
                                      <p:cBhvr>
                                        <p:cTn id="12" dur="1155" fill="hold"/>
                                        <p:tgtEl>
                                          <p:spTgt spid="23"/>
                                        </p:tgtEl>
                                        <p:attrNameLst>
                                          <p:attrName>ppt_y</p:attrName>
                                        </p:attrNameLst>
                                      </p:cBhvr>
                                      <p:to>
                                        <p:strVal val="(#ppt_y+0.4)"/>
                                      </p:to>
                                    </p:set>
                                    <p:anim from="(#ppt_y+0.4)" to="(#ppt_y)" calcmode="lin" valueType="num">
                                      <p:cBhvr>
                                        <p:cTn id="13" dur="1845" accel="100000" fill="hold">
                                          <p:stCondLst>
                                            <p:cond delay="1155"/>
                                          </p:stCondLst>
                                        </p:cTn>
                                        <p:tgtEl>
                                          <p:spTgt spid="23"/>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Rectangle 11"/>
          <p:cNvSpPr/>
          <p:nvPr/>
        </p:nvSpPr>
        <p:spPr>
          <a:xfrm>
            <a:off x="76200" y="4191000"/>
            <a:ext cx="8991600" cy="2514600"/>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lIns="91180" tIns="45598" rIns="91180" bIns="45598" rtlCol="0" anchor="ctr"/>
          <a:lstStyle/>
          <a:p>
            <a:pPr algn="ctr" defTabSz="911666"/>
            <a:endParaRPr lang="en-US">
              <a:solidFill>
                <a:prstClr val="white"/>
              </a:solidFill>
            </a:endParaRPr>
          </a:p>
        </p:txBody>
      </p:sp>
      <p:pic>
        <p:nvPicPr>
          <p:cNvPr id="1040" name="Picture 16" descr="C:\Documents and Settings\dongyu\Local Settings\Temporary Internet Files\Content.IE5\7X548088\MCj02723380000[1].wmf"/>
          <p:cNvPicPr>
            <a:picLocks noChangeAspect="1" noChangeArrowheads="1"/>
          </p:cNvPicPr>
          <p:nvPr/>
        </p:nvPicPr>
        <p:blipFill>
          <a:blip r:embed="rId2" cstate="print"/>
          <a:srcRect t="34198"/>
          <a:stretch>
            <a:fillRect/>
          </a:stretch>
        </p:blipFill>
        <p:spPr bwMode="auto">
          <a:xfrm>
            <a:off x="3429020" y="4191001"/>
            <a:ext cx="1848413" cy="2199257"/>
          </a:xfrm>
          <a:prstGeom prst="rect">
            <a:avLst/>
          </a:prstGeom>
          <a:noFill/>
        </p:spPr>
      </p:pic>
      <p:pic>
        <p:nvPicPr>
          <p:cNvPr id="1043" name="Picture 19" descr="C:\Documents and Settings\dongyu\Local Settings\Temporary Internet Files\Content.IE5\I86HHWGF\MCNA00713_0000[1].wmf"/>
          <p:cNvPicPr>
            <a:picLocks noChangeAspect="1" noChangeArrowheads="1"/>
          </p:cNvPicPr>
          <p:nvPr/>
        </p:nvPicPr>
        <p:blipFill>
          <a:blip r:embed="rId3" cstate="print"/>
          <a:srcRect b="31353"/>
          <a:stretch>
            <a:fillRect/>
          </a:stretch>
        </p:blipFill>
        <p:spPr bwMode="auto">
          <a:xfrm>
            <a:off x="2834937" y="2209801"/>
            <a:ext cx="3378821" cy="1981200"/>
          </a:xfrm>
          <a:prstGeom prst="rect">
            <a:avLst/>
          </a:prstGeom>
          <a:noFill/>
        </p:spPr>
      </p:pic>
      <p:sp>
        <p:nvSpPr>
          <p:cNvPr id="6" name="Cloud Callout 5"/>
          <p:cNvSpPr/>
          <p:nvPr/>
        </p:nvSpPr>
        <p:spPr>
          <a:xfrm>
            <a:off x="1447800" y="2024877"/>
            <a:ext cx="2133600" cy="474862"/>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2000" dirty="0">
                <a:solidFill>
                  <a:prstClr val="white"/>
                </a:solidFill>
              </a:rPr>
              <a:t>Hierarchical</a:t>
            </a:r>
          </a:p>
        </p:txBody>
      </p:sp>
      <p:sp>
        <p:nvSpPr>
          <p:cNvPr id="7" name="Cloud Callout 6"/>
          <p:cNvSpPr/>
          <p:nvPr/>
        </p:nvSpPr>
        <p:spPr>
          <a:xfrm>
            <a:off x="5638800" y="2508676"/>
            <a:ext cx="2362200" cy="421660"/>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Deep </a:t>
            </a:r>
            <a:r>
              <a:rPr lang="en-US" dirty="0" smtClean="0">
                <a:solidFill>
                  <a:prstClr val="white"/>
                </a:solidFill>
              </a:rPr>
              <a:t>Belief Net</a:t>
            </a:r>
            <a:endParaRPr lang="en-US" dirty="0">
              <a:solidFill>
                <a:prstClr val="white"/>
              </a:solidFill>
            </a:endParaRPr>
          </a:p>
        </p:txBody>
      </p:sp>
      <p:sp>
        <p:nvSpPr>
          <p:cNvPr id="8" name="Cloud Callout 7"/>
          <p:cNvSpPr/>
          <p:nvPr/>
        </p:nvSpPr>
        <p:spPr>
          <a:xfrm>
            <a:off x="762002" y="2710676"/>
            <a:ext cx="2133600" cy="474862"/>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2000" dirty="0">
                <a:solidFill>
                  <a:prstClr val="white"/>
                </a:solidFill>
              </a:rPr>
              <a:t>Conditional</a:t>
            </a:r>
          </a:p>
        </p:txBody>
      </p:sp>
      <p:sp>
        <p:nvSpPr>
          <p:cNvPr id="9" name="Cloud Callout 8"/>
          <p:cNvSpPr/>
          <p:nvPr/>
        </p:nvSpPr>
        <p:spPr>
          <a:xfrm>
            <a:off x="5105400" y="3422857"/>
            <a:ext cx="2133600" cy="422099"/>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Recurrent </a:t>
            </a:r>
          </a:p>
        </p:txBody>
      </p:sp>
      <p:sp>
        <p:nvSpPr>
          <p:cNvPr id="10" name="Cloud Callout 9"/>
          <p:cNvSpPr/>
          <p:nvPr/>
        </p:nvSpPr>
        <p:spPr>
          <a:xfrm>
            <a:off x="4572000" y="1154151"/>
            <a:ext cx="2209800" cy="949724"/>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2000" dirty="0">
                <a:solidFill>
                  <a:prstClr val="white"/>
                </a:solidFill>
              </a:rPr>
              <a:t>Competitive Learning</a:t>
            </a:r>
          </a:p>
        </p:txBody>
      </p:sp>
      <p:sp>
        <p:nvSpPr>
          <p:cNvPr id="11" name="Cloud Callout 10"/>
          <p:cNvSpPr/>
          <p:nvPr/>
        </p:nvSpPr>
        <p:spPr>
          <a:xfrm>
            <a:off x="1447800" y="3396477"/>
            <a:ext cx="2133600" cy="474862"/>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2000" dirty="0">
                <a:solidFill>
                  <a:prstClr val="white"/>
                </a:solidFill>
              </a:rPr>
              <a:t>Scalable</a:t>
            </a:r>
          </a:p>
        </p:txBody>
      </p:sp>
      <p:sp>
        <p:nvSpPr>
          <p:cNvPr id="13" name="Cloud Callout 12"/>
          <p:cNvSpPr/>
          <p:nvPr/>
        </p:nvSpPr>
        <p:spPr>
          <a:xfrm>
            <a:off x="990600" y="1289259"/>
            <a:ext cx="2971800" cy="422099"/>
          </a:xfrm>
          <a:prstGeom prst="cloudCallout">
            <a:avLst>
              <a:gd name="adj1" fmla="val 25639"/>
              <a:gd name="adj2" fmla="val 16445"/>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dirty="0">
                <a:solidFill>
                  <a:prstClr val="white"/>
                </a:solidFill>
              </a:rPr>
              <a:t>Multi-objective</a:t>
            </a:r>
          </a:p>
        </p:txBody>
      </p:sp>
      <p:sp>
        <p:nvSpPr>
          <p:cNvPr id="14" name="Down Ribbon 13"/>
          <p:cNvSpPr/>
          <p:nvPr/>
        </p:nvSpPr>
        <p:spPr>
          <a:xfrm>
            <a:off x="432110" y="225996"/>
            <a:ext cx="8153400" cy="592902"/>
          </a:xfrm>
          <a:prstGeom prst="ribbon">
            <a:avLst>
              <a:gd name="adj1" fmla="val 16667"/>
              <a:gd name="adj2" fmla="val 70869"/>
            </a:avLst>
          </a:prstGeom>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spAutoFit/>
          </a:bodyPr>
          <a:lstStyle/>
          <a:p>
            <a:pPr algn="ctr" defTabSz="911666"/>
            <a:r>
              <a:rPr lang="en-US" sz="3200" b="1" dirty="0">
                <a:solidFill>
                  <a:srgbClr val="C00000"/>
                </a:solidFill>
              </a:rPr>
              <a:t>Deep speech recognizer </a:t>
            </a:r>
            <a:r>
              <a:rPr lang="en-US" sz="3200" dirty="0">
                <a:solidFill>
                  <a:prstClr val="white"/>
                </a:solidFill>
              </a:rPr>
              <a:t>is born.</a:t>
            </a:r>
          </a:p>
        </p:txBody>
      </p:sp>
    </p:spTree>
    <p:extLst>
      <p:ext uri="{BB962C8B-B14F-4D97-AF65-F5344CB8AC3E}">
        <p14:creationId xmlns:p14="http://schemas.microsoft.com/office/powerpoint/2010/main" val="1148228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4" presetClass="entr" presetSubtype="0" fill="hold" grpId="0" nodeType="withEffect">
                                  <p:stCondLst>
                                    <p:cond delay="0"/>
                                  </p:stCondLst>
                                  <p:childTnLst>
                                    <p:set>
                                      <p:cBhvr>
                                        <p:cTn id="6" dur="1" fill="hold">
                                          <p:stCondLst>
                                            <p:cond delay="0"/>
                                          </p:stCondLst>
                                        </p:cTn>
                                        <p:tgtEl>
                                          <p:spTgt spid="13"/>
                                        </p:tgtEl>
                                        <p:attrNameLst>
                                          <p:attrName>style.visibility</p:attrName>
                                        </p:attrNameLst>
                                      </p:cBhvr>
                                      <p:to>
                                        <p:strVal val="visible"/>
                                      </p:to>
                                    </p:set>
                                    <p:anim from="(-#ppt_w/2)" to="(#ppt_x)" calcmode="lin" valueType="num">
                                      <p:cBhvr>
                                        <p:cTn id="7" dur="600" fill="hold">
                                          <p:stCondLst>
                                            <p:cond delay="0"/>
                                          </p:stCondLst>
                                        </p:cTn>
                                        <p:tgtEl>
                                          <p:spTgt spid="13"/>
                                        </p:tgtEl>
                                        <p:attrNameLst>
                                          <p:attrName>ppt_x</p:attrName>
                                        </p:attrNameLst>
                                      </p:cBhvr>
                                    </p:anim>
                                    <p:anim from="0" to="-1.0" calcmode="lin" valueType="num">
                                      <p:cBhvr>
                                        <p:cTn id="8" dur="200" decel="50000" autoRev="1" fill="hold">
                                          <p:stCondLst>
                                            <p:cond delay="600"/>
                                          </p:stCondLst>
                                        </p:cTn>
                                        <p:tgtEl>
                                          <p:spTgt spid="13"/>
                                        </p:tgtEl>
                                        <p:attrNameLst>
                                          <p:attrName>xshear</p:attrName>
                                        </p:attrNameLst>
                                      </p:cBhvr>
                                    </p:anim>
                                    <p:animScale>
                                      <p:cBhvr>
                                        <p:cTn id="9" dur="200" decel="100000" autoRev="1" fill="hold">
                                          <p:stCondLst>
                                            <p:cond delay="600"/>
                                          </p:stCondLst>
                                        </p:cTn>
                                        <p:tgtEl>
                                          <p:spTgt spid="13"/>
                                        </p:tgtEl>
                                      </p:cBhvr>
                                      <p:from x="100000" y="100000"/>
                                      <p:to x="80000" y="100000"/>
                                    </p:animScale>
                                    <p:anim by="(#ppt_h/3+#ppt_w*0.1)" calcmode="lin" valueType="num">
                                      <p:cBhvr additive="sum">
                                        <p:cTn id="10" dur="200" decel="100000" autoRev="1" fill="hold">
                                          <p:stCondLst>
                                            <p:cond delay="600"/>
                                          </p:stCondLst>
                                        </p:cTn>
                                        <p:tgtEl>
                                          <p:spTgt spid="13"/>
                                        </p:tgtEl>
                                        <p:attrNameLst>
                                          <p:attrName>ppt_x</p:attrName>
                                        </p:attrNameLst>
                                      </p:cBhvr>
                                    </p:anim>
                                  </p:childTnLst>
                                </p:cTn>
                              </p:par>
                            </p:childTnLst>
                          </p:cTn>
                        </p:par>
                        <p:par>
                          <p:cTn id="11" fill="hold">
                            <p:stCondLst>
                              <p:cond delay="1000"/>
                            </p:stCondLst>
                            <p:childTnLst>
                              <p:par>
                                <p:cTn id="12" presetID="12" presetClass="entr" presetSubtype="4" fill="hold" grpId="0" nodeType="after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slide(fromBottom)">
                                      <p:cBhvr>
                                        <p:cTn id="14" dur="500"/>
                                        <p:tgtEl>
                                          <p:spTgt spid="9"/>
                                        </p:tgtEl>
                                      </p:cBhvr>
                                    </p:animEffect>
                                  </p:childTnLst>
                                </p:cTn>
                              </p:par>
                            </p:childTnLst>
                          </p:cTn>
                        </p:par>
                        <p:par>
                          <p:cTn id="15" fill="hold">
                            <p:stCondLst>
                              <p:cond delay="1500"/>
                            </p:stCondLst>
                            <p:childTnLst>
                              <p:par>
                                <p:cTn id="16" presetID="53" presetClass="entr" presetSubtype="0" fill="hold" grpId="0" nodeType="afterEffect">
                                  <p:stCondLst>
                                    <p:cond delay="0"/>
                                  </p:stCondLst>
                                  <p:childTnLst>
                                    <p:set>
                                      <p:cBhvr>
                                        <p:cTn id="17" dur="1" fill="hold">
                                          <p:stCondLst>
                                            <p:cond delay="0"/>
                                          </p:stCondLst>
                                        </p:cTn>
                                        <p:tgtEl>
                                          <p:spTgt spid="8"/>
                                        </p:tgtEl>
                                        <p:attrNameLst>
                                          <p:attrName>style.visibility</p:attrName>
                                        </p:attrNameLst>
                                      </p:cBhvr>
                                      <p:to>
                                        <p:strVal val="visible"/>
                                      </p:to>
                                    </p:set>
                                    <p:anim calcmode="lin" valueType="num">
                                      <p:cBhvr>
                                        <p:cTn id="18" dur="500" fill="hold"/>
                                        <p:tgtEl>
                                          <p:spTgt spid="8"/>
                                        </p:tgtEl>
                                        <p:attrNameLst>
                                          <p:attrName>ppt_w</p:attrName>
                                        </p:attrNameLst>
                                      </p:cBhvr>
                                      <p:tavLst>
                                        <p:tav tm="0">
                                          <p:val>
                                            <p:fltVal val="0"/>
                                          </p:val>
                                        </p:tav>
                                        <p:tav tm="100000">
                                          <p:val>
                                            <p:strVal val="#ppt_w"/>
                                          </p:val>
                                        </p:tav>
                                      </p:tavLst>
                                    </p:anim>
                                    <p:anim calcmode="lin" valueType="num">
                                      <p:cBhvr>
                                        <p:cTn id="19" dur="500" fill="hold"/>
                                        <p:tgtEl>
                                          <p:spTgt spid="8"/>
                                        </p:tgtEl>
                                        <p:attrNameLst>
                                          <p:attrName>ppt_h</p:attrName>
                                        </p:attrNameLst>
                                      </p:cBhvr>
                                      <p:tavLst>
                                        <p:tav tm="0">
                                          <p:val>
                                            <p:fltVal val="0"/>
                                          </p:val>
                                        </p:tav>
                                        <p:tav tm="100000">
                                          <p:val>
                                            <p:strVal val="#ppt_h"/>
                                          </p:val>
                                        </p:tav>
                                      </p:tavLst>
                                    </p:anim>
                                    <p:animEffect transition="in" filter="fade">
                                      <p:cBhvr>
                                        <p:cTn id="20" dur="500"/>
                                        <p:tgtEl>
                                          <p:spTgt spid="8"/>
                                        </p:tgtEl>
                                      </p:cBhvr>
                                    </p:animEffect>
                                  </p:childTnLst>
                                </p:cTn>
                              </p:par>
                            </p:childTnLst>
                          </p:cTn>
                        </p:par>
                        <p:par>
                          <p:cTn id="21" fill="hold">
                            <p:stCondLst>
                              <p:cond delay="2000"/>
                            </p:stCondLst>
                            <p:childTnLst>
                              <p:par>
                                <p:cTn id="22" presetID="5" presetClass="entr" presetSubtype="1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checkerboard(across)">
                                      <p:cBhvr>
                                        <p:cTn id="24" dur="500"/>
                                        <p:tgtEl>
                                          <p:spTgt spid="10"/>
                                        </p:tgtEl>
                                      </p:cBhvr>
                                    </p:animEffect>
                                  </p:childTnLst>
                                </p:cTn>
                              </p:par>
                            </p:childTnLst>
                          </p:cTn>
                        </p:par>
                        <p:par>
                          <p:cTn id="25" fill="hold">
                            <p:stCondLst>
                              <p:cond delay="2500"/>
                            </p:stCondLst>
                            <p:childTnLst>
                              <p:par>
                                <p:cTn id="26" presetID="20" presetClass="entr" presetSubtype="0" fill="hold" grpId="0"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edge">
                                      <p:cBhvr>
                                        <p:cTn id="28" dur="2000"/>
                                        <p:tgtEl>
                                          <p:spTgt spid="11"/>
                                        </p:tgtEl>
                                      </p:cBhvr>
                                    </p:animEffect>
                                  </p:childTnLst>
                                </p:cTn>
                              </p:par>
                            </p:childTnLst>
                          </p:cTn>
                        </p:par>
                        <p:par>
                          <p:cTn id="29" fill="hold">
                            <p:stCondLst>
                              <p:cond delay="4500"/>
                            </p:stCondLst>
                            <p:childTnLst>
                              <p:par>
                                <p:cTn id="30" presetID="48" presetClass="entr" presetSubtype="0" accel="50000" fill="hold" grpId="0" nodeType="afterEffect">
                                  <p:stCondLst>
                                    <p:cond delay="0"/>
                                  </p:stCondLst>
                                  <p:childTnLst>
                                    <p:set>
                                      <p:cBhvr>
                                        <p:cTn id="31" dur="1" fill="hold">
                                          <p:stCondLst>
                                            <p:cond delay="0"/>
                                          </p:stCondLst>
                                        </p:cTn>
                                        <p:tgtEl>
                                          <p:spTgt spid="7"/>
                                        </p:tgtEl>
                                        <p:attrNameLst>
                                          <p:attrName>style.visibility</p:attrName>
                                        </p:attrNameLst>
                                      </p:cBhvr>
                                      <p:to>
                                        <p:strVal val="visible"/>
                                      </p:to>
                                    </p:set>
                                    <p:anim calcmode="lin" valueType="num">
                                      <p:cBhvr>
                                        <p:cTn id="32" dur="1000" fill="hold"/>
                                        <p:tgtEl>
                                          <p:spTgt spid="7"/>
                                        </p:tgtEl>
                                        <p:attrNameLst>
                                          <p:attrName>style.rotation</p:attrName>
                                        </p:attrNameLst>
                                      </p:cBhvr>
                                      <p:tavLst>
                                        <p:tav tm="0">
                                          <p:val>
                                            <p:fltVal val="90"/>
                                          </p:val>
                                        </p:tav>
                                        <p:tav tm="80000">
                                          <p:val>
                                            <p:fltVal val="90"/>
                                          </p:val>
                                        </p:tav>
                                        <p:tav tm="80000">
                                          <p:val>
                                            <p:fltVal val="90"/>
                                          </p:val>
                                        </p:tav>
                                        <p:tav tm="100000">
                                          <p:val>
                                            <p:fltVal val="0"/>
                                          </p:val>
                                        </p:tav>
                                      </p:tavLst>
                                    </p:anim>
                                    <p:anim calcmode="lin" valueType="num">
                                      <p:cBhvr>
                                        <p:cTn id="33" dur="1000" fill="hold"/>
                                        <p:tgtEl>
                                          <p:spTgt spid="7"/>
                                        </p:tgtEl>
                                        <p:attrNameLst>
                                          <p:attrName>ppt_x</p:attrName>
                                        </p:attrNameLst>
                                      </p:cBhvr>
                                      <p:tavLst>
                                        <p:tav tm="0">
                                          <p:val>
                                            <p:fltVal val="-1"/>
                                          </p:val>
                                        </p:tav>
                                        <p:tav tm="50000">
                                          <p:val>
                                            <p:fltVal val="0.95"/>
                                          </p:val>
                                        </p:tav>
                                        <p:tav tm="100000">
                                          <p:val>
                                            <p:strVal val="#ppt_x"/>
                                          </p:val>
                                        </p:tav>
                                      </p:tavLst>
                                    </p:anim>
                                    <p:anim calcmode="lin" valueType="num">
                                      <p:cBhvr>
                                        <p:cTn id="34" dur="1000" fill="hold"/>
                                        <p:tgtEl>
                                          <p:spTgt spid="7"/>
                                        </p:tgtEl>
                                        <p:attrNameLst>
                                          <p:attrName>ppt_y</p:attrName>
                                        </p:attrNameLst>
                                      </p:cBhvr>
                                      <p:tavLst>
                                        <p:tav tm="0">
                                          <p:val>
                                            <p:strVal val="#ppt_y"/>
                                          </p:val>
                                        </p:tav>
                                        <p:tav tm="100000">
                                          <p:val>
                                            <p:strVal val="#ppt_y"/>
                                          </p:val>
                                        </p:tav>
                                      </p:tavLst>
                                    </p:anim>
                                    <p:animEffect transition="in" filter="fade">
                                      <p:cBhvr>
                                        <p:cTn id="35" dur="1000"/>
                                        <p:tgtEl>
                                          <p:spTgt spid="7"/>
                                        </p:tgtEl>
                                      </p:cBhvr>
                                    </p:animEffect>
                                  </p:childTnLst>
                                </p:cTn>
                              </p:par>
                            </p:childTnLst>
                          </p:cTn>
                        </p:par>
                        <p:par>
                          <p:cTn id="36" fill="hold">
                            <p:stCondLst>
                              <p:cond delay="5500"/>
                            </p:stCondLst>
                            <p:childTnLst>
                              <p:par>
                                <p:cTn id="37" presetID="15" presetClass="entr" presetSubtype="0" fill="hold" grpId="0" nodeType="after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1000" fill="hold"/>
                                        <p:tgtEl>
                                          <p:spTgt spid="6"/>
                                        </p:tgtEl>
                                        <p:attrNameLst>
                                          <p:attrName>ppt_w</p:attrName>
                                        </p:attrNameLst>
                                      </p:cBhvr>
                                      <p:tavLst>
                                        <p:tav tm="0">
                                          <p:val>
                                            <p:fltVal val="0"/>
                                          </p:val>
                                        </p:tav>
                                        <p:tav tm="100000">
                                          <p:val>
                                            <p:strVal val="#ppt_w"/>
                                          </p:val>
                                        </p:tav>
                                      </p:tavLst>
                                    </p:anim>
                                    <p:anim calcmode="lin" valueType="num">
                                      <p:cBhvr>
                                        <p:cTn id="40" dur="1000" fill="hold"/>
                                        <p:tgtEl>
                                          <p:spTgt spid="6"/>
                                        </p:tgtEl>
                                        <p:attrNameLst>
                                          <p:attrName>ppt_h</p:attrName>
                                        </p:attrNameLst>
                                      </p:cBhvr>
                                      <p:tavLst>
                                        <p:tav tm="0">
                                          <p:val>
                                            <p:fltVal val="0"/>
                                          </p:val>
                                        </p:tav>
                                        <p:tav tm="100000">
                                          <p:val>
                                            <p:strVal val="#ppt_h"/>
                                          </p:val>
                                        </p:tav>
                                      </p:tavLst>
                                    </p:anim>
                                    <p:anim calcmode="lin" valueType="num">
                                      <p:cBhvr>
                                        <p:cTn id="41" dur="1000" fill="hold"/>
                                        <p:tgtEl>
                                          <p:spTgt spid="6"/>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6"/>
                                        </p:tgtEl>
                                        <p:attrNameLst>
                                          <p:attrName>ppt_y</p:attrName>
                                        </p:attrNameLst>
                                      </p:cBhvr>
                                      <p:tavLst>
                                        <p:tav tm="0" fmla="#ppt_y+(sin(-2*pi*(1-$))*-#ppt_x+cos(-2*pi*(1-$))*(1-#ppt_y))*(1-$)">
                                          <p:val>
                                            <p:fltVal val="0"/>
                                          </p:val>
                                        </p:tav>
                                        <p:tav tm="100000">
                                          <p:val>
                                            <p:fltVal val="1"/>
                                          </p:val>
                                        </p:tav>
                                      </p:tavLst>
                                    </p:anim>
                                  </p:childTnLst>
                                </p:cTn>
                              </p:par>
                            </p:childTnLst>
                          </p:cTn>
                        </p:par>
                        <p:par>
                          <p:cTn id="43" fill="hold">
                            <p:stCondLst>
                              <p:cond delay="6500"/>
                            </p:stCondLst>
                            <p:childTnLst>
                              <p:par>
                                <p:cTn id="44" presetID="35" presetClass="entr" presetSubtype="0" fill="hold" nodeType="afterEffect">
                                  <p:stCondLst>
                                    <p:cond delay="0"/>
                                  </p:stCondLst>
                                  <p:childTnLst>
                                    <p:set>
                                      <p:cBhvr>
                                        <p:cTn id="45" dur="1" fill="hold">
                                          <p:stCondLst>
                                            <p:cond delay="0"/>
                                          </p:stCondLst>
                                        </p:cTn>
                                        <p:tgtEl>
                                          <p:spTgt spid="1043"/>
                                        </p:tgtEl>
                                        <p:attrNameLst>
                                          <p:attrName>style.visibility</p:attrName>
                                        </p:attrNameLst>
                                      </p:cBhvr>
                                      <p:to>
                                        <p:strVal val="visible"/>
                                      </p:to>
                                    </p:set>
                                    <p:animEffect transition="in" filter="fade">
                                      <p:cBhvr>
                                        <p:cTn id="46" dur="5000"/>
                                        <p:tgtEl>
                                          <p:spTgt spid="1043"/>
                                        </p:tgtEl>
                                      </p:cBhvr>
                                    </p:animEffect>
                                    <p:anim calcmode="lin" valueType="num">
                                      <p:cBhvr>
                                        <p:cTn id="47" dur="5000" fill="hold"/>
                                        <p:tgtEl>
                                          <p:spTgt spid="1043"/>
                                        </p:tgtEl>
                                        <p:attrNameLst>
                                          <p:attrName>style.rotation</p:attrName>
                                        </p:attrNameLst>
                                      </p:cBhvr>
                                      <p:tavLst>
                                        <p:tav tm="0">
                                          <p:val>
                                            <p:fltVal val="720"/>
                                          </p:val>
                                        </p:tav>
                                        <p:tav tm="100000">
                                          <p:val>
                                            <p:fltVal val="0"/>
                                          </p:val>
                                        </p:tav>
                                      </p:tavLst>
                                    </p:anim>
                                    <p:anim calcmode="lin" valueType="num">
                                      <p:cBhvr>
                                        <p:cTn id="48" dur="5000" fill="hold"/>
                                        <p:tgtEl>
                                          <p:spTgt spid="1043"/>
                                        </p:tgtEl>
                                        <p:attrNameLst>
                                          <p:attrName>ppt_h</p:attrName>
                                        </p:attrNameLst>
                                      </p:cBhvr>
                                      <p:tavLst>
                                        <p:tav tm="0">
                                          <p:val>
                                            <p:fltVal val="0"/>
                                          </p:val>
                                        </p:tav>
                                        <p:tav tm="100000">
                                          <p:val>
                                            <p:strVal val="#ppt_h"/>
                                          </p:val>
                                        </p:tav>
                                      </p:tavLst>
                                    </p:anim>
                                    <p:anim calcmode="lin" valueType="num">
                                      <p:cBhvr>
                                        <p:cTn id="49" dur="5000" fill="hold"/>
                                        <p:tgtEl>
                                          <p:spTgt spid="1043"/>
                                        </p:tgtEl>
                                        <p:attrNameLst>
                                          <p:attrName>ppt_w</p:attrName>
                                        </p:attrNameLst>
                                      </p:cBhvr>
                                      <p:tavLst>
                                        <p:tav tm="0">
                                          <p:val>
                                            <p:fltVal val="0"/>
                                          </p:val>
                                        </p:tav>
                                        <p:tav tm="100000">
                                          <p:val>
                                            <p:strVal val="#ppt_w"/>
                                          </p:val>
                                        </p:tav>
                                      </p:tavLst>
                                    </p:anim>
                                  </p:childTnLst>
                                </p:cTn>
                              </p:par>
                              <p:par>
                                <p:cTn id="50" presetID="35" presetClass="entr" presetSubtype="0" fill="hold" nodeType="withEffect">
                                  <p:stCondLst>
                                    <p:cond delay="0"/>
                                  </p:stCondLst>
                                  <p:childTnLst>
                                    <p:set>
                                      <p:cBhvr>
                                        <p:cTn id="51" dur="1" fill="hold">
                                          <p:stCondLst>
                                            <p:cond delay="0"/>
                                          </p:stCondLst>
                                        </p:cTn>
                                        <p:tgtEl>
                                          <p:spTgt spid="1040"/>
                                        </p:tgtEl>
                                        <p:attrNameLst>
                                          <p:attrName>style.visibility</p:attrName>
                                        </p:attrNameLst>
                                      </p:cBhvr>
                                      <p:to>
                                        <p:strVal val="visible"/>
                                      </p:to>
                                    </p:set>
                                    <p:animEffect transition="in" filter="fade">
                                      <p:cBhvr>
                                        <p:cTn id="52" dur="5000"/>
                                        <p:tgtEl>
                                          <p:spTgt spid="1040"/>
                                        </p:tgtEl>
                                      </p:cBhvr>
                                    </p:animEffect>
                                    <p:anim calcmode="lin" valueType="num">
                                      <p:cBhvr>
                                        <p:cTn id="53" dur="5000" fill="hold"/>
                                        <p:tgtEl>
                                          <p:spTgt spid="1040"/>
                                        </p:tgtEl>
                                        <p:attrNameLst>
                                          <p:attrName>style.rotation</p:attrName>
                                        </p:attrNameLst>
                                      </p:cBhvr>
                                      <p:tavLst>
                                        <p:tav tm="0">
                                          <p:val>
                                            <p:fltVal val="720"/>
                                          </p:val>
                                        </p:tav>
                                        <p:tav tm="100000">
                                          <p:val>
                                            <p:fltVal val="0"/>
                                          </p:val>
                                        </p:tav>
                                      </p:tavLst>
                                    </p:anim>
                                    <p:anim calcmode="lin" valueType="num">
                                      <p:cBhvr>
                                        <p:cTn id="54" dur="5000" fill="hold"/>
                                        <p:tgtEl>
                                          <p:spTgt spid="1040"/>
                                        </p:tgtEl>
                                        <p:attrNameLst>
                                          <p:attrName>ppt_h</p:attrName>
                                        </p:attrNameLst>
                                      </p:cBhvr>
                                      <p:tavLst>
                                        <p:tav tm="0">
                                          <p:val>
                                            <p:fltVal val="0"/>
                                          </p:val>
                                        </p:tav>
                                        <p:tav tm="100000">
                                          <p:val>
                                            <p:strVal val="#ppt_h"/>
                                          </p:val>
                                        </p:tav>
                                      </p:tavLst>
                                    </p:anim>
                                    <p:anim calcmode="lin" valueType="num">
                                      <p:cBhvr>
                                        <p:cTn id="55" dur="5000" fill="hold"/>
                                        <p:tgtEl>
                                          <p:spTgt spid="1040"/>
                                        </p:tgtEl>
                                        <p:attrNameLst>
                                          <p:attrName>ppt_w</p:attrName>
                                        </p:attrNameLst>
                                      </p:cBhvr>
                                      <p:tavLst>
                                        <p:tav tm="0">
                                          <p:val>
                                            <p:fltVal val="0"/>
                                          </p:val>
                                        </p:tav>
                                        <p:tav tm="100000">
                                          <p:val>
                                            <p:strVal val="#ppt_w"/>
                                          </p:val>
                                        </p:tav>
                                      </p:tavLst>
                                    </p:anim>
                                  </p:childTnLst>
                                </p:cTn>
                              </p:par>
                            </p:childTnLst>
                          </p:cTn>
                        </p:par>
                        <p:par>
                          <p:cTn id="56" fill="hold">
                            <p:stCondLst>
                              <p:cond delay="11500"/>
                            </p:stCondLst>
                            <p:childTnLst>
                              <p:par>
                                <p:cTn id="57" presetID="51" presetClass="entr" presetSubtype="0" fill="hold" grpId="0" nodeType="afterEffect">
                                  <p:stCondLst>
                                    <p:cond delay="0"/>
                                  </p:stCondLst>
                                  <p:childTnLst>
                                    <p:set>
                                      <p:cBhvr>
                                        <p:cTn id="58" dur="1" fill="hold">
                                          <p:stCondLst>
                                            <p:cond delay="0"/>
                                          </p:stCondLst>
                                        </p:cTn>
                                        <p:tgtEl>
                                          <p:spTgt spid="14"/>
                                        </p:tgtEl>
                                        <p:attrNameLst>
                                          <p:attrName>style.visibility</p:attrName>
                                        </p:attrNameLst>
                                      </p:cBhvr>
                                      <p:to>
                                        <p:strVal val="visible"/>
                                      </p:to>
                                    </p:set>
                                    <p:animEffect transition="in" filter="fade">
                                      <p:cBhvr>
                                        <p:cTn id="59" dur="1155" decel="100000"/>
                                        <p:tgtEl>
                                          <p:spTgt spid="14"/>
                                        </p:tgtEl>
                                      </p:cBhvr>
                                    </p:animEffect>
                                    <p:animScale>
                                      <p:cBhvr>
                                        <p:cTn id="60" dur="1155" decel="100000"/>
                                        <p:tgtEl>
                                          <p:spTgt spid="14"/>
                                        </p:tgtEl>
                                      </p:cBhvr>
                                      <p:from x="10000" y="10000"/>
                                      <p:to x="200000" y="450000"/>
                                    </p:animScale>
                                    <p:animScale>
                                      <p:cBhvr>
                                        <p:cTn id="61" dur="1845" accel="100000" fill="hold">
                                          <p:stCondLst>
                                            <p:cond delay="1155"/>
                                          </p:stCondLst>
                                        </p:cTn>
                                        <p:tgtEl>
                                          <p:spTgt spid="14"/>
                                        </p:tgtEl>
                                      </p:cBhvr>
                                      <p:from x="200000" y="450000"/>
                                      <p:to x="100000" y="100000"/>
                                    </p:animScale>
                                    <p:set>
                                      <p:cBhvr>
                                        <p:cTn id="62" dur="1155" fill="hold"/>
                                        <p:tgtEl>
                                          <p:spTgt spid="14"/>
                                        </p:tgtEl>
                                        <p:attrNameLst>
                                          <p:attrName>ppt_x</p:attrName>
                                        </p:attrNameLst>
                                      </p:cBhvr>
                                      <p:to>
                                        <p:strVal val="(0.5)"/>
                                      </p:to>
                                    </p:set>
                                    <p:anim from="(0.5)" to="(#ppt_x)" calcmode="lin" valueType="num">
                                      <p:cBhvr>
                                        <p:cTn id="63" dur="1845" accel="100000" fill="hold">
                                          <p:stCondLst>
                                            <p:cond delay="1155"/>
                                          </p:stCondLst>
                                        </p:cTn>
                                        <p:tgtEl>
                                          <p:spTgt spid="14"/>
                                        </p:tgtEl>
                                        <p:attrNameLst>
                                          <p:attrName>ppt_x</p:attrName>
                                        </p:attrNameLst>
                                      </p:cBhvr>
                                    </p:anim>
                                    <p:set>
                                      <p:cBhvr>
                                        <p:cTn id="64" dur="1155" fill="hold"/>
                                        <p:tgtEl>
                                          <p:spTgt spid="14"/>
                                        </p:tgtEl>
                                        <p:attrNameLst>
                                          <p:attrName>ppt_y</p:attrName>
                                        </p:attrNameLst>
                                      </p:cBhvr>
                                      <p:to>
                                        <p:strVal val="(#ppt_y+0.4)"/>
                                      </p:to>
                                    </p:set>
                                    <p:anim from="(#ppt_y+0.4)" to="(#ppt_y)" calcmode="lin" valueType="num">
                                      <p:cBhvr>
                                        <p:cTn id="65" dur="1845" accel="100000" fill="hold">
                                          <p:stCondLst>
                                            <p:cond delay="1155"/>
                                          </p:stCondLst>
                                        </p:cTn>
                                        <p:tgtEl>
                                          <p:spTgt spid="14"/>
                                        </p:tgtEl>
                                        <p:attrNameLst>
                                          <p:attrName>ppt_y</p:attrName>
                                        </p:attrNameLst>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8" grpId="0" animBg="1"/>
      <p:bldP spid="9" grpId="0" animBg="1"/>
      <p:bldP spid="10" grpId="0" animBg="1"/>
      <p:bldP spid="11" grpId="0" animBg="1"/>
      <p:bldP spid="13" grpId="0" animBg="1"/>
      <p:bldP spid="14"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30200" y="-16015"/>
            <a:ext cx="8229600" cy="1143000"/>
          </a:xfrm>
        </p:spPr>
        <p:txBody>
          <a:bodyPr/>
          <a:lstStyle/>
          <a:p>
            <a:r>
              <a:rPr lang="en-US" dirty="0" smtClean="0"/>
              <a:t>Teaching Material</a:t>
            </a:r>
            <a:endParaRPr lang="en-US" dirty="0"/>
          </a:p>
        </p:txBody>
      </p:sp>
      <p:sp>
        <p:nvSpPr>
          <p:cNvPr id="3" name="Content Placeholder 2"/>
          <p:cNvSpPr>
            <a:spLocks noGrp="1"/>
          </p:cNvSpPr>
          <p:nvPr>
            <p:ph idx="1"/>
          </p:nvPr>
        </p:nvSpPr>
        <p:spPr>
          <a:xfrm>
            <a:off x="304800" y="907690"/>
            <a:ext cx="4960307" cy="877179"/>
          </a:xfrm>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3</a:t>
            </a:fld>
            <a:endParaRPr lang="en-US"/>
          </a:p>
        </p:txBody>
      </p:sp>
      <p:sp>
        <p:nvSpPr>
          <p:cNvPr id="5" name="Rectangle 2"/>
          <p:cNvSpPr>
            <a:spLocks noChangeArrowheads="1"/>
          </p:cNvSpPr>
          <p:nvPr/>
        </p:nvSpPr>
        <p:spPr bwMode="auto">
          <a:xfrm>
            <a:off x="-152400" y="-2599761"/>
            <a:ext cx="5511452" cy="1330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6" name="Object 5"/>
          <p:cNvGraphicFramePr>
            <a:graphicFrameLocks noChangeAspect="1"/>
          </p:cNvGraphicFramePr>
          <p:nvPr>
            <p:extLst>
              <p:ext uri="{D42A27DB-BD31-4B8C-83A1-F6EECF244321}">
                <p14:modId xmlns:p14="http://schemas.microsoft.com/office/powerpoint/2010/main" val="464680514"/>
              </p:ext>
            </p:extLst>
          </p:nvPr>
        </p:nvGraphicFramePr>
        <p:xfrm>
          <a:off x="-82449" y="907690"/>
          <a:ext cx="4423766" cy="5822949"/>
        </p:xfrm>
        <a:graphic>
          <a:graphicData uri="http://schemas.openxmlformats.org/presentationml/2006/ole">
            <mc:AlternateContent xmlns:mc="http://schemas.openxmlformats.org/markup-compatibility/2006">
              <mc:Choice xmlns:v="urn:schemas-microsoft-com:vml" Requires="v">
                <p:oleObj spid="_x0000_s1037" name="Acrobat Document" r:id="rId3" imgW="5829300" imgH="7543800" progId="AcroExch.Document.11">
                  <p:embed/>
                </p:oleObj>
              </mc:Choice>
              <mc:Fallback>
                <p:oleObj name="Acrobat Document" r:id="rId3" imgW="5829300" imgH="7543800" progId="AcroExch.Document.11">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449" y="907690"/>
                        <a:ext cx="4423766" cy="5822949"/>
                      </a:xfrm>
                      <a:prstGeom prst="rect">
                        <a:avLst/>
                      </a:prstGeom>
                      <a:noFill/>
                    </p:spPr>
                  </p:pic>
                </p:oleObj>
              </mc:Fallback>
            </mc:AlternateContent>
          </a:graphicData>
        </a:graphic>
      </p:graphicFrame>
      <p:sp>
        <p:nvSpPr>
          <p:cNvPr id="7" name="TextBox 6"/>
          <p:cNvSpPr txBox="1"/>
          <p:nvPr/>
        </p:nvSpPr>
        <p:spPr>
          <a:xfrm>
            <a:off x="4152900" y="1346279"/>
            <a:ext cx="4648200" cy="5047536"/>
          </a:xfrm>
          <a:prstGeom prst="rect">
            <a:avLst/>
          </a:prstGeom>
          <a:noFill/>
        </p:spPr>
        <p:txBody>
          <a:bodyPr wrap="square" rtlCol="0">
            <a:spAutoFit/>
          </a:bodyPr>
          <a:lstStyle/>
          <a:p>
            <a:r>
              <a:rPr lang="en-US" sz="2400" b="1" dirty="0" smtClean="0"/>
              <a:t>Plus:</a:t>
            </a:r>
          </a:p>
          <a:p>
            <a:pPr marL="285750" indent="-285750">
              <a:buFont typeface="Arial" panose="020B0604020202020204" pitchFamily="34" charset="0"/>
              <a:buChar char="•"/>
            </a:pPr>
            <a:r>
              <a:rPr lang="en-US" sz="2000" dirty="0" err="1" smtClean="0"/>
              <a:t>Coursera</a:t>
            </a:r>
            <a:r>
              <a:rPr lang="en-US" sz="2000" dirty="0" smtClean="0"/>
              <a:t> video/slides of Geoff Hinton: Neural Nets for Machine Learning 2012 (w. his kind permission)</a:t>
            </a:r>
          </a:p>
          <a:p>
            <a:pPr marL="285750" indent="-285750">
              <a:buFont typeface="Arial" panose="020B0604020202020204" pitchFamily="34" charset="0"/>
              <a:buChar char="•"/>
            </a:pPr>
            <a:r>
              <a:rPr lang="en-US" sz="2000" dirty="0" err="1"/>
              <a:t>Coursera</a:t>
            </a:r>
            <a:r>
              <a:rPr lang="en-US" sz="2000" dirty="0"/>
              <a:t> video/slides </a:t>
            </a:r>
            <a:r>
              <a:rPr lang="en-US" sz="2000" dirty="0" smtClean="0"/>
              <a:t>of Computational Neuroscience, 2013 (w. Prof. Rajesh Rao’s kind permission)</a:t>
            </a:r>
          </a:p>
          <a:p>
            <a:pPr marL="285750" indent="-285750">
              <a:buFont typeface="Arial" panose="020B0604020202020204" pitchFamily="34" charset="0"/>
              <a:buChar char="•"/>
            </a:pPr>
            <a:r>
              <a:rPr lang="en-US" sz="2000" dirty="0" smtClean="0"/>
              <a:t>Slides of Yann LeCun, Geoff Hinton, Vincent </a:t>
            </a:r>
            <a:r>
              <a:rPr lang="en-US" sz="2000" dirty="0" err="1" smtClean="0"/>
              <a:t>Vanhouke</a:t>
            </a:r>
            <a:r>
              <a:rPr lang="en-US" sz="2000" dirty="0" smtClean="0"/>
              <a:t>, etc. (w. authors’ kind permission)</a:t>
            </a:r>
          </a:p>
          <a:p>
            <a:pPr marL="285750" indent="-285750">
              <a:buFont typeface="Arial" panose="020B0604020202020204" pitchFamily="34" charset="0"/>
              <a:buChar char="•"/>
            </a:pPr>
            <a:r>
              <a:rPr lang="en-US" sz="2000" dirty="0" smtClean="0"/>
              <a:t>Slide presentations in </a:t>
            </a:r>
            <a:r>
              <a:rPr lang="en-US" sz="2000" dirty="0"/>
              <a:t>various </a:t>
            </a:r>
            <a:r>
              <a:rPr lang="en-US" sz="2000" dirty="0" smtClean="0"/>
              <a:t>tutorials, keynotes, lectures, and conference presentations by me, some jointly w. my MSR colleagues (D. Yu, etc.)</a:t>
            </a:r>
          </a:p>
          <a:p>
            <a:pPr marL="285750" indent="-285750">
              <a:buFont typeface="Arial" panose="020B0604020202020204" pitchFamily="34" charset="0"/>
              <a:buChar char="•"/>
            </a:pPr>
            <a:r>
              <a:rPr lang="en-US" sz="2000" dirty="0" smtClean="0"/>
              <a:t>Optional for speech: my other books </a:t>
            </a:r>
          </a:p>
          <a:p>
            <a:endParaRPr lang="en-US" dirty="0"/>
          </a:p>
        </p:txBody>
      </p:sp>
    </p:spTree>
    <p:extLst>
      <p:ext uri="{BB962C8B-B14F-4D97-AF65-F5344CB8AC3E}">
        <p14:creationId xmlns:p14="http://schemas.microsoft.com/office/powerpoint/2010/main" val="22848523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“DBN </a:t>
            </a:r>
            <a:r>
              <a:rPr lang="en-US" dirty="0" err="1" smtClean="0"/>
              <a:t>vs</a:t>
            </a:r>
            <a:r>
              <a:rPr lang="en-US" dirty="0" smtClean="0"/>
              <a:t> DBN” (for fun)</a:t>
            </a:r>
            <a:endParaRPr lang="en-US" dirty="0"/>
          </a:p>
        </p:txBody>
      </p:sp>
      <p:graphicFrame>
        <p:nvGraphicFramePr>
          <p:cNvPr id="7" name="Content Placeholder 6"/>
          <p:cNvGraphicFramePr>
            <a:graphicFrameLocks noGrp="1"/>
          </p:cNvGraphicFramePr>
          <p:nvPr>
            <p:ph idx="1"/>
            <p:extLst>
              <p:ext uri="{D42A27DB-BD31-4B8C-83A1-F6EECF244321}">
                <p14:modId xmlns:p14="http://schemas.microsoft.com/office/powerpoint/2010/main" val="3938211081"/>
              </p:ext>
            </p:extLst>
          </p:nvPr>
        </p:nvGraphicFramePr>
        <p:xfrm>
          <a:off x="1424517" y="1941569"/>
          <a:ext cx="7498032" cy="5549333"/>
        </p:xfrm>
        <a:graphic>
          <a:graphicData uri="http://schemas.openxmlformats.org/drawingml/2006/table">
            <a:tbl>
              <a:tblPr firstRow="1" firstCol="1" bandRow="1">
                <a:tableStyleId>{5C22544A-7EE6-4342-B048-85BDC9FD1C3A}</a:tableStyleId>
              </a:tblPr>
              <a:tblGrid>
                <a:gridCol w="3749016"/>
                <a:gridCol w="3749016"/>
              </a:tblGrid>
              <a:tr h="1041935">
                <a:tc>
                  <a:txBody>
                    <a:bodyPr/>
                    <a:lstStyle/>
                    <a:p>
                      <a:pPr marL="0" marR="0" algn="ctr">
                        <a:spcBef>
                          <a:spcPts val="0"/>
                        </a:spcBef>
                        <a:spcAft>
                          <a:spcPts val="0"/>
                        </a:spcAft>
                      </a:pPr>
                      <a:r>
                        <a:rPr lang="en-US" sz="1500" u="sng" dirty="0">
                          <a:effectLst/>
                        </a:rPr>
                        <a:t>http://</a:t>
                      </a:r>
                      <a:r>
                        <a:rPr lang="en-US" sz="1500" u="sng" dirty="0" smtClean="0">
                          <a:effectLst/>
                        </a:rPr>
                        <a:t>acronyms.thefreedictionary.com/DBN</a:t>
                      </a:r>
                      <a:r>
                        <a:rPr lang="en-US" sz="2100" dirty="0" smtClean="0">
                          <a:effectLst/>
                        </a:rPr>
                        <a:t>Acronym</a:t>
                      </a:r>
                      <a:endParaRPr lang="en-US" sz="2100" dirty="0">
                        <a:effectLst/>
                        <a:latin typeface="Times New Roman"/>
                        <a:ea typeface="SimSun"/>
                        <a:cs typeface="Times New Roman"/>
                      </a:endParaRPr>
                    </a:p>
                  </a:txBody>
                  <a:tcPr marL="0" marR="0" marT="0" marB="0" anchor="ctr"/>
                </a:tc>
                <a:tc>
                  <a:txBody>
                    <a:bodyPr/>
                    <a:lstStyle/>
                    <a:p>
                      <a:pPr marL="0" marR="0" algn="ctr">
                        <a:spcBef>
                          <a:spcPts val="0"/>
                        </a:spcBef>
                        <a:spcAft>
                          <a:spcPts val="0"/>
                        </a:spcAft>
                      </a:pPr>
                      <a:r>
                        <a:rPr lang="en-US" sz="2100" dirty="0">
                          <a:effectLst/>
                        </a:rPr>
                        <a:t>Definition</a:t>
                      </a:r>
                      <a:endParaRPr lang="en-US" sz="2100" dirty="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dirty="0">
                          <a:effectLst/>
                        </a:rPr>
                        <a:t>1, 5-Diazabicyclo(4.3.0)Non-5-Ene (chemical compound)</a:t>
                      </a:r>
                      <a:endParaRPr lang="en-US" sz="900" dirty="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Doing Business - Not</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Dialog Broadband Networks (Dialog Telekom PLC; Sri Lanka)</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De Bonis Non (Legal: appointment of a personal representative to a vacancy)</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Divisible by None (band)</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b="1">
                          <a:solidFill>
                            <a:srgbClr val="FF0000"/>
                          </a:solidFill>
                          <a:effectLst/>
                        </a:rPr>
                        <a:t>DBN</a:t>
                      </a:r>
                      <a:endParaRPr lang="en-US" sz="900" b="1">
                        <a:solidFill>
                          <a:srgbClr val="FF0000"/>
                        </a:solidFill>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b="1" dirty="0">
                          <a:solidFill>
                            <a:srgbClr val="FF0000"/>
                          </a:solidFill>
                          <a:effectLst/>
                        </a:rPr>
                        <a:t>Deep Belief </a:t>
                      </a:r>
                      <a:r>
                        <a:rPr lang="en-US" sz="900" b="1" dirty="0" smtClean="0">
                          <a:solidFill>
                            <a:srgbClr val="FF0000"/>
                          </a:solidFill>
                          <a:effectLst/>
                        </a:rPr>
                        <a:t> Network </a:t>
                      </a:r>
                      <a:r>
                        <a:rPr lang="en-US" sz="900" b="1" dirty="0">
                          <a:solidFill>
                            <a:srgbClr val="FF0000"/>
                          </a:solidFill>
                          <a:effectLst/>
                        </a:rPr>
                        <a:t>(machine learning)</a:t>
                      </a:r>
                      <a:endParaRPr lang="en-US" sz="900" b="1" dirty="0">
                        <a:solidFill>
                          <a:srgbClr val="FF0000"/>
                        </a:solidFill>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b="1">
                          <a:solidFill>
                            <a:srgbClr val="FF0000"/>
                          </a:solidFill>
                          <a:effectLst/>
                        </a:rPr>
                        <a:t>DBN</a:t>
                      </a:r>
                      <a:endParaRPr lang="en-US" sz="900" b="1">
                        <a:solidFill>
                          <a:srgbClr val="FF0000"/>
                        </a:solidFill>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b="1" dirty="0">
                          <a:solidFill>
                            <a:srgbClr val="FF0000"/>
                          </a:solidFill>
                          <a:effectLst/>
                        </a:rPr>
                        <a:t>Dynamic Bayes Network</a:t>
                      </a:r>
                      <a:endParaRPr lang="en-US" sz="900" b="1" dirty="0">
                        <a:solidFill>
                          <a:srgbClr val="FF0000"/>
                        </a:solidFill>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Data Bus Network</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Dial-Back Number</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Day Beacon</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Domain-Border Node</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Digital Billboard Network (Australia)</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Drunk Before Noon</a:t>
                      </a:r>
                      <a:endParaRPr lang="en-US" sz="900">
                        <a:effectLst/>
                        <a:latin typeface="Times New Roman"/>
                        <a:ea typeface="SimSun"/>
                        <a:cs typeface="Times New Roman"/>
                      </a:endParaRPr>
                    </a:p>
                  </a:txBody>
                  <a:tcPr marL="0" marR="0" marT="0" marB="0" anchor="ctr"/>
                </a:tc>
              </a:tr>
              <a:tr h="450738">
                <a:tc>
                  <a:txBody>
                    <a:bodyPr/>
                    <a:lstStyle/>
                    <a:p>
                      <a:pPr marL="0" marR="0">
                        <a:spcBef>
                          <a:spcPts val="0"/>
                        </a:spcBef>
                        <a:spcAft>
                          <a:spcPts val="0"/>
                        </a:spcAft>
                      </a:pPr>
                      <a:r>
                        <a:rPr lang="en-US" sz="900" dirty="0">
                          <a:effectLst/>
                        </a:rPr>
                        <a:t>DBN</a:t>
                      </a:r>
                      <a:endParaRPr lang="en-US" sz="900" dirty="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District Borough Number (New York City Department of Education school identifier)</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Database Notification</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Directed Bipartite Network</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Décolletage de Basse Normandie (French: Turning of Lower Normandy)</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a:effectLst/>
                        </a:rPr>
                        <a:t>DBN</a:t>
                      </a:r>
                      <a:endParaRPr lang="en-US" sz="90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a:effectLst/>
                        </a:rPr>
                        <a:t>Don Boule de Neige (French: Don Snowball)</a:t>
                      </a:r>
                      <a:endParaRPr lang="en-US" sz="900">
                        <a:effectLst/>
                        <a:latin typeface="Times New Roman"/>
                        <a:ea typeface="SimSun"/>
                        <a:cs typeface="Times New Roman"/>
                      </a:endParaRPr>
                    </a:p>
                  </a:txBody>
                  <a:tcPr marL="0" marR="0" marT="0" marB="0" anchor="ctr"/>
                </a:tc>
              </a:tr>
              <a:tr h="225370">
                <a:tc>
                  <a:txBody>
                    <a:bodyPr/>
                    <a:lstStyle/>
                    <a:p>
                      <a:pPr marL="0" marR="0">
                        <a:spcBef>
                          <a:spcPts val="0"/>
                        </a:spcBef>
                        <a:spcAft>
                          <a:spcPts val="0"/>
                        </a:spcAft>
                      </a:pPr>
                      <a:r>
                        <a:rPr lang="en-US" sz="900" dirty="0">
                          <a:effectLst/>
                        </a:rPr>
                        <a:t>DBN</a:t>
                      </a:r>
                      <a:endParaRPr lang="en-US" sz="900" dirty="0">
                        <a:effectLst/>
                        <a:latin typeface="Times New Roman"/>
                        <a:ea typeface="SimSun"/>
                        <a:cs typeface="Times New Roman"/>
                      </a:endParaRPr>
                    </a:p>
                  </a:txBody>
                  <a:tcPr marL="0" marR="0" marT="0" marB="0" anchor="ctr"/>
                </a:tc>
                <a:tc>
                  <a:txBody>
                    <a:bodyPr/>
                    <a:lstStyle/>
                    <a:p>
                      <a:pPr marL="0" marR="0">
                        <a:spcBef>
                          <a:spcPts val="0"/>
                        </a:spcBef>
                        <a:spcAft>
                          <a:spcPts val="0"/>
                        </a:spcAft>
                      </a:pPr>
                      <a:r>
                        <a:rPr lang="en-US" sz="900" dirty="0">
                          <a:effectLst/>
                        </a:rPr>
                        <a:t>Development Business Network (various locations)</a:t>
                      </a:r>
                      <a:endParaRPr lang="en-US" sz="900" dirty="0">
                        <a:effectLst/>
                        <a:latin typeface="Times New Roman"/>
                        <a:ea typeface="SimSun"/>
                        <a:cs typeface="Times New Roman"/>
                      </a:endParaRPr>
                    </a:p>
                  </a:txBody>
                  <a:tcPr marL="0" marR="0" marT="0" marB="0" anchor="ctr"/>
                </a:tc>
              </a:tr>
            </a:tbl>
          </a:graphicData>
        </a:graphic>
      </p:graphicFrame>
      <p:sp>
        <p:nvSpPr>
          <p:cNvPr id="4" name="Date Placeholder 3"/>
          <p:cNvSpPr>
            <a:spLocks noGrp="1"/>
          </p:cNvSpPr>
          <p:nvPr>
            <p:ph type="dt" sz="half" idx="10"/>
          </p:nvPr>
        </p:nvSpPr>
        <p:spPr/>
        <p:txBody>
          <a:bodyPr/>
          <a:lstStyle/>
          <a:p>
            <a:fld id="{1F9A80B2-60D6-45A7-9913-381B60D37858}" type="datetime1">
              <a:rPr lang="en-US" smtClean="0">
                <a:solidFill>
                  <a:srgbClr val="C8C8B1">
                    <a:shade val="50000"/>
                    <a:satMod val="200000"/>
                  </a:srgbClr>
                </a:solidFill>
              </a:rPr>
              <a:pPr/>
              <a:t>6/29/2013</a:t>
            </a:fld>
            <a:endParaRPr lang="en-US" dirty="0">
              <a:solidFill>
                <a:srgbClr val="C8C8B1">
                  <a:shade val="50000"/>
                  <a:satMod val="200000"/>
                </a:srgbClr>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30</a:t>
            </a:fld>
            <a:endParaRPr lang="en-US">
              <a:solidFill>
                <a:srgbClr val="C8C8B1">
                  <a:shade val="50000"/>
                  <a:satMod val="200000"/>
                </a:srgbClr>
              </a:solidFill>
            </a:endParaRPr>
          </a:p>
        </p:txBody>
      </p:sp>
      <p:sp>
        <p:nvSpPr>
          <p:cNvPr id="8" name="Rectangle 1"/>
          <p:cNvSpPr>
            <a:spLocks noChangeArrowheads="1"/>
          </p:cNvSpPr>
          <p:nvPr/>
        </p:nvSpPr>
        <p:spPr bwMode="auto">
          <a:xfrm>
            <a:off x="1196635" y="1263307"/>
            <a:ext cx="2982509" cy="8434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68456" tIns="34227" rIns="68456" bIns="34227" numCol="1" anchor="ctr" anchorCtr="0" compatLnSpc="1">
            <a:prstTxWarp prst="textNoShape">
              <a:avLst/>
            </a:prstTxWarp>
            <a:spAutoFit/>
          </a:bodyPr>
          <a:lstStyle/>
          <a:p>
            <a:pPr defTabSz="684579" fontAlgn="base">
              <a:spcBef>
                <a:spcPct val="0"/>
              </a:spcBef>
              <a:spcAft>
                <a:spcPct val="0"/>
              </a:spcAft>
            </a:pPr>
            <a:r>
              <a:rPr lang="en-US" sz="800" b="1" dirty="0">
                <a:solidFill>
                  <a:srgbClr val="000000"/>
                </a:solidFill>
                <a:latin typeface="Tahoma" pitchFamily="34" charset="0"/>
                <a:ea typeface="SimSun" pitchFamily="2" charset="-122"/>
                <a:cs typeface="Tahoma" pitchFamily="34" charset="0"/>
              </a:rPr>
              <a:t>From:</a:t>
            </a:r>
            <a:r>
              <a:rPr lang="en-US" sz="800" dirty="0">
                <a:solidFill>
                  <a:srgbClr val="000000"/>
                </a:solidFill>
                <a:latin typeface="Tahoma" pitchFamily="34" charset="0"/>
                <a:ea typeface="SimSun" pitchFamily="2" charset="-122"/>
                <a:cs typeface="Tahoma" pitchFamily="34" charset="0"/>
              </a:rPr>
              <a:t> Geoffrey Hinton [mailto:</a:t>
            </a:r>
            <a:r>
              <a:rPr lang="en-US" sz="800" dirty="0">
                <a:solidFill>
                  <a:srgbClr val="000000"/>
                </a:solidFill>
                <a:latin typeface="Tahoma" pitchFamily="34" charset="0"/>
                <a:ea typeface="SimSun" pitchFamily="2" charset="-122"/>
                <a:cs typeface="Tahoma" pitchFamily="34" charset="0"/>
                <a:hlinkClick r:id="rId2"/>
              </a:rPr>
              <a:t>geoffrey.hinton@gmail.com</a:t>
            </a:r>
            <a:r>
              <a:rPr lang="en-US" sz="800" dirty="0">
                <a:solidFill>
                  <a:srgbClr val="000000"/>
                </a:solidFill>
                <a:latin typeface="Tahoma" pitchFamily="34" charset="0"/>
                <a:ea typeface="SimSun" pitchFamily="2" charset="-122"/>
                <a:cs typeface="Tahoma" pitchFamily="34" charset="0"/>
              </a:rPr>
              <a:t>] </a:t>
            </a:r>
            <a:br>
              <a:rPr lang="en-US" sz="800" dirty="0">
                <a:solidFill>
                  <a:srgbClr val="000000"/>
                </a:solidFill>
                <a:latin typeface="Tahoma" pitchFamily="34" charset="0"/>
                <a:ea typeface="SimSun" pitchFamily="2" charset="-122"/>
                <a:cs typeface="Tahoma" pitchFamily="34" charset="0"/>
              </a:rPr>
            </a:br>
            <a:r>
              <a:rPr lang="en-US" sz="800" b="1" dirty="0">
                <a:solidFill>
                  <a:srgbClr val="000000"/>
                </a:solidFill>
                <a:latin typeface="Tahoma" pitchFamily="34" charset="0"/>
                <a:ea typeface="SimSun" pitchFamily="2" charset="-122"/>
                <a:cs typeface="Tahoma" pitchFamily="34" charset="0"/>
              </a:rPr>
              <a:t>Sent:</a:t>
            </a:r>
            <a:r>
              <a:rPr lang="en-US" sz="800" dirty="0">
                <a:solidFill>
                  <a:srgbClr val="000000"/>
                </a:solidFill>
                <a:latin typeface="Tahoma" pitchFamily="34" charset="0"/>
                <a:ea typeface="SimSun" pitchFamily="2" charset="-122"/>
                <a:cs typeface="Tahoma" pitchFamily="34" charset="0"/>
              </a:rPr>
              <a:t> Tuesday, January 17, 2012 9:33 AM</a:t>
            </a:r>
            <a:br>
              <a:rPr lang="en-US" sz="800" dirty="0">
                <a:solidFill>
                  <a:srgbClr val="000000"/>
                </a:solidFill>
                <a:latin typeface="Tahoma" pitchFamily="34" charset="0"/>
                <a:ea typeface="SimSun" pitchFamily="2" charset="-122"/>
                <a:cs typeface="Tahoma" pitchFamily="34" charset="0"/>
              </a:rPr>
            </a:br>
            <a:r>
              <a:rPr lang="en-US" sz="800" b="1" dirty="0">
                <a:solidFill>
                  <a:srgbClr val="000000"/>
                </a:solidFill>
                <a:latin typeface="Tahoma" pitchFamily="34" charset="0"/>
                <a:ea typeface="SimSun" pitchFamily="2" charset="-122"/>
                <a:cs typeface="Tahoma" pitchFamily="34" charset="0"/>
              </a:rPr>
              <a:t>To:</a:t>
            </a:r>
            <a:r>
              <a:rPr lang="en-US" sz="800" dirty="0">
                <a:solidFill>
                  <a:srgbClr val="000000"/>
                </a:solidFill>
                <a:latin typeface="Tahoma" pitchFamily="34" charset="0"/>
                <a:ea typeface="SimSun" pitchFamily="2" charset="-122"/>
                <a:cs typeface="Tahoma" pitchFamily="34" charset="0"/>
              </a:rPr>
              <a:t> Li Deng</a:t>
            </a:r>
            <a:br>
              <a:rPr lang="en-US" sz="800" dirty="0">
                <a:solidFill>
                  <a:srgbClr val="000000"/>
                </a:solidFill>
                <a:latin typeface="Tahoma" pitchFamily="34" charset="0"/>
                <a:ea typeface="SimSun" pitchFamily="2" charset="-122"/>
                <a:cs typeface="Tahoma" pitchFamily="34" charset="0"/>
              </a:rPr>
            </a:br>
            <a:r>
              <a:rPr lang="en-US" sz="800" b="1" dirty="0">
                <a:solidFill>
                  <a:srgbClr val="000000"/>
                </a:solidFill>
                <a:latin typeface="Tahoma" pitchFamily="34" charset="0"/>
                <a:ea typeface="SimSun" pitchFamily="2" charset="-122"/>
                <a:cs typeface="Tahoma" pitchFamily="34" charset="0"/>
              </a:rPr>
              <a:t>Subject:</a:t>
            </a:r>
            <a:r>
              <a:rPr lang="en-US" sz="800" dirty="0">
                <a:solidFill>
                  <a:srgbClr val="000000"/>
                </a:solidFill>
                <a:latin typeface="Tahoma" pitchFamily="34" charset="0"/>
                <a:ea typeface="SimSun" pitchFamily="2" charset="-122"/>
                <a:cs typeface="Tahoma" pitchFamily="34" charset="0"/>
              </a:rPr>
              <a:t> DBNs are beating DBNs</a:t>
            </a:r>
            <a:endParaRPr lang="en-US" sz="500" dirty="0">
              <a:solidFill>
                <a:srgbClr val="000000"/>
              </a:solidFill>
              <a:latin typeface="Arial" pitchFamily="34" charset="0"/>
              <a:cs typeface="Arial" pitchFamily="34" charset="0"/>
            </a:endParaRPr>
          </a:p>
          <a:p>
            <a:pPr defTabSz="684579" eaLnBrk="0" fontAlgn="base" hangingPunct="0">
              <a:spcBef>
                <a:spcPct val="0"/>
              </a:spcBef>
              <a:spcAft>
                <a:spcPct val="0"/>
              </a:spcAft>
            </a:pPr>
            <a:r>
              <a:rPr lang="en-US" sz="900" dirty="0">
                <a:solidFill>
                  <a:srgbClr val="000000"/>
                </a:solidFill>
                <a:ea typeface="SimSun" pitchFamily="2" charset="-122"/>
                <a:cs typeface="Times New Roman" pitchFamily="18" charset="0"/>
              </a:rPr>
              <a:t> </a:t>
            </a:r>
            <a:endParaRPr lang="en-US" sz="500" dirty="0">
              <a:solidFill>
                <a:srgbClr val="000000"/>
              </a:solidFill>
              <a:latin typeface="Arial" pitchFamily="34" charset="0"/>
              <a:cs typeface="Arial" pitchFamily="34" charset="0"/>
            </a:endParaRPr>
          </a:p>
          <a:p>
            <a:pPr defTabSz="684579" eaLnBrk="0" fontAlgn="base" hangingPunct="0">
              <a:spcBef>
                <a:spcPct val="0"/>
              </a:spcBef>
              <a:spcAft>
                <a:spcPct val="0"/>
              </a:spcAft>
            </a:pPr>
            <a:r>
              <a:rPr lang="en-US" sz="800" dirty="0">
                <a:solidFill>
                  <a:srgbClr val="000000"/>
                </a:solidFill>
                <a:latin typeface="Calibri" pitchFamily="34" charset="0"/>
                <a:ea typeface="SimSun" pitchFamily="2" charset="-122"/>
                <a:cs typeface="Calibri" pitchFamily="34" charset="0"/>
              </a:rPr>
              <a:t> </a:t>
            </a:r>
            <a:endParaRPr lang="en-US" sz="1400" dirty="0">
              <a:solidFill>
                <a:srgbClr val="000000"/>
              </a:solidFill>
              <a:latin typeface="Arial" pitchFamily="34" charset="0"/>
              <a:cs typeface="Arial" pitchFamily="34" charset="0"/>
            </a:endParaRPr>
          </a:p>
        </p:txBody>
      </p:sp>
    </p:spTree>
    <p:extLst>
      <p:ext uri="{BB962C8B-B14F-4D97-AF65-F5344CB8AC3E}">
        <p14:creationId xmlns:p14="http://schemas.microsoft.com/office/powerpoint/2010/main" val="229289424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p:nvPr>
        </p:nvSpPr>
        <p:spPr/>
        <p:txBody>
          <a:bodyPr>
            <a:normAutofit/>
          </a:bodyPr>
          <a:lstStyle/>
          <a:p>
            <a:pPr eaLnBrk="1" hangingPunct="1"/>
            <a:r>
              <a:rPr lang="en-US" sz="3200" dirty="0" smtClean="0"/>
              <a:t>First generation neural networks</a:t>
            </a:r>
            <a:endParaRPr lang="en-US" dirty="0" smtClean="0"/>
          </a:p>
        </p:txBody>
      </p:sp>
      <p:sp>
        <p:nvSpPr>
          <p:cNvPr id="41987" name="Rectangle 3"/>
          <p:cNvSpPr>
            <a:spLocks noGrp="1" noChangeArrowheads="1"/>
          </p:cNvSpPr>
          <p:nvPr>
            <p:ph type="body" sz="half" idx="1"/>
          </p:nvPr>
        </p:nvSpPr>
        <p:spPr>
          <a:xfrm>
            <a:off x="323850" y="1600200"/>
            <a:ext cx="4038600" cy="4525963"/>
          </a:xfrm>
        </p:spPr>
        <p:txBody>
          <a:bodyPr/>
          <a:lstStyle/>
          <a:p>
            <a:pPr eaLnBrk="1" hangingPunct="1">
              <a:lnSpc>
                <a:spcPct val="90000"/>
              </a:lnSpc>
            </a:pPr>
            <a:r>
              <a:rPr lang="en-US" sz="2400" smtClean="0"/>
              <a:t>Perceptrons (~1960) used a layer of hand-coded features and tried to recognize objects by learning how to weight these features.</a:t>
            </a:r>
          </a:p>
          <a:p>
            <a:pPr lvl="1" eaLnBrk="1" hangingPunct="1">
              <a:lnSpc>
                <a:spcPct val="90000"/>
              </a:lnSpc>
            </a:pPr>
            <a:r>
              <a:rPr lang="en-US" smtClean="0"/>
              <a:t>There was a neat learning algorithm for adjusting the weights.</a:t>
            </a:r>
          </a:p>
          <a:p>
            <a:pPr lvl="1" eaLnBrk="1" hangingPunct="1">
              <a:lnSpc>
                <a:spcPct val="90000"/>
              </a:lnSpc>
            </a:pPr>
            <a:r>
              <a:rPr lang="en-US" smtClean="0">
                <a:solidFill>
                  <a:srgbClr val="FF0000"/>
                </a:solidFill>
              </a:rPr>
              <a:t>But perceptrons are fundamentally limited in what they can learn to do.</a:t>
            </a:r>
          </a:p>
        </p:txBody>
      </p:sp>
      <p:sp>
        <p:nvSpPr>
          <p:cNvPr id="41988" name="Text Box 14"/>
          <p:cNvSpPr txBox="1">
            <a:spLocks noChangeArrowheads="1"/>
          </p:cNvSpPr>
          <p:nvPr/>
        </p:nvSpPr>
        <p:spPr bwMode="auto">
          <a:xfrm>
            <a:off x="7272338" y="3213100"/>
            <a:ext cx="1652587"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r>
              <a:rPr lang="en-US" sz="2000">
                <a:solidFill>
                  <a:srgbClr val="3333CC"/>
                </a:solidFill>
              </a:rPr>
              <a:t>non-adaptive</a:t>
            </a:r>
          </a:p>
          <a:p>
            <a:pPr defTabSz="914269" eaLnBrk="1" hangingPunct="1"/>
            <a:r>
              <a:rPr lang="en-US" sz="2000">
                <a:solidFill>
                  <a:srgbClr val="3333CC"/>
                </a:solidFill>
              </a:rPr>
              <a:t>hand-coded</a:t>
            </a:r>
          </a:p>
          <a:p>
            <a:pPr defTabSz="914269" eaLnBrk="1" hangingPunct="1"/>
            <a:r>
              <a:rPr lang="en-US" sz="2000">
                <a:solidFill>
                  <a:srgbClr val="3333CC"/>
                </a:solidFill>
              </a:rPr>
              <a:t>features</a:t>
            </a:r>
          </a:p>
        </p:txBody>
      </p:sp>
      <p:sp>
        <p:nvSpPr>
          <p:cNvPr id="41989" name="Text Box 15"/>
          <p:cNvSpPr txBox="1">
            <a:spLocks noChangeArrowheads="1"/>
          </p:cNvSpPr>
          <p:nvPr/>
        </p:nvSpPr>
        <p:spPr bwMode="auto">
          <a:xfrm>
            <a:off x="6875463" y="1700213"/>
            <a:ext cx="201612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r>
              <a:rPr lang="en-US" sz="2000">
                <a:solidFill>
                  <a:srgbClr val="3333CC"/>
                </a:solidFill>
              </a:rPr>
              <a:t>output units  e.g. class labels</a:t>
            </a:r>
          </a:p>
        </p:txBody>
      </p:sp>
      <p:sp>
        <p:nvSpPr>
          <p:cNvPr id="41990" name="Text Box 32"/>
          <p:cNvSpPr txBox="1">
            <a:spLocks noChangeArrowheads="1"/>
          </p:cNvSpPr>
          <p:nvPr/>
        </p:nvSpPr>
        <p:spPr bwMode="auto">
          <a:xfrm>
            <a:off x="7253288" y="4779963"/>
            <a:ext cx="1603375"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input units e.g. pixels</a:t>
            </a:r>
          </a:p>
        </p:txBody>
      </p:sp>
      <p:sp>
        <p:nvSpPr>
          <p:cNvPr id="41991" name="Text Box 33"/>
          <p:cNvSpPr txBox="1">
            <a:spLocks noChangeArrowheads="1"/>
          </p:cNvSpPr>
          <p:nvPr/>
        </p:nvSpPr>
        <p:spPr bwMode="auto">
          <a:xfrm>
            <a:off x="4679950" y="5667375"/>
            <a:ext cx="39973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Sketch of a typical perceptron from the 1960’s</a:t>
            </a:r>
          </a:p>
        </p:txBody>
      </p:sp>
      <p:sp>
        <p:nvSpPr>
          <p:cNvPr id="41992" name="Oval 37"/>
          <p:cNvSpPr>
            <a:spLocks noChangeArrowheads="1"/>
          </p:cNvSpPr>
          <p:nvPr/>
        </p:nvSpPr>
        <p:spPr bwMode="auto">
          <a:xfrm>
            <a:off x="4824413" y="350043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3" name="Oval 38"/>
          <p:cNvSpPr>
            <a:spLocks noChangeArrowheads="1"/>
          </p:cNvSpPr>
          <p:nvPr/>
        </p:nvSpPr>
        <p:spPr bwMode="auto">
          <a:xfrm>
            <a:off x="5508625" y="350043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4" name="Oval 39"/>
          <p:cNvSpPr>
            <a:spLocks noChangeArrowheads="1"/>
          </p:cNvSpPr>
          <p:nvPr/>
        </p:nvSpPr>
        <p:spPr bwMode="auto">
          <a:xfrm>
            <a:off x="6191250" y="350043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5" name="Oval 40"/>
          <p:cNvSpPr>
            <a:spLocks noChangeArrowheads="1"/>
          </p:cNvSpPr>
          <p:nvPr/>
        </p:nvSpPr>
        <p:spPr bwMode="auto">
          <a:xfrm>
            <a:off x="5254625" y="19161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6" name="Oval 41"/>
          <p:cNvSpPr>
            <a:spLocks noChangeArrowheads="1"/>
          </p:cNvSpPr>
          <p:nvPr/>
        </p:nvSpPr>
        <p:spPr bwMode="auto">
          <a:xfrm>
            <a:off x="6191250" y="19161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7" name="Oval 42"/>
          <p:cNvSpPr>
            <a:spLocks noChangeArrowheads="1"/>
          </p:cNvSpPr>
          <p:nvPr/>
        </p:nvSpPr>
        <p:spPr bwMode="auto">
          <a:xfrm>
            <a:off x="5003800" y="49768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8" name="Oval 43"/>
          <p:cNvSpPr>
            <a:spLocks noChangeArrowheads="1"/>
          </p:cNvSpPr>
          <p:nvPr/>
        </p:nvSpPr>
        <p:spPr bwMode="auto">
          <a:xfrm>
            <a:off x="5795963" y="49768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1999" name="Oval 44"/>
          <p:cNvSpPr>
            <a:spLocks noChangeArrowheads="1"/>
          </p:cNvSpPr>
          <p:nvPr/>
        </p:nvSpPr>
        <p:spPr bwMode="auto">
          <a:xfrm>
            <a:off x="6588125" y="49768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2000" name="Oval 46"/>
          <p:cNvSpPr>
            <a:spLocks noChangeArrowheads="1"/>
          </p:cNvSpPr>
          <p:nvPr/>
        </p:nvSpPr>
        <p:spPr bwMode="auto">
          <a:xfrm>
            <a:off x="6840538" y="350043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42001" name="AutoShape 48"/>
          <p:cNvCxnSpPr>
            <a:cxnSpLocks noChangeShapeType="1"/>
            <a:stCxn id="41998" idx="0"/>
            <a:endCxn id="41994" idx="4"/>
          </p:cNvCxnSpPr>
          <p:nvPr/>
        </p:nvCxnSpPr>
        <p:spPr bwMode="auto">
          <a:xfrm flipV="1">
            <a:off x="6011863" y="3946525"/>
            <a:ext cx="395287" cy="1016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2" name="AutoShape 49"/>
          <p:cNvCxnSpPr>
            <a:cxnSpLocks noChangeShapeType="1"/>
            <a:stCxn id="41997" idx="0"/>
            <a:endCxn id="41993" idx="4"/>
          </p:cNvCxnSpPr>
          <p:nvPr/>
        </p:nvCxnSpPr>
        <p:spPr bwMode="auto">
          <a:xfrm flipV="1">
            <a:off x="5219700" y="3946525"/>
            <a:ext cx="504825" cy="1016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3" name="AutoShape 50"/>
          <p:cNvCxnSpPr>
            <a:cxnSpLocks noChangeShapeType="1"/>
            <a:stCxn id="41999" idx="0"/>
            <a:endCxn id="42000" idx="4"/>
          </p:cNvCxnSpPr>
          <p:nvPr/>
        </p:nvCxnSpPr>
        <p:spPr bwMode="auto">
          <a:xfrm flipV="1">
            <a:off x="6804025" y="3946525"/>
            <a:ext cx="252413" cy="1016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4" name="AutoShape 52"/>
          <p:cNvCxnSpPr>
            <a:cxnSpLocks noChangeShapeType="1"/>
            <a:stCxn id="41993" idx="0"/>
            <a:endCxn id="41995" idx="4"/>
          </p:cNvCxnSpPr>
          <p:nvPr/>
        </p:nvCxnSpPr>
        <p:spPr bwMode="auto">
          <a:xfrm flipH="1" flipV="1">
            <a:off x="5470525" y="2362200"/>
            <a:ext cx="254000" cy="1123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5" name="AutoShape 54"/>
          <p:cNvCxnSpPr>
            <a:cxnSpLocks noChangeShapeType="1"/>
            <a:stCxn id="41998" idx="7"/>
            <a:endCxn id="42000" idx="3"/>
          </p:cNvCxnSpPr>
          <p:nvPr/>
        </p:nvCxnSpPr>
        <p:spPr bwMode="auto">
          <a:xfrm flipV="1">
            <a:off x="6164263" y="3883025"/>
            <a:ext cx="739775" cy="1143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6" name="AutoShape 56"/>
          <p:cNvCxnSpPr>
            <a:cxnSpLocks noChangeShapeType="1"/>
            <a:stCxn id="41992" idx="0"/>
            <a:endCxn id="41995" idx="3"/>
          </p:cNvCxnSpPr>
          <p:nvPr/>
        </p:nvCxnSpPr>
        <p:spPr bwMode="auto">
          <a:xfrm flipV="1">
            <a:off x="5040313" y="2298700"/>
            <a:ext cx="277812" cy="11874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7" name="AutoShape 57"/>
          <p:cNvCxnSpPr>
            <a:cxnSpLocks noChangeShapeType="1"/>
            <a:stCxn id="41993" idx="7"/>
            <a:endCxn id="41996" idx="3"/>
          </p:cNvCxnSpPr>
          <p:nvPr/>
        </p:nvCxnSpPr>
        <p:spPr bwMode="auto">
          <a:xfrm flipV="1">
            <a:off x="5876925" y="2298700"/>
            <a:ext cx="377825" cy="1250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8" name="AutoShape 59"/>
          <p:cNvCxnSpPr>
            <a:cxnSpLocks noChangeShapeType="1"/>
            <a:stCxn id="41999" idx="1"/>
            <a:endCxn id="41994" idx="5"/>
          </p:cNvCxnSpPr>
          <p:nvPr/>
        </p:nvCxnSpPr>
        <p:spPr bwMode="auto">
          <a:xfrm flipH="1" flipV="1">
            <a:off x="6559550" y="3883025"/>
            <a:ext cx="92075" cy="1143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09" name="AutoShape 60"/>
          <p:cNvCxnSpPr>
            <a:cxnSpLocks noChangeShapeType="1"/>
            <a:stCxn id="41994" idx="1"/>
            <a:endCxn id="41995" idx="5"/>
          </p:cNvCxnSpPr>
          <p:nvPr/>
        </p:nvCxnSpPr>
        <p:spPr bwMode="auto">
          <a:xfrm flipH="1" flipV="1">
            <a:off x="5622925" y="2298700"/>
            <a:ext cx="631825" cy="1250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0" name="AutoShape 62"/>
          <p:cNvCxnSpPr>
            <a:cxnSpLocks noChangeShapeType="1"/>
            <a:stCxn id="41997" idx="1"/>
            <a:endCxn id="41992" idx="4"/>
          </p:cNvCxnSpPr>
          <p:nvPr/>
        </p:nvCxnSpPr>
        <p:spPr bwMode="auto">
          <a:xfrm flipH="1" flipV="1">
            <a:off x="5040313" y="3946525"/>
            <a:ext cx="26987" cy="10795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1" name="AutoShape 63"/>
          <p:cNvCxnSpPr>
            <a:cxnSpLocks noChangeShapeType="1"/>
            <a:stCxn id="41998" idx="0"/>
            <a:endCxn id="41993" idx="5"/>
          </p:cNvCxnSpPr>
          <p:nvPr/>
        </p:nvCxnSpPr>
        <p:spPr bwMode="auto">
          <a:xfrm flipH="1" flipV="1">
            <a:off x="5876925" y="3883025"/>
            <a:ext cx="134938" cy="10795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2" name="AutoShape 65"/>
          <p:cNvCxnSpPr>
            <a:cxnSpLocks noChangeShapeType="1"/>
            <a:stCxn id="41997" idx="7"/>
            <a:endCxn id="41994" idx="3"/>
          </p:cNvCxnSpPr>
          <p:nvPr/>
        </p:nvCxnSpPr>
        <p:spPr bwMode="auto">
          <a:xfrm flipV="1">
            <a:off x="5372100" y="3883025"/>
            <a:ext cx="882650" cy="1143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3" name="AutoShape 75"/>
          <p:cNvCxnSpPr>
            <a:cxnSpLocks noChangeShapeType="1"/>
            <a:stCxn id="42000" idx="1"/>
            <a:endCxn id="41996" idx="5"/>
          </p:cNvCxnSpPr>
          <p:nvPr/>
        </p:nvCxnSpPr>
        <p:spPr bwMode="auto">
          <a:xfrm flipH="1" flipV="1">
            <a:off x="6559550" y="2298700"/>
            <a:ext cx="344488" cy="1250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4" name="AutoShape 76"/>
          <p:cNvCxnSpPr>
            <a:cxnSpLocks noChangeShapeType="1"/>
            <a:stCxn id="41994" idx="0"/>
            <a:endCxn id="41996" idx="4"/>
          </p:cNvCxnSpPr>
          <p:nvPr/>
        </p:nvCxnSpPr>
        <p:spPr bwMode="auto">
          <a:xfrm flipV="1">
            <a:off x="6407150" y="2362200"/>
            <a:ext cx="0" cy="11239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2015" name="AutoShape 77"/>
          <p:cNvCxnSpPr>
            <a:cxnSpLocks noChangeShapeType="1"/>
            <a:stCxn id="41998" idx="1"/>
            <a:endCxn id="41992" idx="5"/>
          </p:cNvCxnSpPr>
          <p:nvPr/>
        </p:nvCxnSpPr>
        <p:spPr bwMode="auto">
          <a:xfrm flipH="1" flipV="1">
            <a:off x="5192713" y="3883025"/>
            <a:ext cx="666750" cy="114300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2016" name="Oval 70"/>
          <p:cNvSpPr>
            <a:spLocks noChangeArrowheads="1"/>
          </p:cNvSpPr>
          <p:nvPr/>
        </p:nvSpPr>
        <p:spPr bwMode="auto">
          <a:xfrm>
            <a:off x="6551613" y="2420938"/>
            <a:ext cx="144462" cy="144462"/>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2017" name="Oval 71"/>
          <p:cNvSpPr>
            <a:spLocks noChangeArrowheads="1"/>
          </p:cNvSpPr>
          <p:nvPr/>
        </p:nvSpPr>
        <p:spPr bwMode="auto">
          <a:xfrm>
            <a:off x="6119813" y="2419350"/>
            <a:ext cx="144462" cy="144463"/>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2018" name="Oval 73"/>
          <p:cNvSpPr>
            <a:spLocks noChangeArrowheads="1"/>
          </p:cNvSpPr>
          <p:nvPr/>
        </p:nvSpPr>
        <p:spPr bwMode="auto">
          <a:xfrm>
            <a:off x="6335713" y="2490788"/>
            <a:ext cx="144462" cy="144462"/>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2019" name="Text Box 78"/>
          <p:cNvSpPr txBox="1">
            <a:spLocks noChangeArrowheads="1"/>
          </p:cNvSpPr>
          <p:nvPr/>
        </p:nvSpPr>
        <p:spPr bwMode="auto">
          <a:xfrm>
            <a:off x="5076825" y="1520825"/>
            <a:ext cx="79057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1800">
                <a:solidFill>
                  <a:prstClr val="black"/>
                </a:solidFill>
              </a:rPr>
              <a:t>Bomb</a:t>
            </a:r>
          </a:p>
        </p:txBody>
      </p:sp>
      <p:sp>
        <p:nvSpPr>
          <p:cNvPr id="42020" name="Text Box 79"/>
          <p:cNvSpPr txBox="1">
            <a:spLocks noChangeArrowheads="1"/>
          </p:cNvSpPr>
          <p:nvPr/>
        </p:nvSpPr>
        <p:spPr bwMode="auto">
          <a:xfrm>
            <a:off x="6119813" y="1514475"/>
            <a:ext cx="6477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1800">
                <a:solidFill>
                  <a:prstClr val="black"/>
                </a:solidFill>
              </a:rPr>
              <a:t>Toy</a:t>
            </a:r>
          </a:p>
        </p:txBody>
      </p:sp>
      <p:sp>
        <p:nvSpPr>
          <p:cNvPr id="2" name="TextBox 1"/>
          <p:cNvSpPr txBox="1"/>
          <p:nvPr/>
        </p:nvSpPr>
        <p:spPr>
          <a:xfrm>
            <a:off x="304800" y="6553200"/>
            <a:ext cx="1968744" cy="369332"/>
          </a:xfrm>
          <a:prstGeom prst="rect">
            <a:avLst/>
          </a:prstGeom>
          <a:noFill/>
        </p:spPr>
        <p:txBody>
          <a:bodyPr wrap="none" rtlCol="0">
            <a:spAutoFit/>
          </a:bodyPr>
          <a:lstStyle/>
          <a:p>
            <a:pPr defTabSz="914269"/>
            <a:r>
              <a:rPr lang="en-US" dirty="0" smtClean="0">
                <a:solidFill>
                  <a:prstClr val="black"/>
                </a:solidFill>
              </a:rPr>
              <a:t>(Slide from Hinton)</a:t>
            </a:r>
            <a:endParaRPr lang="en-US" dirty="0">
              <a:solidFill>
                <a:prstClr val="black"/>
              </a:solidFill>
            </a:endParaRPr>
          </a:p>
        </p:txBody>
      </p:sp>
    </p:spTree>
    <p:extLst>
      <p:ext uri="{BB962C8B-B14F-4D97-AF65-F5344CB8AC3E}">
        <p14:creationId xmlns:p14="http://schemas.microsoft.com/office/powerpoint/2010/main" val="276530306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7938"/>
            <a:ext cx="8229600" cy="1143000"/>
          </a:xfrm>
        </p:spPr>
        <p:txBody>
          <a:bodyPr/>
          <a:lstStyle/>
          <a:p>
            <a:r>
              <a:rPr lang="en-US" sz="3200" dirty="0" smtClean="0"/>
              <a:t>     Support </a:t>
            </a:r>
            <a:r>
              <a:rPr lang="en-US" sz="3200" dirty="0"/>
              <a:t>Vector </a:t>
            </a:r>
            <a:r>
              <a:rPr lang="en-US" sz="3200" dirty="0" smtClean="0"/>
              <a:t>Machine is a perceptron</a:t>
            </a:r>
          </a:p>
        </p:txBody>
      </p:sp>
      <p:sp>
        <p:nvSpPr>
          <p:cNvPr id="44035" name="Rectangle 3"/>
          <p:cNvSpPr>
            <a:spLocks noGrp="1" noChangeArrowheads="1"/>
          </p:cNvSpPr>
          <p:nvPr>
            <p:ph type="body" idx="1"/>
          </p:nvPr>
        </p:nvSpPr>
        <p:spPr>
          <a:xfrm>
            <a:off x="457200" y="1160463"/>
            <a:ext cx="8229600" cy="5472112"/>
          </a:xfrm>
        </p:spPr>
        <p:txBody>
          <a:bodyPr/>
          <a:lstStyle/>
          <a:p>
            <a:pPr eaLnBrk="1" hangingPunct="1"/>
            <a:r>
              <a:rPr lang="en-US" sz="2400" dirty="0" err="1" smtClean="0"/>
              <a:t>Vapnik</a:t>
            </a:r>
            <a:r>
              <a:rPr lang="en-US" sz="2400" dirty="0" smtClean="0"/>
              <a:t> and his co-workers developed a very clever type of perceptron called a Support Vector Machine.</a:t>
            </a:r>
          </a:p>
          <a:p>
            <a:pPr lvl="1" eaLnBrk="1" hangingPunct="1"/>
            <a:r>
              <a:rPr lang="en-US" sz="2400" dirty="0" smtClean="0"/>
              <a:t>Instead of hand-coding the layer of non-adaptive features, each training example is used to create a new feature using a fixed recipe.</a:t>
            </a:r>
          </a:p>
          <a:p>
            <a:pPr lvl="2" eaLnBrk="1" hangingPunct="1"/>
            <a:r>
              <a:rPr lang="en-US" sz="2000" dirty="0" smtClean="0"/>
              <a:t>The feature computes how similar a test example is to that training example. </a:t>
            </a:r>
          </a:p>
          <a:p>
            <a:pPr lvl="1" eaLnBrk="1" hangingPunct="1"/>
            <a:r>
              <a:rPr lang="en-US" sz="2400" dirty="0" smtClean="0"/>
              <a:t>Then a clever optimization technique is used to select the best subset of the features and to decide how to weight each feature when classifying a test case.</a:t>
            </a:r>
          </a:p>
          <a:p>
            <a:pPr lvl="2" eaLnBrk="1" hangingPunct="1"/>
            <a:r>
              <a:rPr lang="en-US" sz="2000" dirty="0" smtClean="0"/>
              <a:t>But its just a perceptron and has all the same limitations.</a:t>
            </a:r>
          </a:p>
          <a:p>
            <a:pPr eaLnBrk="1" hangingPunct="1"/>
            <a:r>
              <a:rPr lang="en-US" sz="2400" dirty="0" smtClean="0"/>
              <a:t>In the 1990’s, many researchers abandoned neural networks with multiple adaptive hidden layers because Support Vector Machines worked better.</a:t>
            </a:r>
          </a:p>
        </p:txBody>
      </p:sp>
      <p:sp>
        <p:nvSpPr>
          <p:cNvPr id="2" name="TextBox 1"/>
          <p:cNvSpPr txBox="1"/>
          <p:nvPr/>
        </p:nvSpPr>
        <p:spPr>
          <a:xfrm>
            <a:off x="304800" y="6477117"/>
            <a:ext cx="3244220" cy="369332"/>
          </a:xfrm>
          <a:prstGeom prst="rect">
            <a:avLst/>
          </a:prstGeom>
          <a:noFill/>
        </p:spPr>
        <p:txBody>
          <a:bodyPr wrap="square" rtlCol="0">
            <a:spAutoFit/>
          </a:bodyPr>
          <a:lstStyle/>
          <a:p>
            <a:pPr defTabSz="914269"/>
            <a:r>
              <a:rPr lang="en-US" dirty="0" smtClean="0">
                <a:solidFill>
                  <a:prstClr val="black"/>
                </a:solidFill>
              </a:rPr>
              <a:t>(Slide modified from Hinton)</a:t>
            </a:r>
            <a:endParaRPr lang="en-US" dirty="0">
              <a:solidFill>
                <a:prstClr val="black"/>
              </a:solidFill>
            </a:endParaRPr>
          </a:p>
        </p:txBody>
      </p:sp>
    </p:spTree>
    <p:extLst>
      <p:ext uri="{BB962C8B-B14F-4D97-AF65-F5344CB8AC3E}">
        <p14:creationId xmlns:p14="http://schemas.microsoft.com/office/powerpoint/2010/main" val="1595997021"/>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p:nvPr>
        </p:nvSpPr>
        <p:spPr>
          <a:xfrm>
            <a:off x="457200" y="115888"/>
            <a:ext cx="8229600" cy="1157287"/>
          </a:xfrm>
        </p:spPr>
        <p:txBody>
          <a:bodyPr/>
          <a:lstStyle/>
          <a:p>
            <a:pPr eaLnBrk="1" hangingPunct="1"/>
            <a:r>
              <a:rPr lang="en-US" sz="3200" smtClean="0"/>
              <a:t>Second generation neural networks (~1985)</a:t>
            </a:r>
          </a:p>
        </p:txBody>
      </p:sp>
      <p:sp>
        <p:nvSpPr>
          <p:cNvPr id="43011" name="Text Box 4"/>
          <p:cNvSpPr txBox="1">
            <a:spLocks noChangeArrowheads="1"/>
          </p:cNvSpPr>
          <p:nvPr/>
        </p:nvSpPr>
        <p:spPr bwMode="auto">
          <a:xfrm>
            <a:off x="6840538" y="5840413"/>
            <a:ext cx="1620837"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input vector</a:t>
            </a:r>
          </a:p>
        </p:txBody>
      </p:sp>
      <p:sp>
        <p:nvSpPr>
          <p:cNvPr id="43012" name="Text Box 5"/>
          <p:cNvSpPr txBox="1">
            <a:spLocks noChangeArrowheads="1"/>
          </p:cNvSpPr>
          <p:nvPr/>
        </p:nvSpPr>
        <p:spPr bwMode="auto">
          <a:xfrm>
            <a:off x="7596188" y="4264025"/>
            <a:ext cx="1152525"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srgbClr val="3333CC"/>
                </a:solidFill>
              </a:rPr>
              <a:t>hidden layers</a:t>
            </a:r>
            <a:endParaRPr lang="en-US" sz="1800">
              <a:solidFill>
                <a:srgbClr val="3333CC"/>
              </a:solidFill>
            </a:endParaRPr>
          </a:p>
        </p:txBody>
      </p:sp>
      <p:sp>
        <p:nvSpPr>
          <p:cNvPr id="43013" name="Text Box 6"/>
          <p:cNvSpPr txBox="1">
            <a:spLocks noChangeArrowheads="1"/>
          </p:cNvSpPr>
          <p:nvPr/>
        </p:nvSpPr>
        <p:spPr bwMode="auto">
          <a:xfrm>
            <a:off x="6913563" y="2636838"/>
            <a:ext cx="154781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srgbClr val="3333CC"/>
                </a:solidFill>
              </a:rPr>
              <a:t>outputs</a:t>
            </a:r>
          </a:p>
        </p:txBody>
      </p:sp>
      <p:sp>
        <p:nvSpPr>
          <p:cNvPr id="43014" name="Oval 7"/>
          <p:cNvSpPr>
            <a:spLocks noChangeArrowheads="1"/>
          </p:cNvSpPr>
          <p:nvPr/>
        </p:nvSpPr>
        <p:spPr bwMode="auto">
          <a:xfrm>
            <a:off x="2916238"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5" name="Oval 8"/>
          <p:cNvSpPr>
            <a:spLocks noChangeArrowheads="1"/>
          </p:cNvSpPr>
          <p:nvPr/>
        </p:nvSpPr>
        <p:spPr bwMode="auto">
          <a:xfrm>
            <a:off x="3708400"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6" name="Oval 9"/>
          <p:cNvSpPr>
            <a:spLocks noChangeArrowheads="1"/>
          </p:cNvSpPr>
          <p:nvPr/>
        </p:nvSpPr>
        <p:spPr bwMode="auto">
          <a:xfrm>
            <a:off x="4500563"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7" name="Oval 10"/>
          <p:cNvSpPr>
            <a:spLocks noChangeArrowheads="1"/>
          </p:cNvSpPr>
          <p:nvPr/>
        </p:nvSpPr>
        <p:spPr bwMode="auto">
          <a:xfrm>
            <a:off x="3563938" y="386238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8" name="Oval 11"/>
          <p:cNvSpPr>
            <a:spLocks noChangeArrowheads="1"/>
          </p:cNvSpPr>
          <p:nvPr/>
        </p:nvSpPr>
        <p:spPr bwMode="auto">
          <a:xfrm>
            <a:off x="4500563" y="3862388"/>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19" name="Oval 12"/>
          <p:cNvSpPr>
            <a:spLocks noChangeArrowheads="1"/>
          </p:cNvSpPr>
          <p:nvPr/>
        </p:nvSpPr>
        <p:spPr bwMode="auto">
          <a:xfrm>
            <a:off x="3708400" y="58785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0" name="Oval 13"/>
          <p:cNvSpPr>
            <a:spLocks noChangeArrowheads="1"/>
          </p:cNvSpPr>
          <p:nvPr/>
        </p:nvSpPr>
        <p:spPr bwMode="auto">
          <a:xfrm>
            <a:off x="4500563" y="58785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1" name="Oval 14"/>
          <p:cNvSpPr>
            <a:spLocks noChangeArrowheads="1"/>
          </p:cNvSpPr>
          <p:nvPr/>
        </p:nvSpPr>
        <p:spPr bwMode="auto">
          <a:xfrm>
            <a:off x="5292725" y="587851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2" name="Oval 15"/>
          <p:cNvSpPr>
            <a:spLocks noChangeArrowheads="1"/>
          </p:cNvSpPr>
          <p:nvPr/>
        </p:nvSpPr>
        <p:spPr bwMode="auto">
          <a:xfrm>
            <a:off x="4068763" y="270986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3" name="Oval 16"/>
          <p:cNvSpPr>
            <a:spLocks noChangeArrowheads="1"/>
          </p:cNvSpPr>
          <p:nvPr/>
        </p:nvSpPr>
        <p:spPr bwMode="auto">
          <a:xfrm>
            <a:off x="4860925" y="2709863"/>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4" name="Oval 17"/>
          <p:cNvSpPr>
            <a:spLocks noChangeArrowheads="1"/>
          </p:cNvSpPr>
          <p:nvPr/>
        </p:nvSpPr>
        <p:spPr bwMode="auto">
          <a:xfrm>
            <a:off x="5508625" y="3933825"/>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5" name="Oval 18"/>
          <p:cNvSpPr>
            <a:spLocks noChangeArrowheads="1"/>
          </p:cNvSpPr>
          <p:nvPr/>
        </p:nvSpPr>
        <p:spPr bwMode="auto">
          <a:xfrm>
            <a:off x="5292725"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43026" name="Oval 19"/>
          <p:cNvSpPr>
            <a:spLocks noChangeArrowheads="1"/>
          </p:cNvSpPr>
          <p:nvPr/>
        </p:nvSpPr>
        <p:spPr bwMode="auto">
          <a:xfrm>
            <a:off x="6084888" y="4870450"/>
            <a:ext cx="431800" cy="431800"/>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43027" name="AutoShape 20"/>
          <p:cNvCxnSpPr>
            <a:cxnSpLocks noChangeShapeType="1"/>
            <a:stCxn id="43020" idx="0"/>
            <a:endCxn id="43016" idx="4"/>
          </p:cNvCxnSpPr>
          <p:nvPr/>
        </p:nvCxnSpPr>
        <p:spPr bwMode="auto">
          <a:xfrm flipV="1">
            <a:off x="4716463" y="5316538"/>
            <a:ext cx="0" cy="547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28" name="AutoShape 21"/>
          <p:cNvCxnSpPr>
            <a:cxnSpLocks noChangeShapeType="1"/>
            <a:stCxn id="43019" idx="0"/>
            <a:endCxn id="43015" idx="4"/>
          </p:cNvCxnSpPr>
          <p:nvPr/>
        </p:nvCxnSpPr>
        <p:spPr bwMode="auto">
          <a:xfrm flipV="1">
            <a:off x="3924300" y="5316538"/>
            <a:ext cx="0" cy="547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29" name="AutoShape 22"/>
          <p:cNvCxnSpPr>
            <a:cxnSpLocks noChangeShapeType="1"/>
            <a:stCxn id="43021" idx="0"/>
            <a:endCxn id="43025" idx="4"/>
          </p:cNvCxnSpPr>
          <p:nvPr/>
        </p:nvCxnSpPr>
        <p:spPr bwMode="auto">
          <a:xfrm flipV="1">
            <a:off x="5508625" y="5316538"/>
            <a:ext cx="0" cy="547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0" name="AutoShape 23"/>
          <p:cNvCxnSpPr>
            <a:cxnSpLocks noChangeShapeType="1"/>
            <a:stCxn id="43016" idx="0"/>
            <a:endCxn id="43018" idx="4"/>
          </p:cNvCxnSpPr>
          <p:nvPr/>
        </p:nvCxnSpPr>
        <p:spPr bwMode="auto">
          <a:xfrm flipV="1">
            <a:off x="4716463" y="4308475"/>
            <a:ext cx="0" cy="547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1" name="AutoShape 24"/>
          <p:cNvCxnSpPr>
            <a:cxnSpLocks noChangeShapeType="1"/>
            <a:stCxn id="43015" idx="0"/>
            <a:endCxn id="43017" idx="4"/>
          </p:cNvCxnSpPr>
          <p:nvPr/>
        </p:nvCxnSpPr>
        <p:spPr bwMode="auto">
          <a:xfrm flipH="1" flipV="1">
            <a:off x="3779838" y="4308475"/>
            <a:ext cx="144462" cy="547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2" name="AutoShape 25"/>
          <p:cNvCxnSpPr>
            <a:cxnSpLocks noChangeShapeType="1"/>
            <a:stCxn id="43025" idx="0"/>
            <a:endCxn id="43024" idx="4"/>
          </p:cNvCxnSpPr>
          <p:nvPr/>
        </p:nvCxnSpPr>
        <p:spPr bwMode="auto">
          <a:xfrm flipV="1">
            <a:off x="5508625" y="4379913"/>
            <a:ext cx="215900" cy="4762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3" name="AutoShape 26"/>
          <p:cNvCxnSpPr>
            <a:cxnSpLocks noChangeShapeType="1"/>
            <a:stCxn id="43018" idx="7"/>
            <a:endCxn id="43023" idx="4"/>
          </p:cNvCxnSpPr>
          <p:nvPr/>
        </p:nvCxnSpPr>
        <p:spPr bwMode="auto">
          <a:xfrm flipV="1">
            <a:off x="4868863" y="3155950"/>
            <a:ext cx="207962" cy="7556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4" name="AutoShape 27"/>
          <p:cNvCxnSpPr>
            <a:cxnSpLocks noChangeShapeType="1"/>
            <a:stCxn id="43024" idx="0"/>
            <a:endCxn id="43023" idx="5"/>
          </p:cNvCxnSpPr>
          <p:nvPr/>
        </p:nvCxnSpPr>
        <p:spPr bwMode="auto">
          <a:xfrm flipH="1" flipV="1">
            <a:off x="5229225" y="3092450"/>
            <a:ext cx="495300" cy="8270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5" name="AutoShape 28"/>
          <p:cNvCxnSpPr>
            <a:cxnSpLocks noChangeShapeType="1"/>
            <a:stCxn id="43020" idx="7"/>
            <a:endCxn id="43025" idx="3"/>
          </p:cNvCxnSpPr>
          <p:nvPr/>
        </p:nvCxnSpPr>
        <p:spPr bwMode="auto">
          <a:xfrm flipV="1">
            <a:off x="4868863" y="5253038"/>
            <a:ext cx="487362"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6" name="AutoShape 29"/>
          <p:cNvCxnSpPr>
            <a:cxnSpLocks noChangeShapeType="1"/>
            <a:stCxn id="43021" idx="7"/>
            <a:endCxn id="43026" idx="3"/>
          </p:cNvCxnSpPr>
          <p:nvPr/>
        </p:nvCxnSpPr>
        <p:spPr bwMode="auto">
          <a:xfrm flipV="1">
            <a:off x="5661025" y="5253038"/>
            <a:ext cx="487363"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7" name="AutoShape 30"/>
          <p:cNvCxnSpPr>
            <a:cxnSpLocks noChangeShapeType="1"/>
            <a:stCxn id="43014" idx="0"/>
            <a:endCxn id="43017" idx="3"/>
          </p:cNvCxnSpPr>
          <p:nvPr/>
        </p:nvCxnSpPr>
        <p:spPr bwMode="auto">
          <a:xfrm flipV="1">
            <a:off x="3132138" y="4244975"/>
            <a:ext cx="495300" cy="6111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8" name="AutoShape 31"/>
          <p:cNvCxnSpPr>
            <a:cxnSpLocks noChangeShapeType="1"/>
            <a:stCxn id="43015" idx="7"/>
            <a:endCxn id="43018" idx="3"/>
          </p:cNvCxnSpPr>
          <p:nvPr/>
        </p:nvCxnSpPr>
        <p:spPr bwMode="auto">
          <a:xfrm flipV="1">
            <a:off x="4076700" y="4244975"/>
            <a:ext cx="487363" cy="674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39" name="AutoShape 32"/>
          <p:cNvCxnSpPr>
            <a:cxnSpLocks noChangeShapeType="1"/>
            <a:stCxn id="43026" idx="0"/>
            <a:endCxn id="43024" idx="5"/>
          </p:cNvCxnSpPr>
          <p:nvPr/>
        </p:nvCxnSpPr>
        <p:spPr bwMode="auto">
          <a:xfrm flipH="1" flipV="1">
            <a:off x="5876925" y="4316413"/>
            <a:ext cx="423863" cy="5397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0" name="AutoShape 33"/>
          <p:cNvCxnSpPr>
            <a:cxnSpLocks noChangeShapeType="1"/>
            <a:stCxn id="43021" idx="1"/>
            <a:endCxn id="43016" idx="5"/>
          </p:cNvCxnSpPr>
          <p:nvPr/>
        </p:nvCxnSpPr>
        <p:spPr bwMode="auto">
          <a:xfrm flipH="1" flipV="1">
            <a:off x="4868863" y="5253038"/>
            <a:ext cx="487362"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1" name="AutoShape 34"/>
          <p:cNvCxnSpPr>
            <a:cxnSpLocks noChangeShapeType="1"/>
            <a:stCxn id="43016" idx="1"/>
            <a:endCxn id="43017" idx="5"/>
          </p:cNvCxnSpPr>
          <p:nvPr/>
        </p:nvCxnSpPr>
        <p:spPr bwMode="auto">
          <a:xfrm flipH="1" flipV="1">
            <a:off x="3932238" y="4244975"/>
            <a:ext cx="631825" cy="674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2" name="AutoShape 35"/>
          <p:cNvCxnSpPr>
            <a:cxnSpLocks noChangeShapeType="1"/>
            <a:stCxn id="43025" idx="1"/>
            <a:endCxn id="43018" idx="5"/>
          </p:cNvCxnSpPr>
          <p:nvPr/>
        </p:nvCxnSpPr>
        <p:spPr bwMode="auto">
          <a:xfrm flipH="1" flipV="1">
            <a:off x="4868863" y="4244975"/>
            <a:ext cx="487362" cy="6746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3" name="AutoShape 36"/>
          <p:cNvCxnSpPr>
            <a:cxnSpLocks noChangeShapeType="1"/>
            <a:stCxn id="43019" idx="1"/>
            <a:endCxn id="43014" idx="4"/>
          </p:cNvCxnSpPr>
          <p:nvPr/>
        </p:nvCxnSpPr>
        <p:spPr bwMode="auto">
          <a:xfrm flipH="1" flipV="1">
            <a:off x="3132138" y="5316538"/>
            <a:ext cx="639762" cy="6111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4" name="AutoShape 37"/>
          <p:cNvCxnSpPr>
            <a:cxnSpLocks noChangeShapeType="1"/>
            <a:stCxn id="43020" idx="1"/>
            <a:endCxn id="43015" idx="5"/>
          </p:cNvCxnSpPr>
          <p:nvPr/>
        </p:nvCxnSpPr>
        <p:spPr bwMode="auto">
          <a:xfrm flipH="1" flipV="1">
            <a:off x="4076700" y="5253038"/>
            <a:ext cx="487363"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5" name="AutoShape 38"/>
          <p:cNvCxnSpPr>
            <a:cxnSpLocks noChangeShapeType="1"/>
            <a:stCxn id="43018" idx="1"/>
            <a:endCxn id="43022" idx="4"/>
          </p:cNvCxnSpPr>
          <p:nvPr/>
        </p:nvCxnSpPr>
        <p:spPr bwMode="auto">
          <a:xfrm flipH="1" flipV="1">
            <a:off x="4284663" y="3155950"/>
            <a:ext cx="279400" cy="7556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6" name="AutoShape 39"/>
          <p:cNvCxnSpPr>
            <a:cxnSpLocks noChangeShapeType="1"/>
            <a:stCxn id="43024" idx="1"/>
            <a:endCxn id="43022" idx="5"/>
          </p:cNvCxnSpPr>
          <p:nvPr/>
        </p:nvCxnSpPr>
        <p:spPr bwMode="auto">
          <a:xfrm flipH="1" flipV="1">
            <a:off x="4437063" y="3092450"/>
            <a:ext cx="1135062" cy="890588"/>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7" name="AutoShape 40"/>
          <p:cNvCxnSpPr>
            <a:cxnSpLocks noChangeShapeType="1"/>
            <a:stCxn id="43017" idx="7"/>
            <a:endCxn id="43023" idx="3"/>
          </p:cNvCxnSpPr>
          <p:nvPr/>
        </p:nvCxnSpPr>
        <p:spPr bwMode="auto">
          <a:xfrm flipV="1">
            <a:off x="3932238" y="3092450"/>
            <a:ext cx="992187" cy="8191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8" name="AutoShape 41"/>
          <p:cNvCxnSpPr>
            <a:cxnSpLocks noChangeShapeType="1"/>
            <a:stCxn id="43017" idx="0"/>
            <a:endCxn id="43022" idx="3"/>
          </p:cNvCxnSpPr>
          <p:nvPr/>
        </p:nvCxnSpPr>
        <p:spPr bwMode="auto">
          <a:xfrm flipV="1">
            <a:off x="3779838" y="3092450"/>
            <a:ext cx="352425" cy="7556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49" name="AutoShape 42"/>
          <p:cNvCxnSpPr>
            <a:cxnSpLocks noChangeShapeType="1"/>
            <a:stCxn id="43016" idx="7"/>
            <a:endCxn id="43024" idx="3"/>
          </p:cNvCxnSpPr>
          <p:nvPr/>
        </p:nvCxnSpPr>
        <p:spPr bwMode="auto">
          <a:xfrm flipV="1">
            <a:off x="4868863" y="4316413"/>
            <a:ext cx="703262" cy="603250"/>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50" name="AutoShape 43"/>
          <p:cNvCxnSpPr>
            <a:cxnSpLocks noChangeShapeType="1"/>
            <a:stCxn id="43019" idx="7"/>
            <a:endCxn id="43016" idx="3"/>
          </p:cNvCxnSpPr>
          <p:nvPr/>
        </p:nvCxnSpPr>
        <p:spPr bwMode="auto">
          <a:xfrm flipV="1">
            <a:off x="4076700" y="5253038"/>
            <a:ext cx="487363" cy="674687"/>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51" name="AutoShape 44"/>
          <p:cNvCxnSpPr>
            <a:cxnSpLocks noChangeShapeType="1"/>
            <a:stCxn id="43014" idx="7"/>
            <a:endCxn id="43018" idx="2"/>
          </p:cNvCxnSpPr>
          <p:nvPr/>
        </p:nvCxnSpPr>
        <p:spPr bwMode="auto">
          <a:xfrm flipV="1">
            <a:off x="3284538" y="4078288"/>
            <a:ext cx="1201737" cy="8413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52" name="AutoShape 45"/>
          <p:cNvCxnSpPr>
            <a:cxnSpLocks noChangeShapeType="1"/>
            <a:stCxn id="43026" idx="1"/>
            <a:endCxn id="43018" idx="6"/>
          </p:cNvCxnSpPr>
          <p:nvPr/>
        </p:nvCxnSpPr>
        <p:spPr bwMode="auto">
          <a:xfrm flipH="1" flipV="1">
            <a:off x="4946650" y="4078288"/>
            <a:ext cx="1201738" cy="8413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3053" name="AutoShape 46"/>
          <p:cNvSpPr>
            <a:spLocks noChangeArrowheads="1"/>
          </p:cNvSpPr>
          <p:nvPr/>
        </p:nvSpPr>
        <p:spPr bwMode="auto">
          <a:xfrm>
            <a:off x="6156325" y="6021388"/>
            <a:ext cx="504825" cy="142875"/>
          </a:xfrm>
          <a:prstGeom prst="leftArrow">
            <a:avLst>
              <a:gd name="adj1" fmla="val 50000"/>
              <a:gd name="adj2" fmla="val 88333"/>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
        <p:nvSpPr>
          <p:cNvPr id="43054" name="AutoShape 47"/>
          <p:cNvSpPr>
            <a:spLocks noChangeArrowheads="1"/>
          </p:cNvSpPr>
          <p:nvPr/>
        </p:nvSpPr>
        <p:spPr bwMode="auto">
          <a:xfrm rot="784861">
            <a:off x="6731000" y="4294188"/>
            <a:ext cx="504825" cy="142875"/>
          </a:xfrm>
          <a:prstGeom prst="leftArrow">
            <a:avLst>
              <a:gd name="adj1" fmla="val 50000"/>
              <a:gd name="adj2" fmla="val 88333"/>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
        <p:nvSpPr>
          <p:cNvPr id="43055" name="AutoShape 48"/>
          <p:cNvSpPr>
            <a:spLocks noChangeArrowheads="1"/>
          </p:cNvSpPr>
          <p:nvPr/>
        </p:nvSpPr>
        <p:spPr bwMode="auto">
          <a:xfrm>
            <a:off x="6156325" y="2854325"/>
            <a:ext cx="504825" cy="142875"/>
          </a:xfrm>
          <a:prstGeom prst="leftArrow">
            <a:avLst>
              <a:gd name="adj1" fmla="val 50000"/>
              <a:gd name="adj2" fmla="val 88333"/>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
        <p:nvSpPr>
          <p:cNvPr id="43056" name="AutoShape 49"/>
          <p:cNvSpPr>
            <a:spLocks noChangeArrowheads="1"/>
          </p:cNvSpPr>
          <p:nvPr/>
        </p:nvSpPr>
        <p:spPr bwMode="auto">
          <a:xfrm rot="-768256">
            <a:off x="6732588" y="4870450"/>
            <a:ext cx="504825" cy="142875"/>
          </a:xfrm>
          <a:prstGeom prst="leftArrow">
            <a:avLst>
              <a:gd name="adj1" fmla="val 50000"/>
              <a:gd name="adj2" fmla="val 88333"/>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
        <p:nvSpPr>
          <p:cNvPr id="43057" name="Rectangle 50"/>
          <p:cNvSpPr>
            <a:spLocks noChangeArrowheads="1"/>
          </p:cNvSpPr>
          <p:nvPr/>
        </p:nvSpPr>
        <p:spPr bwMode="auto">
          <a:xfrm>
            <a:off x="6661150" y="2565400"/>
            <a:ext cx="1655763" cy="647700"/>
          </a:xfrm>
          <a:prstGeom prst="rect">
            <a:avLst/>
          </a:prstGeom>
          <a:solidFill>
            <a:srgbClr val="3333CC">
              <a:alpha val="20000"/>
            </a:srgbClr>
          </a:solidFill>
          <a:ln w="9525">
            <a:solidFill>
              <a:srgbClr val="0000FF"/>
            </a:solidFill>
            <a:miter lim="800000"/>
            <a:headEnd/>
            <a:tailEnd/>
          </a:ln>
        </p:spPr>
        <p:txBody>
          <a:bodyPr wrap="none" anchor="ctr"/>
          <a:lstStyle/>
          <a:p>
            <a:pPr defTabSz="914269"/>
            <a:endParaRPr lang="en-CA">
              <a:solidFill>
                <a:prstClr val="black"/>
              </a:solidFill>
            </a:endParaRPr>
          </a:p>
        </p:txBody>
      </p:sp>
      <p:sp>
        <p:nvSpPr>
          <p:cNvPr id="43058" name="Rectangle 51"/>
          <p:cNvSpPr>
            <a:spLocks noChangeArrowheads="1"/>
          </p:cNvSpPr>
          <p:nvPr/>
        </p:nvSpPr>
        <p:spPr bwMode="auto">
          <a:xfrm>
            <a:off x="7237413" y="4221163"/>
            <a:ext cx="1655762" cy="935037"/>
          </a:xfrm>
          <a:prstGeom prst="rect">
            <a:avLst/>
          </a:prstGeom>
          <a:solidFill>
            <a:srgbClr val="3333CC">
              <a:alpha val="20000"/>
            </a:srgbClr>
          </a:solidFill>
          <a:ln w="9525">
            <a:solidFill>
              <a:srgbClr val="0000FF"/>
            </a:solidFill>
            <a:miter lim="800000"/>
            <a:headEnd/>
            <a:tailEnd/>
          </a:ln>
        </p:spPr>
        <p:txBody>
          <a:bodyPr wrap="none" anchor="ctr"/>
          <a:lstStyle/>
          <a:p>
            <a:pPr defTabSz="914269"/>
            <a:endParaRPr lang="en-CA">
              <a:solidFill>
                <a:prstClr val="black"/>
              </a:solidFill>
            </a:endParaRPr>
          </a:p>
        </p:txBody>
      </p:sp>
      <p:sp>
        <p:nvSpPr>
          <p:cNvPr id="43059" name="Rectangle 52"/>
          <p:cNvSpPr>
            <a:spLocks noChangeArrowheads="1"/>
          </p:cNvSpPr>
          <p:nvPr/>
        </p:nvSpPr>
        <p:spPr bwMode="auto">
          <a:xfrm>
            <a:off x="6661150" y="5734050"/>
            <a:ext cx="1800225" cy="647700"/>
          </a:xfrm>
          <a:prstGeom prst="rect">
            <a:avLst/>
          </a:prstGeom>
          <a:solidFill>
            <a:srgbClr val="3333CC">
              <a:alpha val="20000"/>
            </a:srgbClr>
          </a:solidFill>
          <a:ln w="9525">
            <a:solidFill>
              <a:srgbClr val="0000FF"/>
            </a:solidFill>
            <a:miter lim="800000"/>
            <a:headEnd/>
            <a:tailEnd/>
          </a:ln>
        </p:spPr>
        <p:txBody>
          <a:bodyPr wrap="none" anchor="ctr"/>
          <a:lstStyle/>
          <a:p>
            <a:pPr defTabSz="914269"/>
            <a:endParaRPr lang="en-CA">
              <a:solidFill>
                <a:prstClr val="black"/>
              </a:solidFill>
            </a:endParaRPr>
          </a:p>
        </p:txBody>
      </p:sp>
      <p:sp>
        <p:nvSpPr>
          <p:cNvPr id="43060" name="Oval 53"/>
          <p:cNvSpPr>
            <a:spLocks noChangeArrowheads="1"/>
          </p:cNvSpPr>
          <p:nvPr/>
        </p:nvSpPr>
        <p:spPr bwMode="auto">
          <a:xfrm>
            <a:off x="4356100" y="5373688"/>
            <a:ext cx="144463" cy="144462"/>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1" name="Oval 54"/>
          <p:cNvSpPr>
            <a:spLocks noChangeArrowheads="1"/>
          </p:cNvSpPr>
          <p:nvPr/>
        </p:nvSpPr>
        <p:spPr bwMode="auto">
          <a:xfrm>
            <a:off x="4932363" y="5373688"/>
            <a:ext cx="144462" cy="144462"/>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2" name="Oval 55"/>
          <p:cNvSpPr>
            <a:spLocks noChangeArrowheads="1"/>
          </p:cNvSpPr>
          <p:nvPr/>
        </p:nvSpPr>
        <p:spPr bwMode="auto">
          <a:xfrm>
            <a:off x="4714875" y="3141663"/>
            <a:ext cx="144463" cy="144462"/>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3" name="Oval 56"/>
          <p:cNvSpPr>
            <a:spLocks noChangeArrowheads="1"/>
          </p:cNvSpPr>
          <p:nvPr/>
        </p:nvSpPr>
        <p:spPr bwMode="auto">
          <a:xfrm>
            <a:off x="5291138" y="3213100"/>
            <a:ext cx="144462" cy="144463"/>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4" name="Oval 57"/>
          <p:cNvSpPr>
            <a:spLocks noChangeArrowheads="1"/>
          </p:cNvSpPr>
          <p:nvPr/>
        </p:nvSpPr>
        <p:spPr bwMode="auto">
          <a:xfrm>
            <a:off x="4356100" y="4365625"/>
            <a:ext cx="144463" cy="144463"/>
          </a:xfrm>
          <a:prstGeom prst="ellipse">
            <a:avLst/>
          </a:prstGeom>
          <a:solidFill>
            <a:srgbClr val="009900"/>
          </a:solidFill>
          <a:ln w="9525">
            <a:solidFill>
              <a:srgbClr val="009900"/>
            </a:solidFill>
            <a:round/>
            <a:headEnd/>
            <a:tailEnd/>
          </a:ln>
        </p:spPr>
        <p:txBody>
          <a:bodyPr wrap="none" anchor="ctr"/>
          <a:lstStyle/>
          <a:p>
            <a:pPr defTabSz="914269"/>
            <a:endParaRPr lang="en-CA">
              <a:solidFill>
                <a:prstClr val="black"/>
              </a:solidFill>
            </a:endParaRPr>
          </a:p>
        </p:txBody>
      </p:sp>
      <p:sp>
        <p:nvSpPr>
          <p:cNvPr id="43065" name="Oval 58"/>
          <p:cNvSpPr>
            <a:spLocks noChangeArrowheads="1"/>
          </p:cNvSpPr>
          <p:nvPr/>
        </p:nvSpPr>
        <p:spPr bwMode="auto">
          <a:xfrm>
            <a:off x="4932363" y="4365625"/>
            <a:ext cx="144462" cy="144463"/>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3066" name="Oval 59"/>
          <p:cNvSpPr>
            <a:spLocks noChangeArrowheads="1"/>
          </p:cNvSpPr>
          <p:nvPr/>
        </p:nvSpPr>
        <p:spPr bwMode="auto">
          <a:xfrm>
            <a:off x="4645025" y="4437063"/>
            <a:ext cx="144463" cy="144462"/>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3067" name="Oval 60"/>
          <p:cNvSpPr>
            <a:spLocks noChangeArrowheads="1"/>
          </p:cNvSpPr>
          <p:nvPr/>
        </p:nvSpPr>
        <p:spPr bwMode="auto">
          <a:xfrm>
            <a:off x="4645025" y="5445125"/>
            <a:ext cx="144463" cy="144463"/>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3068" name="Oval 61"/>
          <p:cNvSpPr>
            <a:spLocks noChangeArrowheads="1"/>
          </p:cNvSpPr>
          <p:nvPr/>
        </p:nvSpPr>
        <p:spPr bwMode="auto">
          <a:xfrm>
            <a:off x="4932363" y="3286125"/>
            <a:ext cx="144462" cy="144463"/>
          </a:xfrm>
          <a:prstGeom prst="ellipse">
            <a:avLst/>
          </a:prstGeom>
          <a:solidFill>
            <a:srgbClr val="FF0000"/>
          </a:solidFill>
          <a:ln w="9525">
            <a:solidFill>
              <a:srgbClr val="FF0000"/>
            </a:solidFill>
            <a:round/>
            <a:headEnd/>
            <a:tailEnd/>
          </a:ln>
        </p:spPr>
        <p:txBody>
          <a:bodyPr wrap="none" anchor="ctr"/>
          <a:lstStyle/>
          <a:p>
            <a:pPr defTabSz="914269"/>
            <a:endParaRPr lang="en-CA">
              <a:solidFill>
                <a:prstClr val="black"/>
              </a:solidFill>
            </a:endParaRPr>
          </a:p>
        </p:txBody>
      </p:sp>
      <p:sp>
        <p:nvSpPr>
          <p:cNvPr id="43069" name="AutoShape 62"/>
          <p:cNvSpPr>
            <a:spLocks noChangeArrowheads="1"/>
          </p:cNvSpPr>
          <p:nvPr/>
        </p:nvSpPr>
        <p:spPr bwMode="auto">
          <a:xfrm>
            <a:off x="1547813" y="3141663"/>
            <a:ext cx="287337" cy="2303462"/>
          </a:xfrm>
          <a:prstGeom prst="downArrow">
            <a:avLst>
              <a:gd name="adj1" fmla="val 50000"/>
              <a:gd name="adj2" fmla="val 200415"/>
            </a:avLst>
          </a:prstGeom>
          <a:solidFill>
            <a:schemeClr val="folHlink"/>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43070" name="Text Box 63"/>
          <p:cNvSpPr txBox="1">
            <a:spLocks noChangeArrowheads="1"/>
          </p:cNvSpPr>
          <p:nvPr/>
        </p:nvSpPr>
        <p:spPr bwMode="auto">
          <a:xfrm>
            <a:off x="468313" y="1412875"/>
            <a:ext cx="24479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srgbClr val="800080"/>
                </a:solidFill>
              </a:rPr>
              <a:t>Back-propagate                error signal to get derivatives for learning</a:t>
            </a:r>
          </a:p>
        </p:txBody>
      </p:sp>
      <p:cxnSp>
        <p:nvCxnSpPr>
          <p:cNvPr id="43071" name="AutoShape 64"/>
          <p:cNvCxnSpPr>
            <a:cxnSpLocks noChangeShapeType="1"/>
            <a:stCxn id="43022" idx="0"/>
          </p:cNvCxnSpPr>
          <p:nvPr/>
        </p:nvCxnSpPr>
        <p:spPr bwMode="auto">
          <a:xfrm flipV="1">
            <a:off x="4284663" y="2349500"/>
            <a:ext cx="0" cy="3460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cxnSp>
        <p:nvCxnSpPr>
          <p:cNvPr id="43072" name="AutoShape 65"/>
          <p:cNvCxnSpPr>
            <a:cxnSpLocks noChangeShapeType="1"/>
            <a:stCxn id="43023" idx="0"/>
          </p:cNvCxnSpPr>
          <p:nvPr/>
        </p:nvCxnSpPr>
        <p:spPr bwMode="auto">
          <a:xfrm flipV="1">
            <a:off x="5076825" y="2349500"/>
            <a:ext cx="1588" cy="346075"/>
          </a:xfrm>
          <a:prstGeom prst="straightConnector1">
            <a:avLst/>
          </a:prstGeom>
          <a:noFill/>
          <a:ln w="9525">
            <a:solidFill>
              <a:schemeClr val="tx1"/>
            </a:solidFill>
            <a:round/>
            <a:headEnd/>
            <a:tailEnd type="triangle" w="med" len="med"/>
          </a:ln>
          <a:extLst>
            <a:ext uri="{909E8E84-426E-40DD-AFC4-6F175D3DCCD1}">
              <a14:hiddenFill xmlns:a14="http://schemas.microsoft.com/office/drawing/2010/main">
                <a:noFill/>
              </a14:hiddenFill>
            </a:ext>
          </a:extLst>
        </p:spPr>
      </p:cxnSp>
      <p:sp>
        <p:nvSpPr>
          <p:cNvPr id="43073" name="Text Box 66"/>
          <p:cNvSpPr txBox="1">
            <a:spLocks noChangeArrowheads="1"/>
          </p:cNvSpPr>
          <p:nvPr/>
        </p:nvSpPr>
        <p:spPr bwMode="auto">
          <a:xfrm>
            <a:off x="3421063" y="1196975"/>
            <a:ext cx="2735262"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prstClr val="black"/>
                </a:solidFill>
              </a:rPr>
              <a:t>Compare outputs with </a:t>
            </a:r>
            <a:r>
              <a:rPr lang="en-US" sz="2000">
                <a:solidFill>
                  <a:srgbClr val="FF0000"/>
                </a:solidFill>
              </a:rPr>
              <a:t>correct answer</a:t>
            </a:r>
            <a:r>
              <a:rPr lang="en-US" sz="2000">
                <a:solidFill>
                  <a:prstClr val="black"/>
                </a:solidFill>
              </a:rPr>
              <a:t> to get error signal</a:t>
            </a:r>
          </a:p>
        </p:txBody>
      </p:sp>
      <p:sp>
        <p:nvSpPr>
          <p:cNvPr id="43074" name="Rectangle 67"/>
          <p:cNvSpPr>
            <a:spLocks noChangeArrowheads="1"/>
          </p:cNvSpPr>
          <p:nvPr/>
        </p:nvSpPr>
        <p:spPr bwMode="auto">
          <a:xfrm>
            <a:off x="3348038" y="1125538"/>
            <a:ext cx="2736850" cy="1152525"/>
          </a:xfrm>
          <a:prstGeom prst="rect">
            <a:avLst/>
          </a:prstGeom>
          <a:solidFill>
            <a:srgbClr val="FF0000">
              <a:alpha val="20000"/>
            </a:srgbClr>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7" name="TextBox 66"/>
          <p:cNvSpPr txBox="1"/>
          <p:nvPr/>
        </p:nvSpPr>
        <p:spPr>
          <a:xfrm>
            <a:off x="304800" y="6553200"/>
            <a:ext cx="1968744" cy="369332"/>
          </a:xfrm>
          <a:prstGeom prst="rect">
            <a:avLst/>
          </a:prstGeom>
          <a:noFill/>
        </p:spPr>
        <p:txBody>
          <a:bodyPr wrap="none" rtlCol="0">
            <a:spAutoFit/>
          </a:bodyPr>
          <a:lstStyle/>
          <a:p>
            <a:pPr defTabSz="914269"/>
            <a:r>
              <a:rPr lang="en-US" dirty="0" smtClean="0">
                <a:solidFill>
                  <a:prstClr val="black"/>
                </a:solidFill>
              </a:rPr>
              <a:t>(Slide from Hinton)</a:t>
            </a:r>
            <a:endParaRPr lang="en-US" dirty="0">
              <a:solidFill>
                <a:prstClr val="black"/>
              </a:solidFill>
            </a:endParaRPr>
          </a:p>
        </p:txBody>
      </p:sp>
    </p:spTree>
    <p:extLst>
      <p:ext uri="{BB962C8B-B14F-4D97-AF65-F5344CB8AC3E}">
        <p14:creationId xmlns:p14="http://schemas.microsoft.com/office/powerpoint/2010/main" val="174479642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2"/>
          <p:cNvSpPr>
            <a:spLocks noGrp="1" noChangeArrowheads="1"/>
          </p:cNvSpPr>
          <p:nvPr>
            <p:ph type="title"/>
          </p:nvPr>
        </p:nvSpPr>
        <p:spPr>
          <a:xfrm>
            <a:off x="1371600" y="0"/>
            <a:ext cx="8229600" cy="1143000"/>
          </a:xfrm>
        </p:spPr>
        <p:txBody>
          <a:bodyPr>
            <a:normAutofit/>
          </a:bodyPr>
          <a:lstStyle/>
          <a:p>
            <a:pPr eaLnBrk="1" hangingPunct="1"/>
            <a:r>
              <a:rPr lang="en-US" sz="3600" dirty="0" smtClean="0"/>
              <a:t>What is wrong with back-propagation?</a:t>
            </a:r>
            <a:br>
              <a:rPr lang="en-US" sz="3600" dirty="0" smtClean="0"/>
            </a:br>
            <a:r>
              <a:rPr lang="en-US" sz="2700" dirty="0" smtClean="0">
                <a:solidFill>
                  <a:srgbClr val="FF0000"/>
                </a:solidFill>
              </a:rPr>
              <a:t>(a plausible story, but false; </a:t>
            </a:r>
            <a:r>
              <a:rPr lang="en-US" sz="2700" dirty="0">
                <a:solidFill>
                  <a:srgbClr val="FF0000"/>
                </a:solidFill>
              </a:rPr>
              <a:t>H</a:t>
            </a:r>
            <a:r>
              <a:rPr lang="en-US" sz="2700" dirty="0" smtClean="0">
                <a:solidFill>
                  <a:srgbClr val="FF0000"/>
                </a:solidFill>
              </a:rPr>
              <a:t>inton ICASSP-2013)</a:t>
            </a:r>
          </a:p>
        </p:txBody>
      </p:sp>
      <p:sp>
        <p:nvSpPr>
          <p:cNvPr id="45059" name="Rectangle 3"/>
          <p:cNvSpPr>
            <a:spLocks noGrp="1" noChangeArrowheads="1"/>
          </p:cNvSpPr>
          <p:nvPr>
            <p:ph type="body" idx="1"/>
          </p:nvPr>
        </p:nvSpPr>
        <p:spPr>
          <a:xfrm>
            <a:off x="250825" y="1404938"/>
            <a:ext cx="8435975" cy="4852988"/>
          </a:xfrm>
        </p:spPr>
        <p:txBody>
          <a:bodyPr>
            <a:normAutofit fontScale="92500" lnSpcReduction="10000"/>
          </a:bodyPr>
          <a:lstStyle/>
          <a:p>
            <a:pPr eaLnBrk="1" hangingPunct="1"/>
            <a:r>
              <a:rPr lang="en-US" sz="3200" dirty="0" smtClean="0"/>
              <a:t>It requires labeled training data.</a:t>
            </a:r>
          </a:p>
          <a:p>
            <a:pPr lvl="1" eaLnBrk="1" hangingPunct="1"/>
            <a:r>
              <a:rPr lang="en-US" sz="3200" dirty="0" smtClean="0"/>
              <a:t>Almost all data is unlabeled.	</a:t>
            </a:r>
          </a:p>
          <a:p>
            <a:pPr eaLnBrk="1" hangingPunct="1"/>
            <a:r>
              <a:rPr lang="en-US" sz="3200" dirty="0" smtClean="0"/>
              <a:t>The learning time does not scale well</a:t>
            </a:r>
          </a:p>
          <a:p>
            <a:pPr lvl="1" eaLnBrk="1" hangingPunct="1"/>
            <a:r>
              <a:rPr lang="en-US" sz="3200" dirty="0" smtClean="0"/>
              <a:t>It is very slow in networks with multiple hidden layers.</a:t>
            </a:r>
          </a:p>
          <a:p>
            <a:pPr eaLnBrk="1" hangingPunct="1"/>
            <a:r>
              <a:rPr lang="en-US" sz="3200" dirty="0" smtClean="0"/>
              <a:t>It can get stuck in poor local optima.</a:t>
            </a:r>
          </a:p>
          <a:p>
            <a:pPr lvl="1" eaLnBrk="1" hangingPunct="1"/>
            <a:r>
              <a:rPr lang="en-US" sz="3200" dirty="0" smtClean="0"/>
              <a:t>These are often quite good, but for deep nets they are far from optimal</a:t>
            </a:r>
          </a:p>
          <a:p>
            <a:r>
              <a:rPr lang="en-US" sz="3500" b="1" dirty="0" smtClean="0"/>
              <a:t>Deep learning (partially) overcomes these difficulties </a:t>
            </a:r>
            <a:r>
              <a:rPr lang="en-US" sz="3500" dirty="0" smtClean="0"/>
              <a:t>by using undirected graphical model</a:t>
            </a:r>
          </a:p>
          <a:p>
            <a:pPr marL="0" indent="0" eaLnBrk="1" hangingPunct="1">
              <a:buNone/>
            </a:pPr>
            <a:endParaRPr lang="en-US" sz="3200" dirty="0" smtClean="0"/>
          </a:p>
          <a:p>
            <a:pPr lvl="1" eaLnBrk="1" hangingPunct="1"/>
            <a:endParaRPr lang="en-US" sz="2400" dirty="0" smtClean="0"/>
          </a:p>
        </p:txBody>
      </p:sp>
    </p:spTree>
    <p:extLst>
      <p:ext uri="{BB962C8B-B14F-4D97-AF65-F5344CB8AC3E}">
        <p14:creationId xmlns:p14="http://schemas.microsoft.com/office/powerpoint/2010/main" val="172423192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noChangeArrowheads="1"/>
          </p:cNvSpPr>
          <p:nvPr>
            <p:ph type="title"/>
          </p:nvPr>
        </p:nvSpPr>
        <p:spPr>
          <a:xfrm>
            <a:off x="228600" y="228600"/>
            <a:ext cx="9144000" cy="1143000"/>
          </a:xfrm>
        </p:spPr>
        <p:txBody>
          <a:bodyPr>
            <a:normAutofit fontScale="90000"/>
          </a:bodyPr>
          <a:lstStyle/>
          <a:p>
            <a:pPr eaLnBrk="1" hangingPunct="1"/>
            <a:r>
              <a:rPr lang="en-US" sz="4000" dirty="0">
                <a:latin typeface="Arial" charset="0"/>
              </a:rPr>
              <a:t>What </a:t>
            </a:r>
            <a:r>
              <a:rPr lang="en-US" sz="4000" dirty="0" smtClean="0">
                <a:latin typeface="Arial" charset="0"/>
              </a:rPr>
              <a:t>was </a:t>
            </a:r>
            <a:r>
              <a:rPr lang="en-US" sz="4000" dirty="0">
                <a:latin typeface="Arial" charset="0"/>
              </a:rPr>
              <a:t>actually wrong with </a:t>
            </a:r>
            <a:r>
              <a:rPr lang="en-US" sz="4000" dirty="0" smtClean="0">
                <a:latin typeface="Arial" charset="0"/>
              </a:rPr>
              <a:t/>
            </a:r>
            <a:br>
              <a:rPr lang="en-US" sz="4000" dirty="0" smtClean="0">
                <a:latin typeface="Arial" charset="0"/>
              </a:rPr>
            </a:br>
            <a:r>
              <a:rPr lang="en-US" sz="4000" dirty="0" smtClean="0">
                <a:latin typeface="Arial" charset="0"/>
              </a:rPr>
              <a:t>back</a:t>
            </a:r>
            <a:r>
              <a:rPr lang="en-US" sz="4000" dirty="0">
                <a:latin typeface="Arial" charset="0"/>
              </a:rPr>
              <a:t>-propagation?</a:t>
            </a:r>
            <a:r>
              <a:rPr lang="en-US" dirty="0">
                <a:latin typeface="Arial" charset="0"/>
              </a:rPr>
              <a:t/>
            </a:r>
            <a:br>
              <a:rPr lang="en-US" dirty="0">
                <a:latin typeface="Arial" charset="0"/>
              </a:rPr>
            </a:br>
            <a:endParaRPr lang="en-US" sz="3200" dirty="0">
              <a:solidFill>
                <a:srgbClr val="FF0000"/>
              </a:solidFill>
              <a:latin typeface="Arial" charset="0"/>
            </a:endParaRPr>
          </a:p>
        </p:txBody>
      </p:sp>
      <p:sp>
        <p:nvSpPr>
          <p:cNvPr id="21507" name="Rectangle 3"/>
          <p:cNvSpPr>
            <a:spLocks noGrp="1" noChangeArrowheads="1"/>
          </p:cNvSpPr>
          <p:nvPr>
            <p:ph type="body" idx="1"/>
          </p:nvPr>
        </p:nvSpPr>
        <p:spPr>
          <a:xfrm>
            <a:off x="354013" y="1924050"/>
            <a:ext cx="8435975" cy="4852988"/>
          </a:xfrm>
        </p:spPr>
        <p:txBody>
          <a:bodyPr/>
          <a:lstStyle/>
          <a:p>
            <a:pPr eaLnBrk="1" hangingPunct="1">
              <a:defRPr/>
            </a:pPr>
            <a:r>
              <a:rPr lang="en-US" sz="3200" dirty="0" smtClean="0">
                <a:latin typeface="Arial" charset="0"/>
                <a:cs typeface="+mn-cs"/>
              </a:rPr>
              <a:t>We didn’t collect enough labeled </a:t>
            </a:r>
            <a:r>
              <a:rPr lang="en-US" sz="3200" dirty="0">
                <a:latin typeface="Arial" charset="0"/>
                <a:cs typeface="+mn-cs"/>
              </a:rPr>
              <a:t>data</a:t>
            </a:r>
            <a:r>
              <a:rPr lang="en-US" sz="3200" dirty="0" smtClean="0">
                <a:latin typeface="Arial" charset="0"/>
                <a:cs typeface="+mn-cs"/>
              </a:rPr>
              <a:t>.</a:t>
            </a:r>
            <a:r>
              <a:rPr lang="en-US" sz="3200" dirty="0">
                <a:latin typeface="Arial" charset="0"/>
                <a:cs typeface="+mn-cs"/>
              </a:rPr>
              <a:t>	</a:t>
            </a:r>
          </a:p>
          <a:p>
            <a:pPr eaLnBrk="1" hangingPunct="1">
              <a:defRPr/>
            </a:pPr>
            <a:r>
              <a:rPr lang="en-US" sz="3200" dirty="0" smtClean="0">
                <a:latin typeface="Arial" charset="0"/>
                <a:cs typeface="+mn-cs"/>
              </a:rPr>
              <a:t>We didn’t have fast enough computers.</a:t>
            </a:r>
          </a:p>
          <a:p>
            <a:pPr eaLnBrk="1" hangingPunct="1">
              <a:defRPr/>
            </a:pPr>
            <a:r>
              <a:rPr lang="en-US" sz="3200" dirty="0" smtClean="0">
                <a:latin typeface="Arial" charset="0"/>
                <a:cs typeface="+mn-cs"/>
              </a:rPr>
              <a:t>We didn’t initialize the weights correctly</a:t>
            </a:r>
          </a:p>
          <a:p>
            <a:pPr marL="0" indent="0" eaLnBrk="1" hangingPunct="1">
              <a:buFontTx/>
              <a:buNone/>
              <a:defRPr/>
            </a:pPr>
            <a:endParaRPr lang="en-US" sz="3200" dirty="0" smtClean="0">
              <a:latin typeface="Arial" charset="0"/>
              <a:cs typeface="+mn-cs"/>
            </a:endParaRPr>
          </a:p>
          <a:p>
            <a:pPr eaLnBrk="1" hangingPunct="1">
              <a:defRPr/>
            </a:pPr>
            <a:r>
              <a:rPr lang="en-US" sz="3200" dirty="0" smtClean="0">
                <a:latin typeface="Arial" charset="0"/>
                <a:cs typeface="+mn-cs"/>
              </a:rPr>
              <a:t>If we fix these three problems, it works really well.</a:t>
            </a:r>
          </a:p>
          <a:p>
            <a:pPr marL="457200" lvl="1" indent="0" eaLnBrk="1" hangingPunct="1">
              <a:buNone/>
              <a:defRPr/>
            </a:pPr>
            <a:endParaRPr lang="en-US" sz="3200" dirty="0">
              <a:latin typeface="Arial" charset="0"/>
            </a:endParaRPr>
          </a:p>
          <a:p>
            <a:pPr marL="457200" lvl="1" indent="0" eaLnBrk="1" hangingPunct="1">
              <a:buNone/>
              <a:defRPr/>
            </a:pPr>
            <a:r>
              <a:rPr lang="en-US" sz="2400" dirty="0" smtClean="0">
                <a:latin typeface="Arial" charset="0"/>
              </a:rPr>
              <a:t>(Hinton: ICASSP-2013)</a:t>
            </a:r>
            <a:endParaRPr lang="en-US" sz="2400" dirty="0">
              <a:latin typeface="Arial" charset="0"/>
            </a:endParaRPr>
          </a:p>
        </p:txBody>
      </p:sp>
    </p:spTree>
    <p:extLst>
      <p:ext uri="{BB962C8B-B14F-4D97-AF65-F5344CB8AC3E}">
        <p14:creationId xmlns:p14="http://schemas.microsoft.com/office/powerpoint/2010/main" val="340860195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has happened since 1985</a:t>
            </a:r>
            <a:endParaRPr lang="en-US" dirty="0"/>
          </a:p>
        </p:txBody>
      </p:sp>
      <p:sp>
        <p:nvSpPr>
          <p:cNvPr id="3" name="Content Placeholder 2"/>
          <p:cNvSpPr>
            <a:spLocks noGrp="1"/>
          </p:cNvSpPr>
          <p:nvPr>
            <p:ph idx="1"/>
          </p:nvPr>
        </p:nvSpPr>
        <p:spPr>
          <a:xfrm>
            <a:off x="601216" y="1088740"/>
            <a:ext cx="8075240" cy="4525963"/>
          </a:xfrm>
        </p:spPr>
        <p:txBody>
          <a:bodyPr>
            <a:normAutofit fontScale="85000" lnSpcReduction="20000"/>
          </a:bodyPr>
          <a:lstStyle/>
          <a:p>
            <a:pPr marL="0" indent="0">
              <a:buNone/>
            </a:pPr>
            <a:endParaRPr lang="en-US" dirty="0" smtClean="0"/>
          </a:p>
          <a:p>
            <a:r>
              <a:rPr lang="en-US" dirty="0" smtClean="0"/>
              <a:t>Labeled datasets got much bigger.</a:t>
            </a:r>
          </a:p>
          <a:p>
            <a:pPr marL="0" indent="0">
              <a:buNone/>
            </a:pPr>
            <a:endParaRPr lang="en-US" dirty="0" smtClean="0"/>
          </a:p>
          <a:p>
            <a:r>
              <a:rPr lang="en-US" dirty="0"/>
              <a:t>Computers got much faster.</a:t>
            </a:r>
          </a:p>
          <a:p>
            <a:endParaRPr lang="en-US" dirty="0" smtClean="0"/>
          </a:p>
          <a:p>
            <a:r>
              <a:rPr lang="en-US" dirty="0" smtClean="0"/>
              <a:t>We found better ways to initialize the weights of a deep net using unlabeled data. </a:t>
            </a:r>
          </a:p>
          <a:p>
            <a:endParaRPr lang="en-US" dirty="0"/>
          </a:p>
          <a:p>
            <a:r>
              <a:rPr lang="en-US" dirty="0" smtClean="0">
                <a:solidFill>
                  <a:srgbClr val="000090"/>
                </a:solidFill>
              </a:rPr>
              <a:t>As a result, deep neural networks are now state-of-the-art for tasks like object recognition or acoustic modeling for speech recognition</a:t>
            </a:r>
            <a:endParaRPr lang="en-US" dirty="0">
              <a:solidFill>
                <a:srgbClr val="000090"/>
              </a:solidFill>
            </a:endParaRPr>
          </a:p>
        </p:txBody>
      </p:sp>
      <p:sp>
        <p:nvSpPr>
          <p:cNvPr id="4" name="Rectangle 3"/>
          <p:cNvSpPr/>
          <p:nvPr/>
        </p:nvSpPr>
        <p:spPr>
          <a:xfrm>
            <a:off x="457200" y="5992540"/>
            <a:ext cx="3829895" cy="461665"/>
          </a:xfrm>
          <a:prstGeom prst="rect">
            <a:avLst/>
          </a:prstGeom>
        </p:spPr>
        <p:txBody>
          <a:bodyPr wrap="none">
            <a:spAutoFit/>
          </a:bodyPr>
          <a:lstStyle/>
          <a:p>
            <a:pPr marL="457200" lvl="1">
              <a:defRPr/>
            </a:pPr>
            <a:r>
              <a:rPr lang="en-US" sz="2400" dirty="0">
                <a:latin typeface="Arial" charset="0"/>
              </a:rPr>
              <a:t>(Hinton: ICASSP-2013)</a:t>
            </a:r>
          </a:p>
        </p:txBody>
      </p:sp>
    </p:spTree>
    <p:extLst>
      <p:ext uri="{BB962C8B-B14F-4D97-AF65-F5344CB8AC3E}">
        <p14:creationId xmlns:p14="http://schemas.microsoft.com/office/powerpoint/2010/main" val="1110595229"/>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66800" y="76200"/>
            <a:ext cx="8229600" cy="1143000"/>
          </a:xfrm>
        </p:spPr>
        <p:txBody>
          <a:bodyPr>
            <a:noAutofit/>
          </a:bodyPr>
          <a:lstStyle/>
          <a:p>
            <a:r>
              <a:rPr lang="en-US" sz="3200" dirty="0" smtClean="0"/>
              <a:t>Initializing the weights in a deep neural net using unlabeled data</a:t>
            </a:r>
            <a:endParaRPr lang="en-US" sz="3200" dirty="0"/>
          </a:p>
        </p:txBody>
      </p:sp>
      <p:sp>
        <p:nvSpPr>
          <p:cNvPr id="3" name="Content Placeholder 2"/>
          <p:cNvSpPr>
            <a:spLocks noGrp="1"/>
          </p:cNvSpPr>
          <p:nvPr>
            <p:ph idx="1"/>
          </p:nvPr>
        </p:nvSpPr>
        <p:spPr>
          <a:xfrm>
            <a:off x="533400" y="1597669"/>
            <a:ext cx="8229600" cy="4525963"/>
          </a:xfrm>
        </p:spPr>
        <p:txBody>
          <a:bodyPr/>
          <a:lstStyle/>
          <a:p>
            <a:r>
              <a:rPr lang="en-US" dirty="0" smtClean="0"/>
              <a:t>This was historically important in overcoming the belief that deep neural networks could not be trained effectively. </a:t>
            </a:r>
          </a:p>
          <a:p>
            <a:pPr lvl="1"/>
            <a:r>
              <a:rPr lang="en-US" dirty="0" smtClean="0"/>
              <a:t>This was a very strong belief.</a:t>
            </a:r>
          </a:p>
          <a:p>
            <a:pPr lvl="1"/>
            <a:r>
              <a:rPr lang="en-US" dirty="0" smtClean="0"/>
              <a:t>It prevented papers being published in good conferences and journals. </a:t>
            </a:r>
          </a:p>
        </p:txBody>
      </p:sp>
      <p:sp>
        <p:nvSpPr>
          <p:cNvPr id="4" name="Rectangle 3"/>
          <p:cNvSpPr/>
          <p:nvPr/>
        </p:nvSpPr>
        <p:spPr>
          <a:xfrm>
            <a:off x="4191000" y="2710553"/>
            <a:ext cx="3829895" cy="461665"/>
          </a:xfrm>
          <a:prstGeom prst="rect">
            <a:avLst/>
          </a:prstGeom>
        </p:spPr>
        <p:txBody>
          <a:bodyPr wrap="none">
            <a:spAutoFit/>
          </a:bodyPr>
          <a:lstStyle/>
          <a:p>
            <a:pPr marL="457200" lvl="1">
              <a:defRPr/>
            </a:pPr>
            <a:r>
              <a:rPr lang="en-US" sz="2400" dirty="0">
                <a:latin typeface="Arial" charset="0"/>
              </a:rPr>
              <a:t>(Hinton: ICASSP-2013)</a:t>
            </a:r>
          </a:p>
        </p:txBody>
      </p:sp>
      <p:sp>
        <p:nvSpPr>
          <p:cNvPr id="5" name="TextBox 4"/>
          <p:cNvSpPr txBox="1"/>
          <p:nvPr/>
        </p:nvSpPr>
        <p:spPr>
          <a:xfrm>
            <a:off x="226379" y="4953000"/>
            <a:ext cx="8955721" cy="954107"/>
          </a:xfrm>
          <a:prstGeom prst="rect">
            <a:avLst/>
          </a:prstGeom>
          <a:noFill/>
        </p:spPr>
        <p:txBody>
          <a:bodyPr wrap="none" rtlCol="0">
            <a:spAutoFit/>
          </a:bodyPr>
          <a:lstStyle/>
          <a:p>
            <a:pPr marL="342900" indent="-342900">
              <a:buFont typeface="Arial" panose="020B0604020202020204" pitchFamily="34" charset="0"/>
              <a:buChar char="•"/>
            </a:pPr>
            <a:r>
              <a:rPr lang="en-US" sz="2800" dirty="0" smtClean="0"/>
              <a:t>For the tasks with small amounts of labeled training data, </a:t>
            </a:r>
          </a:p>
          <a:p>
            <a:r>
              <a:rPr lang="en-US" sz="2800" dirty="0"/>
              <a:t> </a:t>
            </a:r>
            <a:r>
              <a:rPr lang="en-US" sz="2800" dirty="0" smtClean="0"/>
              <a:t>    such initialization is still very useful</a:t>
            </a:r>
            <a:endParaRPr lang="en-US" sz="2800" dirty="0"/>
          </a:p>
        </p:txBody>
      </p:sp>
    </p:spTree>
    <p:extLst>
      <p:ext uri="{BB962C8B-B14F-4D97-AF65-F5344CB8AC3E}">
        <p14:creationId xmlns:p14="http://schemas.microsoft.com/office/powerpoint/2010/main" val="1223976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p:nvPr>
        </p:nvSpPr>
        <p:spPr>
          <a:xfrm>
            <a:off x="950650" y="533400"/>
            <a:ext cx="8229600" cy="685800"/>
          </a:xfrm>
        </p:spPr>
        <p:txBody>
          <a:bodyPr>
            <a:normAutofit fontScale="90000"/>
          </a:bodyPr>
          <a:lstStyle/>
          <a:p>
            <a:pPr eaLnBrk="1" hangingPunct="1"/>
            <a:r>
              <a:rPr lang="en-US" dirty="0" smtClean="0"/>
              <a:t>Restricted Boltzmann Machines (RBM)</a:t>
            </a:r>
            <a:br>
              <a:rPr lang="en-US" dirty="0" smtClean="0"/>
            </a:br>
            <a:endParaRPr lang="en-US" sz="3200" dirty="0" smtClean="0"/>
          </a:p>
        </p:txBody>
      </p:sp>
      <p:sp>
        <p:nvSpPr>
          <p:cNvPr id="54275" name="Rectangle 3"/>
          <p:cNvSpPr>
            <a:spLocks noGrp="1" noChangeArrowheads="1"/>
          </p:cNvSpPr>
          <p:nvPr>
            <p:ph type="body" sz="half" idx="1"/>
          </p:nvPr>
        </p:nvSpPr>
        <p:spPr>
          <a:xfrm>
            <a:off x="211138" y="1533525"/>
            <a:ext cx="6156325" cy="5661025"/>
          </a:xfrm>
        </p:spPr>
        <p:txBody>
          <a:bodyPr/>
          <a:lstStyle/>
          <a:p>
            <a:pPr eaLnBrk="1" hangingPunct="1"/>
            <a:r>
              <a:rPr lang="en-US" sz="2400" dirty="0" smtClean="0"/>
              <a:t>We restrict the connectivity to make learning easier.</a:t>
            </a:r>
          </a:p>
          <a:p>
            <a:pPr lvl="1" eaLnBrk="1" hangingPunct="1"/>
            <a:r>
              <a:rPr lang="en-US" sz="2400" dirty="0" smtClean="0"/>
              <a:t>Only one layer of hidden units.</a:t>
            </a:r>
          </a:p>
          <a:p>
            <a:pPr lvl="1" eaLnBrk="1" hangingPunct="1"/>
            <a:r>
              <a:rPr lang="en-US" sz="2400" dirty="0" smtClean="0"/>
              <a:t>No connections between hidden units.</a:t>
            </a:r>
          </a:p>
          <a:p>
            <a:pPr eaLnBrk="1" hangingPunct="1"/>
            <a:r>
              <a:rPr lang="en-US" sz="2400" dirty="0" smtClean="0"/>
              <a:t>In an RBM, the hidden units are conditionally independent given the visible states.  </a:t>
            </a:r>
          </a:p>
          <a:p>
            <a:pPr eaLnBrk="1" hangingPunct="1"/>
            <a:r>
              <a:rPr lang="en-US" sz="2400" dirty="0" smtClean="0"/>
              <a:t>So we can quickly get an unbiased sample from the posterior distribution when given a data-vector.</a:t>
            </a:r>
          </a:p>
        </p:txBody>
      </p:sp>
      <p:sp>
        <p:nvSpPr>
          <p:cNvPr id="54276" name="Oval 4"/>
          <p:cNvSpPr>
            <a:spLocks noChangeArrowheads="1"/>
          </p:cNvSpPr>
          <p:nvPr/>
        </p:nvSpPr>
        <p:spPr bwMode="auto">
          <a:xfrm>
            <a:off x="6911975" y="3427413"/>
            <a:ext cx="468313"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54277" name="Oval 5"/>
          <p:cNvSpPr>
            <a:spLocks noChangeArrowheads="1"/>
          </p:cNvSpPr>
          <p:nvPr/>
        </p:nvSpPr>
        <p:spPr bwMode="auto">
          <a:xfrm>
            <a:off x="7775575" y="3427413"/>
            <a:ext cx="468313"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sp>
        <p:nvSpPr>
          <p:cNvPr id="54278" name="Oval 6"/>
          <p:cNvSpPr>
            <a:spLocks noChangeArrowheads="1"/>
          </p:cNvSpPr>
          <p:nvPr/>
        </p:nvSpPr>
        <p:spPr bwMode="auto">
          <a:xfrm>
            <a:off x="6370638" y="2166938"/>
            <a:ext cx="468312"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54279" name="AutoShape 7"/>
          <p:cNvCxnSpPr>
            <a:cxnSpLocks noChangeShapeType="1"/>
            <a:stCxn id="54278" idx="4"/>
            <a:endCxn id="54276" idx="1"/>
          </p:cNvCxnSpPr>
          <p:nvPr/>
        </p:nvCxnSpPr>
        <p:spPr bwMode="auto">
          <a:xfrm>
            <a:off x="6605588" y="2649538"/>
            <a:ext cx="374650"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54280" name="AutoShape 8"/>
          <p:cNvCxnSpPr>
            <a:cxnSpLocks noChangeShapeType="1"/>
            <a:stCxn id="54278" idx="5"/>
            <a:endCxn id="54277" idx="1"/>
          </p:cNvCxnSpPr>
          <p:nvPr/>
        </p:nvCxnSpPr>
        <p:spPr bwMode="auto">
          <a:xfrm>
            <a:off x="6770688" y="2581275"/>
            <a:ext cx="1073150" cy="900113"/>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54281" name="Oval 9"/>
          <p:cNvSpPr>
            <a:spLocks noChangeArrowheads="1"/>
          </p:cNvSpPr>
          <p:nvPr/>
        </p:nvSpPr>
        <p:spPr bwMode="auto">
          <a:xfrm>
            <a:off x="7307263" y="2166938"/>
            <a:ext cx="468312"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54282" name="AutoShape 10"/>
          <p:cNvCxnSpPr>
            <a:cxnSpLocks noChangeShapeType="1"/>
            <a:stCxn id="54281" idx="3"/>
            <a:endCxn id="54276" idx="0"/>
          </p:cNvCxnSpPr>
          <p:nvPr/>
        </p:nvCxnSpPr>
        <p:spPr bwMode="auto">
          <a:xfrm flipH="1">
            <a:off x="7146925" y="2581275"/>
            <a:ext cx="228600"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54283" name="AutoShape 11"/>
          <p:cNvCxnSpPr>
            <a:cxnSpLocks noChangeShapeType="1"/>
            <a:stCxn id="54281" idx="5"/>
            <a:endCxn id="54277" idx="0"/>
          </p:cNvCxnSpPr>
          <p:nvPr/>
        </p:nvCxnSpPr>
        <p:spPr bwMode="auto">
          <a:xfrm>
            <a:off x="7707313" y="2581275"/>
            <a:ext cx="303212"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54284" name="Oval 12"/>
          <p:cNvSpPr>
            <a:spLocks noChangeArrowheads="1"/>
          </p:cNvSpPr>
          <p:nvPr/>
        </p:nvSpPr>
        <p:spPr bwMode="auto">
          <a:xfrm>
            <a:off x="8243888" y="2166938"/>
            <a:ext cx="468312" cy="468312"/>
          </a:xfrm>
          <a:prstGeom prst="ellipse">
            <a:avLst/>
          </a:prstGeom>
          <a:solidFill>
            <a:schemeClr val="accent1"/>
          </a:solidFill>
          <a:ln w="28575">
            <a:solidFill>
              <a:schemeClr val="tx1"/>
            </a:solidFill>
            <a:round/>
            <a:headEnd/>
            <a:tailEnd/>
          </a:ln>
        </p:spPr>
        <p:txBody>
          <a:bodyPr wrap="none" anchor="ctr"/>
          <a:lstStyle/>
          <a:p>
            <a:pPr defTabSz="914269"/>
            <a:endParaRPr lang="en-CA">
              <a:solidFill>
                <a:prstClr val="black"/>
              </a:solidFill>
            </a:endParaRPr>
          </a:p>
        </p:txBody>
      </p:sp>
      <p:cxnSp>
        <p:nvCxnSpPr>
          <p:cNvPr id="54285" name="AutoShape 13"/>
          <p:cNvCxnSpPr>
            <a:cxnSpLocks noChangeShapeType="1"/>
            <a:stCxn id="54284" idx="3"/>
            <a:endCxn id="54276" idx="7"/>
          </p:cNvCxnSpPr>
          <p:nvPr/>
        </p:nvCxnSpPr>
        <p:spPr bwMode="auto">
          <a:xfrm flipH="1">
            <a:off x="7312025" y="2581275"/>
            <a:ext cx="1000125" cy="900113"/>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cxnSp>
        <p:nvCxnSpPr>
          <p:cNvPr id="54286" name="AutoShape 14"/>
          <p:cNvCxnSpPr>
            <a:cxnSpLocks noChangeShapeType="1"/>
            <a:stCxn id="54284" idx="4"/>
            <a:endCxn id="54277" idx="7"/>
          </p:cNvCxnSpPr>
          <p:nvPr/>
        </p:nvCxnSpPr>
        <p:spPr bwMode="auto">
          <a:xfrm flipH="1">
            <a:off x="8175625" y="2649538"/>
            <a:ext cx="303213" cy="831850"/>
          </a:xfrm>
          <a:prstGeom prst="straightConnector1">
            <a:avLst/>
          </a:prstGeom>
          <a:noFill/>
          <a:ln w="9525">
            <a:solidFill>
              <a:schemeClr val="tx1"/>
            </a:solidFill>
            <a:round/>
            <a:headEnd type="triangle" w="lg" len="lg"/>
            <a:tailEnd type="triangle" w="lg" len="lg"/>
          </a:ln>
          <a:extLst>
            <a:ext uri="{909E8E84-426E-40DD-AFC4-6F175D3DCCD1}">
              <a14:hiddenFill xmlns:a14="http://schemas.microsoft.com/office/drawing/2010/main">
                <a:noFill/>
              </a14:hiddenFill>
            </a:ext>
          </a:extLst>
        </p:spPr>
      </p:cxnSp>
      <p:sp>
        <p:nvSpPr>
          <p:cNvPr id="54287" name="Text Box 15"/>
          <p:cNvSpPr txBox="1">
            <a:spLocks noChangeArrowheads="1"/>
          </p:cNvSpPr>
          <p:nvPr/>
        </p:nvSpPr>
        <p:spPr bwMode="auto">
          <a:xfrm>
            <a:off x="7019925" y="1592263"/>
            <a:ext cx="1008063"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hidden</a:t>
            </a:r>
          </a:p>
        </p:txBody>
      </p:sp>
      <p:sp>
        <p:nvSpPr>
          <p:cNvPr id="54288" name="Text Box 16"/>
          <p:cNvSpPr txBox="1">
            <a:spLocks noChangeArrowheads="1"/>
          </p:cNvSpPr>
          <p:nvPr/>
        </p:nvSpPr>
        <p:spPr bwMode="auto">
          <a:xfrm>
            <a:off x="7021513" y="3462338"/>
            <a:ext cx="358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54289" name="Text Box 17"/>
          <p:cNvSpPr txBox="1">
            <a:spLocks noChangeArrowheads="1"/>
          </p:cNvSpPr>
          <p:nvPr/>
        </p:nvSpPr>
        <p:spPr bwMode="auto">
          <a:xfrm>
            <a:off x="7413625" y="2203450"/>
            <a:ext cx="4333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sp>
        <p:nvSpPr>
          <p:cNvPr id="54290" name="Text Box 18"/>
          <p:cNvSpPr txBox="1">
            <a:spLocks noChangeArrowheads="1"/>
          </p:cNvSpPr>
          <p:nvPr/>
        </p:nvSpPr>
        <p:spPr bwMode="auto">
          <a:xfrm>
            <a:off x="7091363" y="3967163"/>
            <a:ext cx="1008062"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visible</a:t>
            </a:r>
          </a:p>
        </p:txBody>
      </p:sp>
    </p:spTree>
    <p:extLst>
      <p:ext uri="{BB962C8B-B14F-4D97-AF65-F5344CB8AC3E}">
        <p14:creationId xmlns:p14="http://schemas.microsoft.com/office/powerpoint/2010/main" val="350644123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RBM: </a:t>
            </a:r>
            <a:r>
              <a:rPr lang="en-US" sz="4000" dirty="0"/>
              <a:t>Weights </a:t>
            </a:r>
            <a:r>
              <a:rPr lang="en-US" sz="4000" dirty="0">
                <a:sym typeface="Wingdings" pitchFamily="-65" charset="2"/>
              </a:rPr>
              <a:t></a:t>
            </a:r>
            <a:r>
              <a:rPr lang="en-US" sz="4000" dirty="0"/>
              <a:t> Energies </a:t>
            </a:r>
            <a:r>
              <a:rPr lang="en-US" sz="4000" dirty="0">
                <a:sym typeface="Wingdings" pitchFamily="-65" charset="2"/>
              </a:rPr>
              <a:t></a:t>
            </a:r>
            <a:r>
              <a:rPr lang="en-US" sz="4000" dirty="0"/>
              <a:t> Probabilities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762000" y="1371600"/>
                <a:ext cx="7498080" cy="4343400"/>
              </a:xfrm>
            </p:spPr>
            <p:txBody>
              <a:bodyPr>
                <a:normAutofit fontScale="70000" lnSpcReduction="20000"/>
              </a:bodyPr>
              <a:lstStyle/>
              <a:p>
                <a:r>
                  <a:rPr lang="en-US" dirty="0" smtClean="0"/>
                  <a:t>Joint </a:t>
                </a:r>
                <a:r>
                  <a:rPr lang="en-US" dirty="0"/>
                  <a:t>distribution </a:t>
                </a:r>
                <a14:m>
                  <m:oMath xmlns:m="http://schemas.openxmlformats.org/officeDocument/2006/math">
                    <m:r>
                      <m:rPr>
                        <m:sty m:val="p"/>
                      </m:rPr>
                      <a:rPr lang="en-US">
                        <a:latin typeface="Cambria Math"/>
                      </a:rPr>
                      <m:t>p</m:t>
                    </m:r>
                    <m:d>
                      <m:dPr>
                        <m:ctrlPr>
                          <a:rPr lang="en-US" i="1">
                            <a:latin typeface="Cambria Math"/>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oMath>
                </a14:m>
                <a:r>
                  <a:rPr lang="en-US" dirty="0"/>
                  <a:t> </a:t>
                </a:r>
                <a:r>
                  <a:rPr lang="en-US" dirty="0" smtClean="0"/>
                  <a:t>is </a:t>
                </a:r>
                <a:r>
                  <a:rPr lang="en-US" dirty="0"/>
                  <a:t>defined in terms of an energy function </a:t>
                </a:r>
                <a14:m>
                  <m:oMath xmlns:m="http://schemas.openxmlformats.org/officeDocument/2006/math">
                    <m:r>
                      <m:rPr>
                        <m:sty m:val="p"/>
                      </m:rPr>
                      <a:rPr lang="en-US">
                        <a:latin typeface="Cambria Math"/>
                      </a:rPr>
                      <m:t>E</m:t>
                    </m:r>
                    <m:d>
                      <m:dPr>
                        <m:ctrlPr>
                          <a:rPr lang="en-US" i="1">
                            <a:latin typeface="Cambria Math"/>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oMath>
                </a14:m>
                <a:endParaRPr lang="en-US" dirty="0" smtClean="0"/>
              </a:p>
              <a:p>
                <a:pPr marL="82284" indent="0">
                  <a:buNone/>
                </a:pPr>
                <a14:m>
                  <m:oMathPara xmlns:m="http://schemas.openxmlformats.org/officeDocument/2006/math">
                    <m:oMathParaPr>
                      <m:jc m:val="centerGroup"/>
                    </m:oMathParaPr>
                    <m:oMath xmlns:m="http://schemas.openxmlformats.org/officeDocument/2006/math">
                      <m:r>
                        <m:rPr>
                          <m:sty m:val="p"/>
                        </m:rPr>
                        <a:rPr lang="en-US">
                          <a:latin typeface="Cambria Math"/>
                        </a:rPr>
                        <m:t>p</m:t>
                      </m:r>
                      <m:d>
                        <m:dPr>
                          <m:ctrlPr>
                            <a:rPr lang="en-US" i="1">
                              <a:latin typeface="Cambria Math"/>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i="1">
                          <a:latin typeface="Cambria Math"/>
                        </a:rPr>
                        <m:t>=</m:t>
                      </m:r>
                      <m:f>
                        <m:fPr>
                          <m:ctrlPr>
                            <a:rPr lang="en-US" i="1">
                              <a:latin typeface="Cambria Math"/>
                            </a:rPr>
                          </m:ctrlPr>
                        </m:fPr>
                        <m:num>
                          <m:r>
                            <a:rPr lang="en-US" i="1">
                              <a:latin typeface="Cambria Math"/>
                            </a:rPr>
                            <m:t>𝑒𝑥𝑝</m:t>
                          </m:r>
                          <m:d>
                            <m:dPr>
                              <m:ctrlPr>
                                <a:rPr lang="en-US" i="1">
                                  <a:latin typeface="Cambria Math"/>
                                </a:rPr>
                              </m:ctrlPr>
                            </m:dPr>
                            <m:e>
                              <m:r>
                                <a:rPr lang="en-US" i="1">
                                  <a:latin typeface="Cambria Math"/>
                                </a:rPr>
                                <m:t>−</m:t>
                              </m:r>
                              <m:r>
                                <m:rPr>
                                  <m:sty m:val="p"/>
                                </m:rPr>
                                <a:rPr lang="en-US">
                                  <a:latin typeface="Cambria Math"/>
                                </a:rPr>
                                <m:t>E</m:t>
                              </m:r>
                              <m:d>
                                <m:dPr>
                                  <m:ctrlPr>
                                    <a:rPr lang="en-US" i="1">
                                      <a:latin typeface="Cambria Math"/>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e>
                          </m:d>
                        </m:num>
                        <m:den>
                          <m:r>
                            <a:rPr lang="en-US" i="1">
                              <a:latin typeface="Cambria Math"/>
                            </a:rPr>
                            <m:t>𝑍</m:t>
                          </m:r>
                        </m:den>
                      </m:f>
                    </m:oMath>
                  </m:oMathPara>
                </a14:m>
                <a:endParaRPr lang="en-US" dirty="0" smtClean="0"/>
              </a:p>
              <a:p>
                <a:r>
                  <a:rPr lang="en-US" dirty="0" smtClean="0"/>
                  <a:t>For </a:t>
                </a:r>
                <a:r>
                  <a:rPr lang="en-US" dirty="0"/>
                  <a:t>a </a:t>
                </a:r>
                <a:r>
                  <a:rPr lang="en-US" dirty="0" smtClean="0"/>
                  <a:t>Bernoulli-Bernoulli RBM</a:t>
                </a:r>
              </a:p>
              <a:p>
                <a:pPr marL="82284" indent="0">
                  <a:buNone/>
                </a:pPr>
                <a14:m>
                  <m:oMathPara xmlns:m="http://schemas.openxmlformats.org/officeDocument/2006/math">
                    <m:oMathParaPr>
                      <m:jc m:val="centerGroup"/>
                    </m:oMathParaPr>
                    <m:oMath xmlns:m="http://schemas.openxmlformats.org/officeDocument/2006/math">
                      <m:r>
                        <m:rPr>
                          <m:sty m:val="p"/>
                        </m:rPr>
                        <a:rPr lang="en-US">
                          <a:latin typeface="Cambria Math"/>
                        </a:rPr>
                        <m:t>E</m:t>
                      </m:r>
                      <m:d>
                        <m:dPr>
                          <m:ctrlPr>
                            <a:rPr lang="en-US" i="1">
                              <a:latin typeface="Cambria Math"/>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a:latin typeface="Cambria Math"/>
                        </a:rPr>
                        <m:t>=</m:t>
                      </m:r>
                      <m:r>
                        <a:rPr lang="en-US" i="1">
                          <a:latin typeface="Cambria Math"/>
                        </a:rPr>
                        <m:t>−</m:t>
                      </m:r>
                      <m:nary>
                        <m:naryPr>
                          <m:chr m:val="∑"/>
                          <m:limLoc m:val="undOvr"/>
                          <m:ctrlPr>
                            <a:rPr lang="en-US" i="1">
                              <a:latin typeface="Cambria Math"/>
                            </a:rPr>
                          </m:ctrlPr>
                        </m:naryPr>
                        <m:sub>
                          <m:r>
                            <a:rPr lang="en-US" i="1">
                              <a:latin typeface="Cambria Math"/>
                            </a:rPr>
                            <m:t>𝑖</m:t>
                          </m:r>
                          <m:r>
                            <a:rPr lang="en-US">
                              <a:latin typeface="Cambria Math"/>
                            </a:rPr>
                            <m:t>=1</m:t>
                          </m:r>
                        </m:sub>
                        <m:sup>
                          <m:r>
                            <a:rPr lang="en-US" i="1">
                              <a:latin typeface="Cambria Math"/>
                            </a:rPr>
                            <m:t>𝑉</m:t>
                          </m:r>
                        </m:sup>
                        <m:e>
                          <m:nary>
                            <m:naryPr>
                              <m:chr m:val="∑"/>
                              <m:limLoc m:val="undOvr"/>
                              <m:ctrlPr>
                                <a:rPr lang="en-US" i="1">
                                  <a:latin typeface="Cambria Math"/>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a:rPr>
                                  </m:ctrlPr>
                                </m:sSubPr>
                                <m:e>
                                  <m:r>
                                    <a:rPr lang="en-US" i="1">
                                      <a:latin typeface="Cambria Math"/>
                                    </a:rPr>
                                    <m:t>𝑤</m:t>
                                  </m:r>
                                </m:e>
                                <m:sub>
                                  <m:r>
                                    <a:rPr lang="en-US" i="1">
                                      <a:latin typeface="Cambria Math"/>
                                    </a:rPr>
                                    <m:t>𝑖𝑗</m:t>
                                  </m:r>
                                </m:sub>
                              </m:sSub>
                            </m:e>
                          </m:nary>
                          <m:sSub>
                            <m:sSubPr>
                              <m:ctrlPr>
                                <a:rPr lang="en-US" i="1">
                                  <a:latin typeface="Cambria Math"/>
                                </a:rPr>
                              </m:ctrlPr>
                            </m:sSubPr>
                            <m:e>
                              <m:r>
                                <a:rPr lang="en-US" i="1">
                                  <a:latin typeface="Cambria Math"/>
                                </a:rPr>
                                <m:t>𝑣</m:t>
                              </m:r>
                            </m:e>
                            <m:sub>
                              <m:r>
                                <a:rPr lang="en-US" i="1">
                                  <a:latin typeface="Cambria Math"/>
                                </a:rPr>
                                <m:t>𝑖</m:t>
                              </m:r>
                            </m:sub>
                          </m:sSub>
                          <m:sSub>
                            <m:sSubPr>
                              <m:ctrlPr>
                                <a:rPr lang="en-US" i="1">
                                  <a:latin typeface="Cambria Math"/>
                                </a:rPr>
                              </m:ctrlPr>
                            </m:sSubPr>
                            <m:e>
                              <m:r>
                                <a:rPr lang="en-US" i="1">
                                  <a:latin typeface="Cambria Math"/>
                                </a:rPr>
                                <m:t>h</m:t>
                              </m:r>
                            </m:e>
                            <m:sub>
                              <m:r>
                                <a:rPr lang="en-US" i="1">
                                  <a:latin typeface="Cambria Math"/>
                                </a:rPr>
                                <m:t>𝑗</m:t>
                              </m:r>
                            </m:sub>
                          </m:sSub>
                        </m:e>
                      </m:nary>
                      <m:r>
                        <a:rPr lang="en-US" i="1">
                          <a:latin typeface="Cambria Math"/>
                        </a:rPr>
                        <m:t>−</m:t>
                      </m:r>
                      <m:nary>
                        <m:naryPr>
                          <m:chr m:val="∑"/>
                          <m:limLoc m:val="undOvr"/>
                          <m:ctrlPr>
                            <a:rPr lang="en-US" i="1">
                              <a:latin typeface="Cambria Math"/>
                            </a:rPr>
                          </m:ctrlPr>
                        </m:naryPr>
                        <m:sub>
                          <m:r>
                            <a:rPr lang="en-US" i="1">
                              <a:latin typeface="Cambria Math"/>
                            </a:rPr>
                            <m:t>𝑖</m:t>
                          </m:r>
                          <m:r>
                            <a:rPr lang="en-US">
                              <a:latin typeface="Cambria Math"/>
                            </a:rPr>
                            <m:t>=1</m:t>
                          </m:r>
                        </m:sub>
                        <m:sup>
                          <m:r>
                            <a:rPr lang="en-US" i="1">
                              <a:latin typeface="Cambria Math"/>
                            </a:rPr>
                            <m:t>𝑉</m:t>
                          </m:r>
                        </m:sup>
                        <m:e>
                          <m:sSub>
                            <m:sSubPr>
                              <m:ctrlPr>
                                <a:rPr lang="en-US" i="1">
                                  <a:latin typeface="Cambria Math"/>
                                </a:rPr>
                              </m:ctrlPr>
                            </m:sSubPr>
                            <m:e>
                              <m:r>
                                <a:rPr lang="en-US" i="1">
                                  <a:latin typeface="Cambria Math"/>
                                </a:rPr>
                                <m:t>𝑏</m:t>
                              </m:r>
                            </m:e>
                            <m:sub>
                              <m:r>
                                <a:rPr lang="en-US" i="1">
                                  <a:latin typeface="Cambria Math"/>
                                </a:rPr>
                                <m:t>𝑖</m:t>
                              </m:r>
                            </m:sub>
                          </m:sSub>
                          <m:sSub>
                            <m:sSubPr>
                              <m:ctrlPr>
                                <a:rPr lang="en-US" i="1">
                                  <a:latin typeface="Cambria Math"/>
                                </a:rPr>
                              </m:ctrlPr>
                            </m:sSubPr>
                            <m:e>
                              <m:r>
                                <a:rPr lang="en-US" i="1">
                                  <a:latin typeface="Cambria Math"/>
                                </a:rPr>
                                <m:t>𝑣</m:t>
                              </m:r>
                            </m:e>
                            <m:sub>
                              <m:r>
                                <a:rPr lang="en-US" i="1">
                                  <a:latin typeface="Cambria Math"/>
                                </a:rPr>
                                <m:t>𝑖</m:t>
                              </m:r>
                            </m:sub>
                          </m:sSub>
                        </m:e>
                      </m:nary>
                      <m:r>
                        <a:rPr lang="en-US" i="1">
                          <a:latin typeface="Cambria Math"/>
                        </a:rPr>
                        <m:t>−</m:t>
                      </m:r>
                      <m:nary>
                        <m:naryPr>
                          <m:chr m:val="∑"/>
                          <m:limLoc m:val="undOvr"/>
                          <m:ctrlPr>
                            <a:rPr lang="en-US" i="1">
                              <a:latin typeface="Cambria Math"/>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a:rPr>
                              </m:ctrlPr>
                            </m:sSubPr>
                            <m:e>
                              <m:r>
                                <a:rPr lang="en-US" i="1">
                                  <a:latin typeface="Cambria Math"/>
                                </a:rPr>
                                <m:t>𝑎</m:t>
                              </m:r>
                            </m:e>
                            <m:sub>
                              <m:r>
                                <a:rPr lang="en-US" i="1">
                                  <a:latin typeface="Cambria Math"/>
                                </a:rPr>
                                <m:t>𝑗</m:t>
                              </m:r>
                            </m:sub>
                          </m:sSub>
                          <m:sSub>
                            <m:sSubPr>
                              <m:ctrlPr>
                                <a:rPr lang="en-US" i="1">
                                  <a:latin typeface="Cambria Math"/>
                                </a:rPr>
                              </m:ctrlPr>
                            </m:sSubPr>
                            <m:e>
                              <m:r>
                                <a:rPr lang="en-US" i="1">
                                  <a:latin typeface="Cambria Math"/>
                                </a:rPr>
                                <m:t>h</m:t>
                              </m:r>
                            </m:e>
                            <m:sub>
                              <m:r>
                                <a:rPr lang="en-US" i="1">
                                  <a:latin typeface="Cambria Math"/>
                                </a:rPr>
                                <m:t>𝑗</m:t>
                              </m:r>
                            </m:sub>
                          </m:sSub>
                        </m:e>
                      </m:nary>
                    </m:oMath>
                  </m:oMathPara>
                </a14:m>
                <a:endParaRPr lang="en-US" dirty="0" smtClean="0"/>
              </a:p>
              <a:p>
                <a:r>
                  <a:rPr lang="en-US" dirty="0" smtClean="0"/>
                  <a:t>For </a:t>
                </a:r>
                <a:r>
                  <a:rPr lang="en-US" dirty="0"/>
                  <a:t>a Gaussian-Bernoulli </a:t>
                </a:r>
                <a:r>
                  <a:rPr lang="en-US" dirty="0" smtClean="0"/>
                  <a:t>RBM</a:t>
                </a:r>
              </a:p>
              <a:p>
                <a:pPr marL="82284" indent="0">
                  <a:buNone/>
                </a:pPr>
                <a14:m>
                  <m:oMathPara xmlns:m="http://schemas.openxmlformats.org/officeDocument/2006/math">
                    <m:oMathParaPr>
                      <m:jc m:val="centerGroup"/>
                    </m:oMathParaPr>
                    <m:oMath xmlns:m="http://schemas.openxmlformats.org/officeDocument/2006/math">
                      <m:r>
                        <m:rPr>
                          <m:sty m:val="p"/>
                        </m:rPr>
                        <a:rPr lang="en-US">
                          <a:latin typeface="Cambria Math"/>
                        </a:rPr>
                        <m:t>E</m:t>
                      </m:r>
                      <m:d>
                        <m:dPr>
                          <m:ctrlPr>
                            <a:rPr lang="en-US" i="1">
                              <a:latin typeface="Cambria Math"/>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a:latin typeface="Cambria Math"/>
                        </a:rPr>
                        <m:t>=</m:t>
                      </m:r>
                      <m:r>
                        <a:rPr lang="en-US" i="1">
                          <a:latin typeface="Cambria Math"/>
                        </a:rPr>
                        <m:t>−</m:t>
                      </m:r>
                      <m:nary>
                        <m:naryPr>
                          <m:chr m:val="∑"/>
                          <m:limLoc m:val="undOvr"/>
                          <m:ctrlPr>
                            <a:rPr lang="en-US" i="1">
                              <a:latin typeface="Cambria Math"/>
                            </a:rPr>
                          </m:ctrlPr>
                        </m:naryPr>
                        <m:sub>
                          <m:r>
                            <a:rPr lang="en-US" i="1">
                              <a:latin typeface="Cambria Math"/>
                            </a:rPr>
                            <m:t>𝑖</m:t>
                          </m:r>
                          <m:r>
                            <a:rPr lang="en-US">
                              <a:latin typeface="Cambria Math"/>
                            </a:rPr>
                            <m:t>=1</m:t>
                          </m:r>
                        </m:sub>
                        <m:sup>
                          <m:r>
                            <a:rPr lang="en-US" i="1">
                              <a:latin typeface="Cambria Math"/>
                            </a:rPr>
                            <m:t>𝑉</m:t>
                          </m:r>
                        </m:sup>
                        <m:e>
                          <m:nary>
                            <m:naryPr>
                              <m:chr m:val="∑"/>
                              <m:limLoc m:val="undOvr"/>
                              <m:ctrlPr>
                                <a:rPr lang="en-US" i="1">
                                  <a:latin typeface="Cambria Math"/>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a:rPr>
                                  </m:ctrlPr>
                                </m:sSubPr>
                                <m:e>
                                  <m:r>
                                    <a:rPr lang="en-US" i="1">
                                      <a:latin typeface="Cambria Math"/>
                                    </a:rPr>
                                    <m:t>𝑤</m:t>
                                  </m:r>
                                </m:e>
                                <m:sub>
                                  <m:r>
                                    <a:rPr lang="en-US" i="1">
                                      <a:latin typeface="Cambria Math"/>
                                    </a:rPr>
                                    <m:t>𝑖𝑗</m:t>
                                  </m:r>
                                </m:sub>
                              </m:sSub>
                            </m:e>
                          </m:nary>
                          <m:sSub>
                            <m:sSubPr>
                              <m:ctrlPr>
                                <a:rPr lang="en-US" i="1">
                                  <a:latin typeface="Cambria Math"/>
                                </a:rPr>
                              </m:ctrlPr>
                            </m:sSubPr>
                            <m:e>
                              <m:r>
                                <a:rPr lang="en-US" i="1">
                                  <a:latin typeface="Cambria Math"/>
                                </a:rPr>
                                <m:t>𝑣</m:t>
                              </m:r>
                            </m:e>
                            <m:sub>
                              <m:r>
                                <a:rPr lang="en-US" i="1">
                                  <a:latin typeface="Cambria Math"/>
                                </a:rPr>
                                <m:t>𝑖</m:t>
                              </m:r>
                            </m:sub>
                          </m:sSub>
                          <m:sSub>
                            <m:sSubPr>
                              <m:ctrlPr>
                                <a:rPr lang="en-US" i="1">
                                  <a:latin typeface="Cambria Math"/>
                                </a:rPr>
                              </m:ctrlPr>
                            </m:sSubPr>
                            <m:e>
                              <m:r>
                                <a:rPr lang="en-US" i="1">
                                  <a:latin typeface="Cambria Math"/>
                                </a:rPr>
                                <m:t>h</m:t>
                              </m:r>
                            </m:e>
                            <m:sub>
                              <m:r>
                                <a:rPr lang="en-US" i="1">
                                  <a:latin typeface="Cambria Math"/>
                                </a:rPr>
                                <m:t>𝑗</m:t>
                              </m:r>
                            </m:sub>
                          </m:sSub>
                        </m:e>
                      </m:nary>
                      <m:r>
                        <a:rPr lang="en-US">
                          <a:latin typeface="Cambria Math"/>
                        </a:rPr>
                        <m:t>+</m:t>
                      </m:r>
                      <m:f>
                        <m:fPr>
                          <m:ctrlPr>
                            <a:rPr lang="en-US" i="1">
                              <a:latin typeface="Cambria Math"/>
                            </a:rPr>
                          </m:ctrlPr>
                        </m:fPr>
                        <m:num>
                          <m:r>
                            <a:rPr lang="en-US">
                              <a:latin typeface="Cambria Math"/>
                            </a:rPr>
                            <m:t>1</m:t>
                          </m:r>
                        </m:num>
                        <m:den>
                          <m:r>
                            <a:rPr lang="en-US">
                              <a:latin typeface="Cambria Math"/>
                            </a:rPr>
                            <m:t>2</m:t>
                          </m:r>
                        </m:den>
                      </m:f>
                      <m:nary>
                        <m:naryPr>
                          <m:chr m:val="∑"/>
                          <m:limLoc m:val="undOvr"/>
                          <m:ctrlPr>
                            <a:rPr lang="en-US" i="1">
                              <a:latin typeface="Cambria Math"/>
                            </a:rPr>
                          </m:ctrlPr>
                        </m:naryPr>
                        <m:sub>
                          <m:r>
                            <a:rPr lang="en-US" i="1">
                              <a:latin typeface="Cambria Math"/>
                            </a:rPr>
                            <m:t>𝑖</m:t>
                          </m:r>
                          <m:r>
                            <a:rPr lang="en-US">
                              <a:latin typeface="Cambria Math"/>
                            </a:rPr>
                            <m:t>=1</m:t>
                          </m:r>
                        </m:sub>
                        <m:sup>
                          <m:r>
                            <a:rPr lang="en-US" i="1">
                              <a:latin typeface="Cambria Math"/>
                            </a:rPr>
                            <m:t>𝑉</m:t>
                          </m:r>
                        </m:sup>
                        <m:e>
                          <m:sSup>
                            <m:sSupPr>
                              <m:ctrlPr>
                                <a:rPr lang="en-US" i="1">
                                  <a:latin typeface="Cambria Math"/>
                                </a:rPr>
                              </m:ctrlPr>
                            </m:sSupPr>
                            <m:e>
                              <m:d>
                                <m:dPr>
                                  <m:ctrlPr>
                                    <a:rPr lang="en-US" i="1">
                                      <a:latin typeface="Cambria Math"/>
                                    </a:rPr>
                                  </m:ctrlPr>
                                </m:dPr>
                                <m:e>
                                  <m:sSub>
                                    <m:sSubPr>
                                      <m:ctrlPr>
                                        <a:rPr lang="en-US" i="1">
                                          <a:latin typeface="Cambria Math"/>
                                        </a:rPr>
                                      </m:ctrlPr>
                                    </m:sSubPr>
                                    <m:e>
                                      <m:r>
                                        <a:rPr lang="en-US" i="1">
                                          <a:latin typeface="Cambria Math"/>
                                        </a:rPr>
                                        <m:t>𝑣</m:t>
                                      </m:r>
                                    </m:e>
                                    <m:sub>
                                      <m:r>
                                        <a:rPr lang="en-US" i="1">
                                          <a:latin typeface="Cambria Math"/>
                                        </a:rPr>
                                        <m:t>𝑖</m:t>
                                      </m:r>
                                    </m:sub>
                                  </m:sSub>
                                  <m:r>
                                    <a:rPr lang="en-US" i="1">
                                      <a:latin typeface="Cambria Math"/>
                                    </a:rPr>
                                    <m:t>−</m:t>
                                  </m:r>
                                  <m:sSub>
                                    <m:sSubPr>
                                      <m:ctrlPr>
                                        <a:rPr lang="en-US" i="1">
                                          <a:latin typeface="Cambria Math"/>
                                        </a:rPr>
                                      </m:ctrlPr>
                                    </m:sSubPr>
                                    <m:e>
                                      <m:r>
                                        <a:rPr lang="en-US" i="1">
                                          <a:latin typeface="Cambria Math"/>
                                        </a:rPr>
                                        <m:t>𝑏</m:t>
                                      </m:r>
                                    </m:e>
                                    <m:sub>
                                      <m:r>
                                        <a:rPr lang="en-US" i="1">
                                          <a:latin typeface="Cambria Math"/>
                                        </a:rPr>
                                        <m:t>𝑖</m:t>
                                      </m:r>
                                    </m:sub>
                                  </m:sSub>
                                </m:e>
                              </m:d>
                            </m:e>
                            <m:sup>
                              <m:r>
                                <a:rPr lang="en-US">
                                  <a:latin typeface="Cambria Math"/>
                                </a:rPr>
                                <m:t>2</m:t>
                              </m:r>
                            </m:sup>
                          </m:sSup>
                        </m:e>
                      </m:nary>
                      <m:r>
                        <a:rPr lang="en-US" i="1">
                          <a:latin typeface="Cambria Math"/>
                        </a:rPr>
                        <m:t>−</m:t>
                      </m:r>
                      <m:nary>
                        <m:naryPr>
                          <m:chr m:val="∑"/>
                          <m:limLoc m:val="undOvr"/>
                          <m:ctrlPr>
                            <a:rPr lang="en-US" i="1">
                              <a:latin typeface="Cambria Math"/>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a:rPr>
                              </m:ctrlPr>
                            </m:sSubPr>
                            <m:e>
                              <m:r>
                                <a:rPr lang="en-US" i="1">
                                  <a:latin typeface="Cambria Math"/>
                                </a:rPr>
                                <m:t>𝑎</m:t>
                              </m:r>
                            </m:e>
                            <m:sub>
                              <m:r>
                                <a:rPr lang="en-US" i="1">
                                  <a:latin typeface="Cambria Math"/>
                                </a:rPr>
                                <m:t>𝑗</m:t>
                              </m:r>
                            </m:sub>
                          </m:sSub>
                          <m:sSub>
                            <m:sSubPr>
                              <m:ctrlPr>
                                <a:rPr lang="en-US" i="1">
                                  <a:latin typeface="Cambria Math"/>
                                </a:rPr>
                              </m:ctrlPr>
                            </m:sSubPr>
                            <m:e>
                              <m:r>
                                <a:rPr lang="en-US" i="1">
                                  <a:latin typeface="Cambria Math"/>
                                </a:rPr>
                                <m:t>h</m:t>
                              </m:r>
                            </m:e>
                            <m:sub>
                              <m:r>
                                <a:rPr lang="en-US" i="1">
                                  <a:latin typeface="Cambria Math"/>
                                </a:rPr>
                                <m:t>𝑗</m:t>
                              </m:r>
                            </m:sub>
                          </m:sSub>
                        </m:e>
                      </m:nary>
                    </m:oMath>
                  </m:oMathPara>
                </a14:m>
                <a:endParaRPr lang="en-US" dirty="0" smtClean="0"/>
              </a:p>
              <a:p>
                <a:pPr marL="539484" indent="-457200"/>
                <a14:m>
                  <m:oMath xmlns:m="http://schemas.openxmlformats.org/officeDocument/2006/math">
                    <m:r>
                      <m:rPr>
                        <m:sty m:val="p"/>
                      </m:rPr>
                      <a:rPr lang="en-US">
                        <a:latin typeface="Cambria Math"/>
                      </a:rPr>
                      <m:t>p</m:t>
                    </m:r>
                    <m:d>
                      <m:dPr>
                        <m:ctrlPr>
                          <a:rPr lang="en-US" i="1">
                            <a:latin typeface="Cambria Math"/>
                          </a:rPr>
                        </m:ctrlPr>
                      </m:dPr>
                      <m:e>
                        <m:r>
                          <a:rPr lang="en-US" b="1" i="1">
                            <a:latin typeface="Cambria Math"/>
                          </a:rPr>
                          <m:t>𝐯</m:t>
                        </m:r>
                        <m:r>
                          <a:rPr lang="en-US">
                            <a:latin typeface="Cambria Math"/>
                          </a:rPr>
                          <m:t>,</m:t>
                        </m:r>
                        <m:r>
                          <a:rPr lang="en-US" b="1" i="1">
                            <a:latin typeface="Cambria Math"/>
                          </a:rPr>
                          <m:t>𝐡</m:t>
                        </m:r>
                        <m:r>
                          <a:rPr lang="en-US">
                            <a:latin typeface="Cambria Math"/>
                          </a:rPr>
                          <m:t>;</m:t>
                        </m:r>
                        <m:r>
                          <m:rPr>
                            <m:sty m:val="p"/>
                          </m:rPr>
                          <a:rPr lang="en-US">
                            <a:latin typeface="Cambria Math"/>
                          </a:rPr>
                          <m:t>θ</m:t>
                        </m:r>
                      </m:e>
                    </m:d>
                  </m:oMath>
                </a14:m>
                <a:r>
                  <a:rPr lang="en-US" dirty="0" smtClean="0"/>
                  <a:t> </a:t>
                </a:r>
                <a:r>
                  <a:rPr lang="en-US" dirty="0" smtClean="0">
                    <a:sym typeface="Wingdings" pitchFamily="2" charset="2"/>
                  </a:rPr>
                  <a:t> generative model!</a:t>
                </a:r>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762000" y="1371600"/>
                <a:ext cx="7498080" cy="4343400"/>
              </a:xfrm>
              <a:blipFill rotWithShape="0">
                <a:blip r:embed="rId2"/>
                <a:stretch>
                  <a:fillRect l="-894" t="-2384" b="-154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39</a:t>
            </a:fld>
            <a:endParaRPr lang="en-US">
              <a:solidFill>
                <a:prstClr val="black">
                  <a:tint val="75000"/>
                </a:prstClr>
              </a:solidFill>
            </a:endParaRPr>
          </a:p>
        </p:txBody>
      </p:sp>
    </p:spTree>
    <p:extLst>
      <p:ext uri="{BB962C8B-B14F-4D97-AF65-F5344CB8AC3E}">
        <p14:creationId xmlns:p14="http://schemas.microsoft.com/office/powerpoint/2010/main" val="124510893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767017" y="-533400"/>
            <a:ext cx="6919783" cy="7464566"/>
          </a:xfrm>
          <a:prstGeom prst="rect">
            <a:avLst/>
          </a:prstGeom>
        </p:spPr>
      </p:pic>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4</a:t>
            </a:fld>
            <a:endParaRPr lang="en-US"/>
          </a:p>
        </p:txBody>
      </p:sp>
    </p:spTree>
    <p:extLst>
      <p:ext uri="{BB962C8B-B14F-4D97-AF65-F5344CB8AC3E}">
        <p14:creationId xmlns:p14="http://schemas.microsoft.com/office/powerpoint/2010/main" val="212194501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Restricted Boltzmann </a:t>
            </a:r>
            <a:r>
              <a:rPr lang="en-US" dirty="0" smtClean="0"/>
              <a:t>Machine (RBM)</a:t>
            </a:r>
            <a:endParaRPr lang="en-US"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p:txBody>
              <a:bodyPr>
                <a:normAutofit fontScale="47500" lnSpcReduction="20000"/>
              </a:bodyPr>
              <a:lstStyle/>
              <a:p>
                <a:r>
                  <a:rPr lang="en-US" dirty="0" smtClean="0"/>
                  <a:t>Conditional probabilities are very easy to calculate</a:t>
                </a:r>
              </a:p>
              <a:p>
                <a:r>
                  <a:rPr lang="en-US" dirty="0" smtClean="0"/>
                  <a:t>For </a:t>
                </a:r>
                <a:r>
                  <a:rPr lang="en-US" dirty="0"/>
                  <a:t>a Bernoulli-Bernoulli RBM</a:t>
                </a:r>
              </a:p>
              <a:p>
                <a:pPr marL="82284" indent="0">
                  <a:buNone/>
                </a:pPr>
                <a14:m>
                  <m:oMathPara xmlns:m="http://schemas.openxmlformats.org/officeDocument/2006/math">
                    <m:oMathParaPr>
                      <m:jc m:val="centerGroup"/>
                    </m:oMathParaPr>
                    <m:oMath xmlns:m="http://schemas.openxmlformats.org/officeDocument/2006/math">
                      <m:r>
                        <a:rPr lang="en-US" i="1">
                          <a:latin typeface="Cambria Math"/>
                        </a:rPr>
                        <m:t>𝑝</m:t>
                      </m:r>
                      <m:d>
                        <m:dPr>
                          <m:ctrlPr>
                            <a:rPr lang="en-US" i="1">
                              <a:latin typeface="Cambria Math"/>
                            </a:rPr>
                          </m:ctrlPr>
                        </m:dPr>
                        <m:e>
                          <m:sSub>
                            <m:sSubPr>
                              <m:ctrlPr>
                                <a:rPr lang="en-US" i="1">
                                  <a:latin typeface="Cambria Math"/>
                                </a:rPr>
                              </m:ctrlPr>
                            </m:sSubPr>
                            <m:e>
                              <m:r>
                                <a:rPr lang="en-US" i="1">
                                  <a:latin typeface="Cambria Math"/>
                                </a:rPr>
                                <m:t>h</m:t>
                              </m:r>
                            </m:e>
                            <m:sub>
                              <m:r>
                                <a:rPr lang="en-US" i="1">
                                  <a:latin typeface="Cambria Math"/>
                                </a:rPr>
                                <m:t>𝑗</m:t>
                              </m:r>
                            </m:sub>
                          </m:sSub>
                          <m:r>
                            <a:rPr lang="en-US">
                              <a:latin typeface="Cambria Math"/>
                            </a:rPr>
                            <m:t>=1|</m:t>
                          </m:r>
                          <m:r>
                            <a:rPr lang="en-US" b="1" i="1">
                              <a:latin typeface="Cambria Math"/>
                            </a:rPr>
                            <m:t>𝐯</m:t>
                          </m:r>
                          <m:r>
                            <a:rPr lang="en-US">
                              <a:latin typeface="Cambria Math"/>
                            </a:rPr>
                            <m:t>;</m:t>
                          </m:r>
                          <m:r>
                            <m:rPr>
                              <m:sty m:val="p"/>
                            </m:rPr>
                            <a:rPr lang="en-US">
                              <a:latin typeface="Cambria Math"/>
                            </a:rPr>
                            <m:t>θ</m:t>
                          </m:r>
                        </m:e>
                      </m:d>
                      <m:r>
                        <a:rPr lang="en-US">
                          <a:latin typeface="Cambria Math"/>
                        </a:rPr>
                        <m:t>=</m:t>
                      </m:r>
                      <m:r>
                        <a:rPr lang="en-US" i="1">
                          <a:latin typeface="Cambria Math"/>
                        </a:rPr>
                        <m:t>𝜎</m:t>
                      </m:r>
                      <m:d>
                        <m:dPr>
                          <m:ctrlPr>
                            <a:rPr lang="en-US" i="1">
                              <a:latin typeface="Cambria Math"/>
                            </a:rPr>
                          </m:ctrlPr>
                        </m:dPr>
                        <m:e>
                          <m:nary>
                            <m:naryPr>
                              <m:chr m:val="∑"/>
                              <m:limLoc m:val="undOvr"/>
                              <m:ctrlPr>
                                <a:rPr lang="en-US" i="1">
                                  <a:latin typeface="Cambria Math"/>
                                </a:rPr>
                              </m:ctrlPr>
                            </m:naryPr>
                            <m:sub>
                              <m:r>
                                <a:rPr lang="en-US" i="1">
                                  <a:latin typeface="Cambria Math"/>
                                </a:rPr>
                                <m:t>𝑖</m:t>
                              </m:r>
                              <m:r>
                                <a:rPr lang="en-US">
                                  <a:latin typeface="Cambria Math"/>
                                </a:rPr>
                                <m:t>=1</m:t>
                              </m:r>
                            </m:sub>
                            <m:sup>
                              <m:r>
                                <a:rPr lang="en-US" i="1">
                                  <a:latin typeface="Cambria Math"/>
                                </a:rPr>
                                <m:t>𝑉</m:t>
                              </m:r>
                            </m:sup>
                            <m:e>
                              <m:sSub>
                                <m:sSubPr>
                                  <m:ctrlPr>
                                    <a:rPr lang="en-US" i="1">
                                      <a:latin typeface="Cambria Math"/>
                                    </a:rPr>
                                  </m:ctrlPr>
                                </m:sSubPr>
                                <m:e>
                                  <m:r>
                                    <a:rPr lang="en-US" i="1">
                                      <a:latin typeface="Cambria Math"/>
                                    </a:rPr>
                                    <m:t>𝑤</m:t>
                                  </m:r>
                                </m:e>
                                <m:sub>
                                  <m:r>
                                    <a:rPr lang="en-US" i="1">
                                      <a:latin typeface="Cambria Math"/>
                                    </a:rPr>
                                    <m:t>𝑖𝑗</m:t>
                                  </m:r>
                                </m:sub>
                              </m:sSub>
                            </m:e>
                          </m:nary>
                          <m:sSub>
                            <m:sSubPr>
                              <m:ctrlPr>
                                <a:rPr lang="en-US" i="1">
                                  <a:latin typeface="Cambria Math"/>
                                </a:rPr>
                              </m:ctrlPr>
                            </m:sSubPr>
                            <m:e>
                              <m:r>
                                <a:rPr lang="en-US" i="1">
                                  <a:latin typeface="Cambria Math"/>
                                </a:rPr>
                                <m:t>𝑣</m:t>
                              </m:r>
                            </m:e>
                            <m:sub>
                              <m:r>
                                <a:rPr lang="en-US" i="1">
                                  <a:latin typeface="Cambria Math"/>
                                </a:rPr>
                                <m:t>𝑖</m:t>
                              </m:r>
                            </m:sub>
                          </m:sSub>
                          <m:r>
                            <a:rPr lang="en-US">
                              <a:latin typeface="Cambria Math"/>
                            </a:rPr>
                            <m:t>+</m:t>
                          </m:r>
                          <m:sSub>
                            <m:sSubPr>
                              <m:ctrlPr>
                                <a:rPr lang="en-US" i="1">
                                  <a:latin typeface="Cambria Math"/>
                                </a:rPr>
                              </m:ctrlPr>
                            </m:sSubPr>
                            <m:e>
                              <m:r>
                                <a:rPr lang="en-US" i="1">
                                  <a:latin typeface="Cambria Math"/>
                                </a:rPr>
                                <m:t>𝑎</m:t>
                              </m:r>
                            </m:e>
                            <m:sub>
                              <m:r>
                                <a:rPr lang="en-US" i="1">
                                  <a:latin typeface="Cambria Math"/>
                                </a:rPr>
                                <m:t>𝑗</m:t>
                              </m:r>
                            </m:sub>
                          </m:sSub>
                        </m:e>
                      </m:d>
                    </m:oMath>
                  </m:oMathPara>
                </a14:m>
                <a:endParaRPr lang="en-US" dirty="0" smtClean="0"/>
              </a:p>
              <a:p>
                <a:pPr marL="82284" indent="0">
                  <a:buNone/>
                </a:pPr>
                <a14:m>
                  <m:oMathPara xmlns:m="http://schemas.openxmlformats.org/officeDocument/2006/math">
                    <m:oMathParaPr>
                      <m:jc m:val="centerGroup"/>
                    </m:oMathParaPr>
                    <m:oMath xmlns:m="http://schemas.openxmlformats.org/officeDocument/2006/math">
                      <m:r>
                        <a:rPr lang="en-US" i="1">
                          <a:latin typeface="Cambria Math"/>
                        </a:rPr>
                        <m:t>𝑝</m:t>
                      </m:r>
                      <m:d>
                        <m:dPr>
                          <m:ctrlPr>
                            <a:rPr lang="en-US" i="1">
                              <a:latin typeface="Cambria Math"/>
                            </a:rPr>
                          </m:ctrlPr>
                        </m:dPr>
                        <m:e>
                          <m:sSub>
                            <m:sSubPr>
                              <m:ctrlPr>
                                <a:rPr lang="en-US" i="1">
                                  <a:latin typeface="Cambria Math"/>
                                </a:rPr>
                              </m:ctrlPr>
                            </m:sSubPr>
                            <m:e>
                              <m:r>
                                <a:rPr lang="en-US" i="1">
                                  <a:latin typeface="Cambria Math"/>
                                </a:rPr>
                                <m:t>𝑣</m:t>
                              </m:r>
                            </m:e>
                            <m:sub>
                              <m:r>
                                <a:rPr lang="en-US" i="1">
                                  <a:latin typeface="Cambria Math"/>
                                </a:rPr>
                                <m:t>𝑖</m:t>
                              </m:r>
                            </m:sub>
                          </m:sSub>
                          <m:r>
                            <a:rPr lang="en-US">
                              <a:latin typeface="Cambria Math"/>
                            </a:rPr>
                            <m:t>=1|</m:t>
                          </m:r>
                          <m:r>
                            <a:rPr lang="en-US" b="1" i="1">
                              <a:latin typeface="Cambria Math"/>
                            </a:rPr>
                            <m:t>𝐡</m:t>
                          </m:r>
                          <m:r>
                            <a:rPr lang="en-US">
                              <a:latin typeface="Cambria Math"/>
                            </a:rPr>
                            <m:t>;</m:t>
                          </m:r>
                          <m:r>
                            <m:rPr>
                              <m:sty m:val="p"/>
                            </m:rPr>
                            <a:rPr lang="en-US">
                              <a:latin typeface="Cambria Math"/>
                            </a:rPr>
                            <m:t>θ</m:t>
                          </m:r>
                        </m:e>
                      </m:d>
                      <m:r>
                        <a:rPr lang="en-US">
                          <a:latin typeface="Cambria Math"/>
                        </a:rPr>
                        <m:t>=</m:t>
                      </m:r>
                      <m:r>
                        <a:rPr lang="en-US" i="1">
                          <a:latin typeface="Cambria Math"/>
                        </a:rPr>
                        <m:t>𝜎</m:t>
                      </m:r>
                      <m:d>
                        <m:dPr>
                          <m:ctrlPr>
                            <a:rPr lang="en-US" i="1">
                              <a:latin typeface="Cambria Math"/>
                            </a:rPr>
                          </m:ctrlPr>
                        </m:dPr>
                        <m:e>
                          <m:nary>
                            <m:naryPr>
                              <m:chr m:val="∑"/>
                              <m:limLoc m:val="undOvr"/>
                              <m:ctrlPr>
                                <a:rPr lang="en-US" i="1">
                                  <a:latin typeface="Cambria Math"/>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a:rPr>
                                  </m:ctrlPr>
                                </m:sSubPr>
                                <m:e>
                                  <m:r>
                                    <a:rPr lang="en-US" i="1">
                                      <a:latin typeface="Cambria Math"/>
                                    </a:rPr>
                                    <m:t>𝑤</m:t>
                                  </m:r>
                                </m:e>
                                <m:sub>
                                  <m:r>
                                    <a:rPr lang="en-US" i="1">
                                      <a:latin typeface="Cambria Math"/>
                                    </a:rPr>
                                    <m:t>𝑖𝑗</m:t>
                                  </m:r>
                                </m:sub>
                              </m:sSub>
                            </m:e>
                          </m:nary>
                          <m:sSub>
                            <m:sSubPr>
                              <m:ctrlPr>
                                <a:rPr lang="en-US" i="1">
                                  <a:latin typeface="Cambria Math"/>
                                </a:rPr>
                              </m:ctrlPr>
                            </m:sSubPr>
                            <m:e>
                              <m:r>
                                <a:rPr lang="en-US" i="1">
                                  <a:latin typeface="Cambria Math"/>
                                </a:rPr>
                                <m:t>h</m:t>
                              </m:r>
                            </m:e>
                            <m:sub>
                              <m:r>
                                <a:rPr lang="en-US" i="1">
                                  <a:latin typeface="Cambria Math"/>
                                </a:rPr>
                                <m:t>𝑗</m:t>
                              </m:r>
                            </m:sub>
                          </m:sSub>
                          <m:r>
                            <a:rPr lang="en-US">
                              <a:latin typeface="Cambria Math"/>
                            </a:rPr>
                            <m:t>+</m:t>
                          </m:r>
                          <m:sSub>
                            <m:sSubPr>
                              <m:ctrlPr>
                                <a:rPr lang="en-US" i="1">
                                  <a:latin typeface="Cambria Math"/>
                                </a:rPr>
                              </m:ctrlPr>
                            </m:sSubPr>
                            <m:e>
                              <m:r>
                                <a:rPr lang="en-US" i="1">
                                  <a:latin typeface="Cambria Math"/>
                                </a:rPr>
                                <m:t>𝑏</m:t>
                              </m:r>
                            </m:e>
                            <m:sub>
                              <m:r>
                                <a:rPr lang="en-US" i="1">
                                  <a:latin typeface="Cambria Math"/>
                                </a:rPr>
                                <m:t>𝑖</m:t>
                              </m:r>
                            </m:sub>
                          </m:sSub>
                        </m:e>
                      </m:d>
                    </m:oMath>
                  </m:oMathPara>
                </a14:m>
                <a:endParaRPr lang="en-US" dirty="0"/>
              </a:p>
              <a:p>
                <a:r>
                  <a:rPr lang="en-US" dirty="0"/>
                  <a:t>For a Gaussian-Bernoulli </a:t>
                </a:r>
                <a:r>
                  <a:rPr lang="en-US" dirty="0" smtClean="0"/>
                  <a:t>RBM</a:t>
                </a:r>
              </a:p>
              <a:p>
                <a:pPr marL="82284" indent="0">
                  <a:buNone/>
                </a:pPr>
                <a14:m>
                  <m:oMathPara xmlns:m="http://schemas.openxmlformats.org/officeDocument/2006/math">
                    <m:oMathParaPr>
                      <m:jc m:val="centerGroup"/>
                    </m:oMathParaPr>
                    <m:oMath xmlns:m="http://schemas.openxmlformats.org/officeDocument/2006/math">
                      <m:r>
                        <a:rPr lang="en-US" i="1">
                          <a:latin typeface="Cambria Math"/>
                        </a:rPr>
                        <m:t>𝑝</m:t>
                      </m:r>
                      <m:d>
                        <m:dPr>
                          <m:ctrlPr>
                            <a:rPr lang="en-US" i="1">
                              <a:latin typeface="Cambria Math"/>
                            </a:rPr>
                          </m:ctrlPr>
                        </m:dPr>
                        <m:e>
                          <m:sSub>
                            <m:sSubPr>
                              <m:ctrlPr>
                                <a:rPr lang="en-US" i="1">
                                  <a:latin typeface="Cambria Math"/>
                                </a:rPr>
                              </m:ctrlPr>
                            </m:sSubPr>
                            <m:e>
                              <m:r>
                                <a:rPr lang="en-US" i="1">
                                  <a:latin typeface="Cambria Math"/>
                                </a:rPr>
                                <m:t>h</m:t>
                              </m:r>
                            </m:e>
                            <m:sub>
                              <m:r>
                                <a:rPr lang="en-US" i="1">
                                  <a:latin typeface="Cambria Math"/>
                                </a:rPr>
                                <m:t>𝑗</m:t>
                              </m:r>
                            </m:sub>
                          </m:sSub>
                          <m:r>
                            <a:rPr lang="en-US">
                              <a:latin typeface="Cambria Math"/>
                            </a:rPr>
                            <m:t>=1|</m:t>
                          </m:r>
                          <m:r>
                            <a:rPr lang="en-US" b="1" i="1">
                              <a:latin typeface="Cambria Math"/>
                            </a:rPr>
                            <m:t>𝐯</m:t>
                          </m:r>
                          <m:r>
                            <a:rPr lang="en-US">
                              <a:latin typeface="Cambria Math"/>
                            </a:rPr>
                            <m:t>;</m:t>
                          </m:r>
                          <m:r>
                            <m:rPr>
                              <m:sty m:val="p"/>
                            </m:rPr>
                            <a:rPr lang="en-US">
                              <a:latin typeface="Cambria Math"/>
                            </a:rPr>
                            <m:t>θ</m:t>
                          </m:r>
                        </m:e>
                      </m:d>
                      <m:r>
                        <a:rPr lang="en-US">
                          <a:latin typeface="Cambria Math"/>
                        </a:rPr>
                        <m:t>=</m:t>
                      </m:r>
                      <m:r>
                        <a:rPr lang="en-US" i="1">
                          <a:latin typeface="Cambria Math"/>
                        </a:rPr>
                        <m:t>𝜎</m:t>
                      </m:r>
                      <m:d>
                        <m:dPr>
                          <m:ctrlPr>
                            <a:rPr lang="en-US" i="1">
                              <a:latin typeface="Cambria Math"/>
                            </a:rPr>
                          </m:ctrlPr>
                        </m:dPr>
                        <m:e>
                          <m:nary>
                            <m:naryPr>
                              <m:chr m:val="∑"/>
                              <m:limLoc m:val="undOvr"/>
                              <m:ctrlPr>
                                <a:rPr lang="en-US" i="1">
                                  <a:latin typeface="Cambria Math"/>
                                </a:rPr>
                              </m:ctrlPr>
                            </m:naryPr>
                            <m:sub>
                              <m:r>
                                <a:rPr lang="en-US" i="1">
                                  <a:latin typeface="Cambria Math"/>
                                </a:rPr>
                                <m:t>𝑖</m:t>
                              </m:r>
                              <m:r>
                                <a:rPr lang="en-US">
                                  <a:latin typeface="Cambria Math"/>
                                </a:rPr>
                                <m:t>=1</m:t>
                              </m:r>
                            </m:sub>
                            <m:sup>
                              <m:r>
                                <a:rPr lang="en-US" i="1">
                                  <a:latin typeface="Cambria Math"/>
                                </a:rPr>
                                <m:t>𝑉</m:t>
                              </m:r>
                            </m:sup>
                            <m:e>
                              <m:sSub>
                                <m:sSubPr>
                                  <m:ctrlPr>
                                    <a:rPr lang="en-US" i="1">
                                      <a:latin typeface="Cambria Math"/>
                                    </a:rPr>
                                  </m:ctrlPr>
                                </m:sSubPr>
                                <m:e>
                                  <m:r>
                                    <a:rPr lang="en-US" i="1">
                                      <a:latin typeface="Cambria Math"/>
                                    </a:rPr>
                                    <m:t>𝑤</m:t>
                                  </m:r>
                                </m:e>
                                <m:sub>
                                  <m:r>
                                    <a:rPr lang="en-US" i="1">
                                      <a:latin typeface="Cambria Math"/>
                                    </a:rPr>
                                    <m:t>𝑖𝑗</m:t>
                                  </m:r>
                                </m:sub>
                              </m:sSub>
                            </m:e>
                          </m:nary>
                          <m:sSub>
                            <m:sSubPr>
                              <m:ctrlPr>
                                <a:rPr lang="en-US" i="1">
                                  <a:latin typeface="Cambria Math"/>
                                </a:rPr>
                              </m:ctrlPr>
                            </m:sSubPr>
                            <m:e>
                              <m:r>
                                <a:rPr lang="en-US" i="1">
                                  <a:latin typeface="Cambria Math"/>
                                </a:rPr>
                                <m:t>𝑣</m:t>
                              </m:r>
                            </m:e>
                            <m:sub>
                              <m:r>
                                <a:rPr lang="en-US" i="1">
                                  <a:latin typeface="Cambria Math"/>
                                </a:rPr>
                                <m:t>𝑖</m:t>
                              </m:r>
                            </m:sub>
                          </m:sSub>
                          <m:r>
                            <a:rPr lang="en-US">
                              <a:latin typeface="Cambria Math"/>
                            </a:rPr>
                            <m:t>+</m:t>
                          </m:r>
                          <m:sSub>
                            <m:sSubPr>
                              <m:ctrlPr>
                                <a:rPr lang="en-US" i="1">
                                  <a:latin typeface="Cambria Math"/>
                                </a:rPr>
                              </m:ctrlPr>
                            </m:sSubPr>
                            <m:e>
                              <m:r>
                                <a:rPr lang="en-US" i="1">
                                  <a:latin typeface="Cambria Math"/>
                                </a:rPr>
                                <m:t>𝑎</m:t>
                              </m:r>
                            </m:e>
                            <m:sub>
                              <m:r>
                                <a:rPr lang="en-US" i="1">
                                  <a:latin typeface="Cambria Math"/>
                                </a:rPr>
                                <m:t>𝑗</m:t>
                              </m:r>
                            </m:sub>
                          </m:sSub>
                        </m:e>
                      </m:d>
                    </m:oMath>
                  </m:oMathPara>
                </a14:m>
                <a:endParaRPr lang="en-US" dirty="0" smtClean="0"/>
              </a:p>
              <a:p>
                <a:pPr marL="82284" indent="0">
                  <a:buNone/>
                </a:pPr>
                <a14:m>
                  <m:oMathPara xmlns:m="http://schemas.openxmlformats.org/officeDocument/2006/math">
                    <m:oMathParaPr>
                      <m:jc m:val="centerGroup"/>
                    </m:oMathParaPr>
                    <m:oMath xmlns:m="http://schemas.openxmlformats.org/officeDocument/2006/math">
                      <m:r>
                        <a:rPr lang="en-US" i="1">
                          <a:latin typeface="Cambria Math"/>
                        </a:rPr>
                        <m:t>𝑝</m:t>
                      </m:r>
                      <m:d>
                        <m:dPr>
                          <m:ctrlPr>
                            <a:rPr lang="en-US" i="1">
                              <a:latin typeface="Cambria Math"/>
                            </a:rPr>
                          </m:ctrlPr>
                        </m:dPr>
                        <m:e>
                          <m:sSub>
                            <m:sSubPr>
                              <m:ctrlPr>
                                <a:rPr lang="en-US" i="1">
                                  <a:latin typeface="Cambria Math"/>
                                </a:rPr>
                              </m:ctrlPr>
                            </m:sSubPr>
                            <m:e>
                              <m:r>
                                <a:rPr lang="en-US" i="1">
                                  <a:latin typeface="Cambria Math"/>
                                </a:rPr>
                                <m:t>𝑣</m:t>
                              </m:r>
                            </m:e>
                            <m:sub>
                              <m:r>
                                <a:rPr lang="en-US" i="1">
                                  <a:latin typeface="Cambria Math"/>
                                </a:rPr>
                                <m:t>𝑖</m:t>
                              </m:r>
                            </m:sub>
                          </m:sSub>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a:latin typeface="Cambria Math"/>
                        </a:rPr>
                        <m:t>=</m:t>
                      </m:r>
                      <m:r>
                        <a:rPr lang="en-US" i="1">
                          <a:latin typeface="Cambria Math"/>
                        </a:rPr>
                        <m:t>𝑁</m:t>
                      </m:r>
                      <m:d>
                        <m:dPr>
                          <m:ctrlPr>
                            <a:rPr lang="en-US" i="1">
                              <a:latin typeface="Cambria Math"/>
                            </a:rPr>
                          </m:ctrlPr>
                        </m:dPr>
                        <m:e>
                          <m:nary>
                            <m:naryPr>
                              <m:chr m:val="∑"/>
                              <m:limLoc m:val="undOvr"/>
                              <m:ctrlPr>
                                <a:rPr lang="en-US" i="1">
                                  <a:latin typeface="Cambria Math"/>
                                </a:rPr>
                              </m:ctrlPr>
                            </m:naryPr>
                            <m:sub>
                              <m:r>
                                <a:rPr lang="en-US" i="1">
                                  <a:latin typeface="Cambria Math"/>
                                </a:rPr>
                                <m:t>𝑗</m:t>
                              </m:r>
                              <m:r>
                                <a:rPr lang="en-US">
                                  <a:latin typeface="Cambria Math"/>
                                </a:rPr>
                                <m:t>=1</m:t>
                              </m:r>
                            </m:sub>
                            <m:sup>
                              <m:r>
                                <a:rPr lang="en-US" i="1">
                                  <a:latin typeface="Cambria Math"/>
                                </a:rPr>
                                <m:t>𝐻</m:t>
                              </m:r>
                            </m:sup>
                            <m:e>
                              <m:sSub>
                                <m:sSubPr>
                                  <m:ctrlPr>
                                    <a:rPr lang="en-US" i="1">
                                      <a:latin typeface="Cambria Math"/>
                                    </a:rPr>
                                  </m:ctrlPr>
                                </m:sSubPr>
                                <m:e>
                                  <m:r>
                                    <a:rPr lang="en-US" i="1">
                                      <a:latin typeface="Cambria Math"/>
                                    </a:rPr>
                                    <m:t>𝑤</m:t>
                                  </m:r>
                                </m:e>
                                <m:sub>
                                  <m:r>
                                    <a:rPr lang="en-US" i="1">
                                      <a:latin typeface="Cambria Math"/>
                                    </a:rPr>
                                    <m:t>𝑖𝑗</m:t>
                                  </m:r>
                                </m:sub>
                              </m:sSub>
                            </m:e>
                          </m:nary>
                          <m:sSub>
                            <m:sSubPr>
                              <m:ctrlPr>
                                <a:rPr lang="en-US" i="1">
                                  <a:latin typeface="Cambria Math"/>
                                </a:rPr>
                              </m:ctrlPr>
                            </m:sSubPr>
                            <m:e>
                              <m:r>
                                <a:rPr lang="en-US" i="1">
                                  <a:latin typeface="Cambria Math"/>
                                </a:rPr>
                                <m:t>h</m:t>
                              </m:r>
                            </m:e>
                            <m:sub>
                              <m:r>
                                <a:rPr lang="en-US" i="1">
                                  <a:latin typeface="Cambria Math"/>
                                </a:rPr>
                                <m:t>𝑗</m:t>
                              </m:r>
                            </m:sub>
                          </m:sSub>
                          <m:r>
                            <a:rPr lang="en-US">
                              <a:latin typeface="Cambria Math"/>
                            </a:rPr>
                            <m:t>+</m:t>
                          </m:r>
                          <m:sSub>
                            <m:sSubPr>
                              <m:ctrlPr>
                                <a:rPr lang="en-US" i="1">
                                  <a:latin typeface="Cambria Math"/>
                                </a:rPr>
                              </m:ctrlPr>
                            </m:sSubPr>
                            <m:e>
                              <m:r>
                                <a:rPr lang="en-US" i="1">
                                  <a:latin typeface="Cambria Math"/>
                                </a:rPr>
                                <m:t>𝑏</m:t>
                              </m:r>
                            </m:e>
                            <m:sub>
                              <m:r>
                                <a:rPr lang="en-US" i="1">
                                  <a:latin typeface="Cambria Math"/>
                                </a:rPr>
                                <m:t>𝑖</m:t>
                              </m:r>
                            </m:sub>
                          </m:sSub>
                          <m:r>
                            <a:rPr lang="en-US">
                              <a:latin typeface="Cambria Math"/>
                            </a:rPr>
                            <m:t>, 1</m:t>
                          </m:r>
                        </m:e>
                      </m:d>
                    </m:oMath>
                  </m:oMathPara>
                </a14:m>
                <a:endParaRPr lang="en-US" dirty="0" smtClean="0"/>
              </a:p>
              <a:p>
                <a:pPr marL="82284" indent="0">
                  <a:buNone/>
                </a:pPr>
                <a:endParaRPr lang="en-US" dirty="0"/>
              </a:p>
              <a:p>
                <a:r>
                  <a:rPr lang="en-US" dirty="0" smtClean="0"/>
                  <a:t>Proof next page. (This is a “neural net” with stochastic units rather than the deterministic MLP that you may be more familiar with)</a:t>
                </a:r>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blipFill rotWithShape="0">
                <a:blip r:embed="rId2"/>
                <a:stretch>
                  <a:fillRect l="-222" t="-121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40</a:t>
            </a:fld>
            <a:endParaRPr lang="en-US">
              <a:solidFill>
                <a:prstClr val="black">
                  <a:tint val="75000"/>
                </a:prstClr>
              </a:solidFill>
            </a:endParaRPr>
          </a:p>
        </p:txBody>
      </p:sp>
      <p:sp>
        <p:nvSpPr>
          <p:cNvPr id="6" name="Cloud Callout 5"/>
          <p:cNvSpPr/>
          <p:nvPr/>
        </p:nvSpPr>
        <p:spPr>
          <a:xfrm>
            <a:off x="609600" y="2057400"/>
            <a:ext cx="1828397" cy="762000"/>
          </a:xfrm>
          <a:prstGeom prst="cloudCallout">
            <a:avLst>
              <a:gd name="adj1" fmla="val 75256"/>
              <a:gd name="adj2" fmla="val 282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Inference</a:t>
            </a:r>
            <a:endParaRPr lang="en-US" dirty="0">
              <a:solidFill>
                <a:srgbClr val="FF0000"/>
              </a:solidFill>
            </a:endParaRPr>
          </a:p>
        </p:txBody>
      </p:sp>
      <p:sp>
        <p:nvSpPr>
          <p:cNvPr id="7" name="Cloud Callout 6"/>
          <p:cNvSpPr/>
          <p:nvPr/>
        </p:nvSpPr>
        <p:spPr>
          <a:xfrm>
            <a:off x="762000" y="3810000"/>
            <a:ext cx="1828397" cy="762000"/>
          </a:xfrm>
          <a:prstGeom prst="cloudCallout">
            <a:avLst>
              <a:gd name="adj1" fmla="val 73332"/>
              <a:gd name="adj2" fmla="val -486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Inference</a:t>
            </a:r>
            <a:endParaRPr lang="en-US" dirty="0">
              <a:solidFill>
                <a:srgbClr val="FF0000"/>
              </a:solidFill>
            </a:endParaRPr>
          </a:p>
        </p:txBody>
      </p:sp>
      <p:sp>
        <p:nvSpPr>
          <p:cNvPr id="11" name="Cloud Callout 10"/>
          <p:cNvSpPr/>
          <p:nvPr/>
        </p:nvSpPr>
        <p:spPr>
          <a:xfrm>
            <a:off x="609599" y="2788328"/>
            <a:ext cx="1828397" cy="762000"/>
          </a:xfrm>
          <a:prstGeom prst="cloudCallout">
            <a:avLst>
              <a:gd name="adj1" fmla="val 75256"/>
              <a:gd name="adj2" fmla="val 282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synthesis</a:t>
            </a:r>
            <a:endParaRPr lang="en-US" dirty="0">
              <a:solidFill>
                <a:srgbClr val="FF0000"/>
              </a:solidFill>
            </a:endParaRPr>
          </a:p>
        </p:txBody>
      </p:sp>
    </p:spTree>
    <p:extLst>
      <p:ext uri="{BB962C8B-B14F-4D97-AF65-F5344CB8AC3E}">
        <p14:creationId xmlns:p14="http://schemas.microsoft.com/office/powerpoint/2010/main" val="53998289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41</a:t>
            </a:fld>
            <a:endParaRPr lang="en-US">
              <a:solidFill>
                <a:prstClr val="black">
                  <a:tint val="75000"/>
                </a:prstClr>
              </a:solidFill>
            </a:endParaRP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0" y="0"/>
            <a:ext cx="6248400"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435518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9" name="Rectangle 2"/>
          <p:cNvSpPr>
            <a:spLocks noChangeArrowheads="1"/>
          </p:cNvSpPr>
          <p:nvPr/>
        </p:nvSpPr>
        <p:spPr bwMode="auto">
          <a:xfrm>
            <a:off x="3995738" y="3176588"/>
            <a:ext cx="1008062" cy="576262"/>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50" name="Rectangle 3"/>
          <p:cNvSpPr>
            <a:spLocks noChangeArrowheads="1"/>
          </p:cNvSpPr>
          <p:nvPr/>
        </p:nvSpPr>
        <p:spPr bwMode="auto">
          <a:xfrm>
            <a:off x="2266950" y="3176588"/>
            <a:ext cx="1008063" cy="576262"/>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51" name="Rectangle 4"/>
          <p:cNvSpPr>
            <a:spLocks noGrp="1" noChangeArrowheads="1"/>
          </p:cNvSpPr>
          <p:nvPr>
            <p:ph type="title" sz="quarter"/>
          </p:nvPr>
        </p:nvSpPr>
        <p:spPr>
          <a:xfrm>
            <a:off x="250825" y="274638"/>
            <a:ext cx="8686800" cy="1143000"/>
          </a:xfrm>
        </p:spPr>
        <p:txBody>
          <a:bodyPr/>
          <a:lstStyle/>
          <a:p>
            <a:pPr eaLnBrk="1" hangingPunct="1"/>
            <a:r>
              <a:rPr lang="en-US" sz="3200" b="1" dirty="0"/>
              <a:t>M</a:t>
            </a:r>
            <a:r>
              <a:rPr lang="en-US" sz="3200" b="1" dirty="0" smtClean="0"/>
              <a:t>aximum likelihood learning for RBM</a:t>
            </a:r>
          </a:p>
        </p:txBody>
      </p:sp>
      <p:graphicFrame>
        <p:nvGraphicFramePr>
          <p:cNvPr id="6146" name="Object 5"/>
          <p:cNvGraphicFramePr>
            <a:graphicFrameLocks noGrp="1" noChangeAspect="1"/>
          </p:cNvGraphicFramePr>
          <p:nvPr>
            <p:ph sz="quarter" idx="1"/>
          </p:nvPr>
        </p:nvGraphicFramePr>
        <p:xfrm>
          <a:off x="215900" y="2327275"/>
          <a:ext cx="1116013" cy="558800"/>
        </p:xfrm>
        <a:graphic>
          <a:graphicData uri="http://schemas.openxmlformats.org/presentationml/2006/ole">
            <mc:AlternateContent xmlns:mc="http://schemas.openxmlformats.org/markup-compatibility/2006">
              <mc:Choice xmlns:v="urn:schemas-microsoft-com:vml" Requires="v">
                <p:oleObj spid="_x0000_s2065" name="Equation" r:id="rId4" imgW="507960" imgH="253800" progId="Equation.3">
                  <p:embed/>
                </p:oleObj>
              </mc:Choice>
              <mc:Fallback>
                <p:oleObj name="Equation" r:id="rId4" imgW="507960" imgH="25380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5900" y="2327275"/>
                        <a:ext cx="1116013" cy="5588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6147" name="Object 7"/>
          <p:cNvGraphicFramePr>
            <a:graphicFrameLocks noGrp="1" noChangeAspect="1"/>
          </p:cNvGraphicFramePr>
          <p:nvPr>
            <p:ph sz="quarter" idx="3"/>
          </p:nvPr>
        </p:nvGraphicFramePr>
        <p:xfrm>
          <a:off x="6480175" y="2300288"/>
          <a:ext cx="1117600" cy="571500"/>
        </p:xfrm>
        <a:graphic>
          <a:graphicData uri="http://schemas.openxmlformats.org/presentationml/2006/ole">
            <mc:AlternateContent xmlns:mc="http://schemas.openxmlformats.org/markup-compatibility/2006">
              <mc:Choice xmlns:v="urn:schemas-microsoft-com:vml" Requires="v">
                <p:oleObj spid="_x0000_s2066" name="Equation" r:id="rId6" imgW="545760" imgH="279360" progId="Equation.3">
                  <p:embed/>
                </p:oleObj>
              </mc:Choice>
              <mc:Fallback>
                <p:oleObj name="Equation" r:id="rId6" imgW="545760" imgH="27936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480175" y="2300288"/>
                        <a:ext cx="1117600" cy="5715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52" name="Rectangle 8"/>
          <p:cNvSpPr>
            <a:spLocks noChangeArrowheads="1"/>
          </p:cNvSpPr>
          <p:nvPr/>
        </p:nvSpPr>
        <p:spPr bwMode="auto">
          <a:xfrm>
            <a:off x="503238" y="3176588"/>
            <a:ext cx="1008062" cy="576262"/>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53" name="Oval 9"/>
          <p:cNvSpPr>
            <a:spLocks noChangeArrowheads="1"/>
          </p:cNvSpPr>
          <p:nvPr/>
        </p:nvSpPr>
        <p:spPr bwMode="auto">
          <a:xfrm>
            <a:off x="574675" y="328453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54" name="Oval 10"/>
          <p:cNvSpPr>
            <a:spLocks noChangeArrowheads="1"/>
          </p:cNvSpPr>
          <p:nvPr/>
        </p:nvSpPr>
        <p:spPr bwMode="auto">
          <a:xfrm>
            <a:off x="1028700" y="328453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55" name="Rectangle 11"/>
          <p:cNvSpPr>
            <a:spLocks noChangeArrowheads="1"/>
          </p:cNvSpPr>
          <p:nvPr/>
        </p:nvSpPr>
        <p:spPr bwMode="auto">
          <a:xfrm>
            <a:off x="900113" y="1736725"/>
            <a:ext cx="1511300" cy="611188"/>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56" name="Oval 12"/>
          <p:cNvSpPr>
            <a:spLocks noChangeArrowheads="1"/>
          </p:cNvSpPr>
          <p:nvPr/>
        </p:nvSpPr>
        <p:spPr bwMode="auto">
          <a:xfrm>
            <a:off x="993775" y="1866900"/>
            <a:ext cx="338138"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57" name="Oval 13"/>
          <p:cNvSpPr>
            <a:spLocks noChangeArrowheads="1"/>
          </p:cNvSpPr>
          <p:nvPr/>
        </p:nvSpPr>
        <p:spPr bwMode="auto">
          <a:xfrm>
            <a:off x="1498600" y="1866900"/>
            <a:ext cx="338138"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58" name="Oval 14"/>
          <p:cNvSpPr>
            <a:spLocks noChangeArrowheads="1"/>
          </p:cNvSpPr>
          <p:nvPr/>
        </p:nvSpPr>
        <p:spPr bwMode="auto">
          <a:xfrm>
            <a:off x="1979613" y="188118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cxnSp>
        <p:nvCxnSpPr>
          <p:cNvPr id="6159" name="AutoShape 15"/>
          <p:cNvCxnSpPr>
            <a:cxnSpLocks noChangeShapeType="1"/>
            <a:stCxn id="6153" idx="7"/>
            <a:endCxn id="6157" idx="3"/>
          </p:cNvCxnSpPr>
          <p:nvPr/>
        </p:nvCxnSpPr>
        <p:spPr bwMode="auto">
          <a:xfrm flipV="1">
            <a:off x="863600" y="2155825"/>
            <a:ext cx="684213" cy="11779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60" name="Text Box 16"/>
          <p:cNvSpPr txBox="1">
            <a:spLocks noChangeArrowheads="1"/>
          </p:cNvSpPr>
          <p:nvPr/>
        </p:nvSpPr>
        <p:spPr bwMode="auto">
          <a:xfrm>
            <a:off x="609600" y="3248025"/>
            <a:ext cx="612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6161" name="Text Box 17"/>
          <p:cNvSpPr txBox="1">
            <a:spLocks noChangeArrowheads="1"/>
          </p:cNvSpPr>
          <p:nvPr/>
        </p:nvSpPr>
        <p:spPr bwMode="auto">
          <a:xfrm>
            <a:off x="1547813" y="1808163"/>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cxnSp>
        <p:nvCxnSpPr>
          <p:cNvPr id="6162" name="AutoShape 18"/>
          <p:cNvCxnSpPr>
            <a:cxnSpLocks noChangeShapeType="1"/>
            <a:stCxn id="6161" idx="2"/>
            <a:endCxn id="6163" idx="1"/>
          </p:cNvCxnSpPr>
          <p:nvPr/>
        </p:nvCxnSpPr>
        <p:spPr bwMode="auto">
          <a:xfrm>
            <a:off x="1763713" y="2205038"/>
            <a:ext cx="623887" cy="1128712"/>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63" name="Oval 19"/>
          <p:cNvSpPr>
            <a:spLocks noChangeArrowheads="1"/>
          </p:cNvSpPr>
          <p:nvPr/>
        </p:nvSpPr>
        <p:spPr bwMode="auto">
          <a:xfrm>
            <a:off x="2338388" y="328453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64" name="Oval 20"/>
          <p:cNvSpPr>
            <a:spLocks noChangeArrowheads="1"/>
          </p:cNvSpPr>
          <p:nvPr/>
        </p:nvSpPr>
        <p:spPr bwMode="auto">
          <a:xfrm>
            <a:off x="2792413" y="328453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65" name="Rectangle 21"/>
          <p:cNvSpPr>
            <a:spLocks noChangeArrowheads="1"/>
          </p:cNvSpPr>
          <p:nvPr/>
        </p:nvSpPr>
        <p:spPr bwMode="auto">
          <a:xfrm>
            <a:off x="2663825" y="1736725"/>
            <a:ext cx="1511300" cy="611188"/>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66" name="Oval 22"/>
          <p:cNvSpPr>
            <a:spLocks noChangeArrowheads="1"/>
          </p:cNvSpPr>
          <p:nvPr/>
        </p:nvSpPr>
        <p:spPr bwMode="auto">
          <a:xfrm>
            <a:off x="2757488" y="1866900"/>
            <a:ext cx="338137"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67" name="Oval 23"/>
          <p:cNvSpPr>
            <a:spLocks noChangeArrowheads="1"/>
          </p:cNvSpPr>
          <p:nvPr/>
        </p:nvSpPr>
        <p:spPr bwMode="auto">
          <a:xfrm>
            <a:off x="3262313" y="1866900"/>
            <a:ext cx="338137"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68" name="Oval 24"/>
          <p:cNvSpPr>
            <a:spLocks noChangeArrowheads="1"/>
          </p:cNvSpPr>
          <p:nvPr/>
        </p:nvSpPr>
        <p:spPr bwMode="auto">
          <a:xfrm>
            <a:off x="3743325" y="188118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cxnSp>
        <p:nvCxnSpPr>
          <p:cNvPr id="6169" name="AutoShape 25"/>
          <p:cNvCxnSpPr>
            <a:cxnSpLocks noChangeShapeType="1"/>
            <a:stCxn id="6163" idx="7"/>
            <a:endCxn id="6167" idx="3"/>
          </p:cNvCxnSpPr>
          <p:nvPr/>
        </p:nvCxnSpPr>
        <p:spPr bwMode="auto">
          <a:xfrm flipV="1">
            <a:off x="2627313" y="2155825"/>
            <a:ext cx="684212" cy="11779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70" name="Text Box 26"/>
          <p:cNvSpPr txBox="1">
            <a:spLocks noChangeArrowheads="1"/>
          </p:cNvSpPr>
          <p:nvPr/>
        </p:nvSpPr>
        <p:spPr bwMode="auto">
          <a:xfrm>
            <a:off x="2374900" y="3248025"/>
            <a:ext cx="612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6171" name="Text Box 27"/>
          <p:cNvSpPr txBox="1">
            <a:spLocks noChangeArrowheads="1"/>
          </p:cNvSpPr>
          <p:nvPr/>
        </p:nvSpPr>
        <p:spPr bwMode="auto">
          <a:xfrm>
            <a:off x="3311525" y="1808163"/>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cxnSp>
        <p:nvCxnSpPr>
          <p:cNvPr id="6172" name="AutoShape 28"/>
          <p:cNvCxnSpPr>
            <a:cxnSpLocks noChangeShapeType="1"/>
            <a:stCxn id="6171" idx="2"/>
            <a:endCxn id="6173" idx="1"/>
          </p:cNvCxnSpPr>
          <p:nvPr/>
        </p:nvCxnSpPr>
        <p:spPr bwMode="auto">
          <a:xfrm>
            <a:off x="3527425" y="2205038"/>
            <a:ext cx="588963" cy="1128712"/>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73" name="Oval 29"/>
          <p:cNvSpPr>
            <a:spLocks noChangeArrowheads="1"/>
          </p:cNvSpPr>
          <p:nvPr/>
        </p:nvSpPr>
        <p:spPr bwMode="auto">
          <a:xfrm>
            <a:off x="4067175" y="328453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74" name="Oval 30"/>
          <p:cNvSpPr>
            <a:spLocks noChangeArrowheads="1"/>
          </p:cNvSpPr>
          <p:nvPr/>
        </p:nvSpPr>
        <p:spPr bwMode="auto">
          <a:xfrm>
            <a:off x="4521200" y="328453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75" name="Rectangle 31"/>
          <p:cNvSpPr>
            <a:spLocks noChangeArrowheads="1"/>
          </p:cNvSpPr>
          <p:nvPr/>
        </p:nvSpPr>
        <p:spPr bwMode="auto">
          <a:xfrm>
            <a:off x="4392613" y="1736725"/>
            <a:ext cx="1511300" cy="611188"/>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76" name="Oval 32"/>
          <p:cNvSpPr>
            <a:spLocks noChangeArrowheads="1"/>
          </p:cNvSpPr>
          <p:nvPr/>
        </p:nvSpPr>
        <p:spPr bwMode="auto">
          <a:xfrm>
            <a:off x="4486275" y="1866900"/>
            <a:ext cx="338138"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77" name="Oval 33"/>
          <p:cNvSpPr>
            <a:spLocks noChangeArrowheads="1"/>
          </p:cNvSpPr>
          <p:nvPr/>
        </p:nvSpPr>
        <p:spPr bwMode="auto">
          <a:xfrm>
            <a:off x="4991100" y="1866900"/>
            <a:ext cx="338138"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78" name="Oval 34"/>
          <p:cNvSpPr>
            <a:spLocks noChangeArrowheads="1"/>
          </p:cNvSpPr>
          <p:nvPr/>
        </p:nvSpPr>
        <p:spPr bwMode="auto">
          <a:xfrm>
            <a:off x="5472113" y="188118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cxnSp>
        <p:nvCxnSpPr>
          <p:cNvPr id="6179" name="AutoShape 35"/>
          <p:cNvCxnSpPr>
            <a:cxnSpLocks noChangeShapeType="1"/>
            <a:stCxn id="6173" idx="7"/>
            <a:endCxn id="6177" idx="3"/>
          </p:cNvCxnSpPr>
          <p:nvPr/>
        </p:nvCxnSpPr>
        <p:spPr bwMode="auto">
          <a:xfrm flipV="1">
            <a:off x="4356100" y="2155825"/>
            <a:ext cx="684213" cy="11779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80" name="Text Box 36"/>
          <p:cNvSpPr txBox="1">
            <a:spLocks noChangeArrowheads="1"/>
          </p:cNvSpPr>
          <p:nvPr/>
        </p:nvSpPr>
        <p:spPr bwMode="auto">
          <a:xfrm>
            <a:off x="4103688" y="3248025"/>
            <a:ext cx="612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6181" name="Text Box 37"/>
          <p:cNvSpPr txBox="1">
            <a:spLocks noChangeArrowheads="1"/>
          </p:cNvSpPr>
          <p:nvPr/>
        </p:nvSpPr>
        <p:spPr bwMode="auto">
          <a:xfrm>
            <a:off x="5040313" y="1808163"/>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sp>
        <p:nvSpPr>
          <p:cNvPr id="6182" name="Rectangle 38"/>
          <p:cNvSpPr>
            <a:spLocks noChangeArrowheads="1"/>
          </p:cNvSpPr>
          <p:nvPr/>
        </p:nvSpPr>
        <p:spPr bwMode="auto">
          <a:xfrm>
            <a:off x="6804025" y="3176588"/>
            <a:ext cx="1008063" cy="576262"/>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83" name="Oval 39"/>
          <p:cNvSpPr>
            <a:spLocks noChangeArrowheads="1"/>
          </p:cNvSpPr>
          <p:nvPr/>
        </p:nvSpPr>
        <p:spPr bwMode="auto">
          <a:xfrm>
            <a:off x="6875463" y="328453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84" name="Oval 40"/>
          <p:cNvSpPr>
            <a:spLocks noChangeArrowheads="1"/>
          </p:cNvSpPr>
          <p:nvPr/>
        </p:nvSpPr>
        <p:spPr bwMode="auto">
          <a:xfrm>
            <a:off x="7329488" y="3284538"/>
            <a:ext cx="338137"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85" name="Rectangle 41"/>
          <p:cNvSpPr>
            <a:spLocks noChangeArrowheads="1"/>
          </p:cNvSpPr>
          <p:nvPr/>
        </p:nvSpPr>
        <p:spPr bwMode="auto">
          <a:xfrm>
            <a:off x="7200900" y="1736725"/>
            <a:ext cx="1511300" cy="611188"/>
          </a:xfrm>
          <a:prstGeom prst="rect">
            <a:avLst/>
          </a:prstGeom>
          <a:solidFill>
            <a:schemeClr val="accent1"/>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186" name="Oval 42"/>
          <p:cNvSpPr>
            <a:spLocks noChangeArrowheads="1"/>
          </p:cNvSpPr>
          <p:nvPr/>
        </p:nvSpPr>
        <p:spPr bwMode="auto">
          <a:xfrm>
            <a:off x="7294563" y="1866900"/>
            <a:ext cx="338137"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87" name="Oval 43"/>
          <p:cNvSpPr>
            <a:spLocks noChangeArrowheads="1"/>
          </p:cNvSpPr>
          <p:nvPr/>
        </p:nvSpPr>
        <p:spPr bwMode="auto">
          <a:xfrm>
            <a:off x="7799388" y="1866900"/>
            <a:ext cx="338137" cy="338138"/>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sp>
        <p:nvSpPr>
          <p:cNvPr id="6188" name="Oval 44"/>
          <p:cNvSpPr>
            <a:spLocks noChangeArrowheads="1"/>
          </p:cNvSpPr>
          <p:nvPr/>
        </p:nvSpPr>
        <p:spPr bwMode="auto">
          <a:xfrm>
            <a:off x="8280400" y="1881188"/>
            <a:ext cx="338138" cy="338137"/>
          </a:xfrm>
          <a:prstGeom prst="ellipse">
            <a:avLst/>
          </a:prstGeom>
          <a:solidFill>
            <a:schemeClr val="accent1"/>
          </a:solidFill>
          <a:ln w="9525">
            <a:solidFill>
              <a:schemeClr val="tx1"/>
            </a:solidFill>
            <a:round/>
            <a:headEnd/>
            <a:tailEnd/>
          </a:ln>
        </p:spPr>
        <p:txBody>
          <a:bodyPr wrap="none" anchor="ctr"/>
          <a:lstStyle/>
          <a:p>
            <a:pPr defTabSz="914269"/>
            <a:endParaRPr lang="en-CA">
              <a:solidFill>
                <a:prstClr val="black"/>
              </a:solidFill>
            </a:endParaRPr>
          </a:p>
        </p:txBody>
      </p:sp>
      <p:cxnSp>
        <p:nvCxnSpPr>
          <p:cNvPr id="6189" name="AutoShape 45"/>
          <p:cNvCxnSpPr>
            <a:cxnSpLocks noChangeShapeType="1"/>
            <a:stCxn id="6183" idx="7"/>
            <a:endCxn id="6187" idx="3"/>
          </p:cNvCxnSpPr>
          <p:nvPr/>
        </p:nvCxnSpPr>
        <p:spPr bwMode="auto">
          <a:xfrm flipV="1">
            <a:off x="7164388" y="2155825"/>
            <a:ext cx="684212" cy="1177925"/>
          </a:xfrm>
          <a:prstGeom prst="straightConnector1">
            <a:avLst/>
          </a:prstGeom>
          <a:noFill/>
          <a:ln w="9525">
            <a:solidFill>
              <a:schemeClr val="tx1"/>
            </a:solidFill>
            <a:round/>
            <a:headEnd type="triangle" w="med" len="med"/>
            <a:tailEnd type="triangle" w="med" len="med"/>
          </a:ln>
          <a:extLst>
            <a:ext uri="{909E8E84-426E-40DD-AFC4-6F175D3DCCD1}">
              <a14:hiddenFill xmlns:a14="http://schemas.microsoft.com/office/drawing/2010/main">
                <a:noFill/>
              </a14:hiddenFill>
            </a:ext>
          </a:extLst>
        </p:spPr>
      </p:cxnSp>
      <p:sp>
        <p:nvSpPr>
          <p:cNvPr id="6190" name="Text Box 46"/>
          <p:cNvSpPr txBox="1">
            <a:spLocks noChangeArrowheads="1"/>
          </p:cNvSpPr>
          <p:nvPr/>
        </p:nvSpPr>
        <p:spPr bwMode="auto">
          <a:xfrm>
            <a:off x="6910388" y="3248025"/>
            <a:ext cx="6127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i</a:t>
            </a:r>
          </a:p>
        </p:txBody>
      </p:sp>
      <p:sp>
        <p:nvSpPr>
          <p:cNvPr id="6191" name="Text Box 47"/>
          <p:cNvSpPr txBox="1">
            <a:spLocks noChangeArrowheads="1"/>
          </p:cNvSpPr>
          <p:nvPr/>
        </p:nvSpPr>
        <p:spPr bwMode="auto">
          <a:xfrm>
            <a:off x="7848600" y="1808163"/>
            <a:ext cx="4318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3333CC"/>
                </a:solidFill>
              </a:rPr>
              <a:t>j</a:t>
            </a:r>
          </a:p>
        </p:txBody>
      </p:sp>
      <p:sp>
        <p:nvSpPr>
          <p:cNvPr id="6192" name="Oval 48"/>
          <p:cNvSpPr>
            <a:spLocks noChangeArrowheads="1"/>
          </p:cNvSpPr>
          <p:nvPr/>
        </p:nvSpPr>
        <p:spPr bwMode="auto">
          <a:xfrm>
            <a:off x="5759450" y="2816225"/>
            <a:ext cx="144463" cy="144463"/>
          </a:xfrm>
          <a:prstGeom prst="ellipse">
            <a:avLst/>
          </a:prstGeom>
          <a:solidFill>
            <a:schemeClr val="tx1"/>
          </a:solidFill>
          <a:ln w="9525">
            <a:solidFill>
              <a:schemeClr val="tx1"/>
            </a:solidFill>
            <a:round/>
            <a:headEnd/>
            <a:tailEnd/>
          </a:ln>
        </p:spPr>
        <p:txBody>
          <a:bodyPr wrap="none" anchor="ctr"/>
          <a:lstStyle/>
          <a:p>
            <a:pPr defTabSz="914269"/>
            <a:endParaRPr lang="en-CA">
              <a:solidFill>
                <a:prstClr val="black"/>
              </a:solidFill>
            </a:endParaRPr>
          </a:p>
        </p:txBody>
      </p:sp>
      <p:sp>
        <p:nvSpPr>
          <p:cNvPr id="6193" name="Oval 49"/>
          <p:cNvSpPr>
            <a:spLocks noChangeArrowheads="1"/>
          </p:cNvSpPr>
          <p:nvPr/>
        </p:nvSpPr>
        <p:spPr bwMode="auto">
          <a:xfrm>
            <a:off x="6011863" y="2816225"/>
            <a:ext cx="144462" cy="144463"/>
          </a:xfrm>
          <a:prstGeom prst="ellipse">
            <a:avLst/>
          </a:prstGeom>
          <a:solidFill>
            <a:schemeClr val="tx1"/>
          </a:solidFill>
          <a:ln w="9525">
            <a:solidFill>
              <a:schemeClr val="tx1"/>
            </a:solidFill>
            <a:round/>
            <a:headEnd/>
            <a:tailEnd/>
          </a:ln>
        </p:spPr>
        <p:txBody>
          <a:bodyPr wrap="none" anchor="ctr"/>
          <a:lstStyle/>
          <a:p>
            <a:pPr defTabSz="914269"/>
            <a:endParaRPr lang="en-CA">
              <a:solidFill>
                <a:prstClr val="black"/>
              </a:solidFill>
            </a:endParaRPr>
          </a:p>
        </p:txBody>
      </p:sp>
      <p:sp>
        <p:nvSpPr>
          <p:cNvPr id="6194" name="Oval 50"/>
          <p:cNvSpPr>
            <a:spLocks noChangeArrowheads="1"/>
          </p:cNvSpPr>
          <p:nvPr/>
        </p:nvSpPr>
        <p:spPr bwMode="auto">
          <a:xfrm>
            <a:off x="6299200" y="2816225"/>
            <a:ext cx="144463" cy="144463"/>
          </a:xfrm>
          <a:prstGeom prst="ellipse">
            <a:avLst/>
          </a:prstGeom>
          <a:solidFill>
            <a:schemeClr val="tx1"/>
          </a:solidFill>
          <a:ln w="9525">
            <a:solidFill>
              <a:schemeClr val="tx1"/>
            </a:solidFill>
            <a:round/>
            <a:headEnd/>
            <a:tailEnd/>
          </a:ln>
        </p:spPr>
        <p:txBody>
          <a:bodyPr wrap="none" anchor="ctr"/>
          <a:lstStyle/>
          <a:p>
            <a:pPr defTabSz="914269"/>
            <a:endParaRPr lang="en-CA">
              <a:solidFill>
                <a:prstClr val="black"/>
              </a:solidFill>
            </a:endParaRPr>
          </a:p>
        </p:txBody>
      </p:sp>
      <p:sp>
        <p:nvSpPr>
          <p:cNvPr id="6195" name="Text Box 51"/>
          <p:cNvSpPr txBox="1">
            <a:spLocks noChangeArrowheads="1"/>
          </p:cNvSpPr>
          <p:nvPr/>
        </p:nvSpPr>
        <p:spPr bwMode="auto">
          <a:xfrm>
            <a:off x="647700" y="3789363"/>
            <a:ext cx="82804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009900"/>
                </a:solidFill>
              </a:rPr>
              <a:t>t = 0                 t = 1                  t = 2                               t = infinity</a:t>
            </a:r>
          </a:p>
        </p:txBody>
      </p:sp>
      <p:graphicFrame>
        <p:nvGraphicFramePr>
          <p:cNvPr id="6148" name="Object 52"/>
          <p:cNvGraphicFramePr>
            <a:graphicFrameLocks noGrp="1" noChangeAspect="1"/>
          </p:cNvGraphicFramePr>
          <p:nvPr>
            <p:ph sz="quarter" idx="4"/>
          </p:nvPr>
        </p:nvGraphicFramePr>
        <p:xfrm>
          <a:off x="1700213" y="5599113"/>
          <a:ext cx="5535612" cy="1214437"/>
        </p:xfrm>
        <a:graphic>
          <a:graphicData uri="http://schemas.openxmlformats.org/presentationml/2006/ole">
            <mc:AlternateContent xmlns:mc="http://schemas.openxmlformats.org/markup-compatibility/2006">
              <mc:Choice xmlns:v="urn:schemas-microsoft-com:vml" Requires="v">
                <p:oleObj spid="_x0000_s2067" name="Equation" r:id="rId8" imgW="2082600" imgH="457200" progId="Equation.3">
                  <p:embed/>
                </p:oleObj>
              </mc:Choice>
              <mc:Fallback>
                <p:oleObj name="Equation" r:id="rId8" imgW="2082600" imgH="45720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700213" y="5599113"/>
                        <a:ext cx="5535612" cy="12144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196" name="Text Box 53"/>
          <p:cNvSpPr txBox="1">
            <a:spLocks noChangeArrowheads="1"/>
          </p:cNvSpPr>
          <p:nvPr/>
        </p:nvSpPr>
        <p:spPr bwMode="auto">
          <a:xfrm>
            <a:off x="700088" y="4257675"/>
            <a:ext cx="7885112" cy="137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Start with a training vector on the visible units.</a:t>
            </a:r>
          </a:p>
          <a:p>
            <a:pPr defTabSz="914269" eaLnBrk="1" hangingPunct="1">
              <a:spcBef>
                <a:spcPct val="50000"/>
              </a:spcBef>
            </a:pPr>
            <a:r>
              <a:rPr lang="en-US" sz="2400">
                <a:solidFill>
                  <a:prstClr val="black"/>
                </a:solidFill>
              </a:rPr>
              <a:t>Then alternate between updating all the hidden units in parallel and updating all the visible units in parallel.</a:t>
            </a:r>
          </a:p>
        </p:txBody>
      </p:sp>
      <p:sp>
        <p:nvSpPr>
          <p:cNvPr id="6197" name="Text Box 54"/>
          <p:cNvSpPr txBox="1">
            <a:spLocks noChangeArrowheads="1"/>
          </p:cNvSpPr>
          <p:nvPr/>
        </p:nvSpPr>
        <p:spPr bwMode="auto">
          <a:xfrm>
            <a:off x="7775575" y="2673350"/>
            <a:ext cx="13684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srgbClr val="FF0000"/>
                </a:solidFill>
              </a:rPr>
              <a:t>a fantasy</a:t>
            </a:r>
          </a:p>
        </p:txBody>
      </p:sp>
      <p:sp>
        <p:nvSpPr>
          <p:cNvPr id="6198" name="Line 55"/>
          <p:cNvSpPr>
            <a:spLocks noChangeShapeType="1"/>
          </p:cNvSpPr>
          <p:nvPr/>
        </p:nvSpPr>
        <p:spPr bwMode="auto">
          <a:xfrm flipH="1">
            <a:off x="7885113" y="3033713"/>
            <a:ext cx="287337" cy="287337"/>
          </a:xfrm>
          <a:prstGeom prst="line">
            <a:avLst/>
          </a:prstGeom>
          <a:noFill/>
          <a:ln w="57150">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pPr defTabSz="914269"/>
            <a:endParaRPr lang="en-US">
              <a:solidFill>
                <a:prstClr val="black"/>
              </a:solidFill>
            </a:endParaRPr>
          </a:p>
        </p:txBody>
      </p:sp>
    </p:spTree>
    <p:extLst>
      <p:ext uri="{BB962C8B-B14F-4D97-AF65-F5344CB8AC3E}">
        <p14:creationId xmlns:p14="http://schemas.microsoft.com/office/powerpoint/2010/main" val="3263079087"/>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Training RBMs</a:t>
            </a:r>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35608" y="1219200"/>
                <a:ext cx="7498080" cy="5105400"/>
              </a:xfrm>
            </p:spPr>
            <p:txBody>
              <a:bodyPr>
                <a:normAutofit fontScale="92500" lnSpcReduction="10000"/>
              </a:bodyPr>
              <a:lstStyle/>
              <a:p>
                <a14:m>
                  <m:oMath xmlns:m="http://schemas.openxmlformats.org/officeDocument/2006/math">
                    <m:r>
                      <a:rPr lang="en-US" smtClean="0">
                        <a:latin typeface="Cambria Math"/>
                      </a:rPr>
                      <m:t>∆</m:t>
                    </m:r>
                    <m:sSub>
                      <m:sSubPr>
                        <m:ctrlPr>
                          <a:rPr lang="en-US" i="1">
                            <a:latin typeface="Cambria Math"/>
                          </a:rPr>
                        </m:ctrlPr>
                      </m:sSubPr>
                      <m:e>
                        <m:r>
                          <a:rPr lang="en-US" i="1">
                            <a:latin typeface="Cambria Math"/>
                          </a:rPr>
                          <m:t>𝑤</m:t>
                        </m:r>
                      </m:e>
                      <m:sub>
                        <m:r>
                          <a:rPr lang="en-US" i="1">
                            <a:latin typeface="Cambria Math"/>
                          </a:rPr>
                          <m:t>𝑖𝑗</m:t>
                        </m:r>
                      </m:sub>
                    </m:sSub>
                    <m:r>
                      <a:rPr lang="en-US">
                        <a:latin typeface="Cambria Math"/>
                      </a:rPr>
                      <m:t>=</m:t>
                    </m:r>
                    <m:sSub>
                      <m:sSubPr>
                        <m:ctrlPr>
                          <a:rPr lang="en-US" i="1">
                            <a:latin typeface="Cambria Math"/>
                          </a:rPr>
                        </m:ctrlPr>
                      </m:sSubPr>
                      <m:e>
                        <m:d>
                          <m:dPr>
                            <m:begChr m:val="〈"/>
                            <m:endChr m:val="〉"/>
                            <m:ctrlPr>
                              <a:rPr lang="en-US" i="1">
                                <a:latin typeface="Cambria Math"/>
                              </a:rPr>
                            </m:ctrlPr>
                          </m:dPr>
                          <m:e>
                            <m:sSub>
                              <m:sSubPr>
                                <m:ctrlPr>
                                  <a:rPr lang="en-US" i="1">
                                    <a:latin typeface="Cambria Math"/>
                                  </a:rPr>
                                </m:ctrlPr>
                              </m:sSubPr>
                              <m:e>
                                <m:sSub>
                                  <m:sSubPr>
                                    <m:ctrlPr>
                                      <a:rPr lang="en-US" i="1">
                                        <a:latin typeface="Cambria Math"/>
                                      </a:rPr>
                                    </m:ctrlPr>
                                  </m:sSubPr>
                                  <m:e>
                                    <m:r>
                                      <a:rPr lang="en-US" i="1">
                                        <a:latin typeface="Cambria Math"/>
                                      </a:rPr>
                                      <m:t>𝑣</m:t>
                                    </m:r>
                                  </m:e>
                                  <m:sub>
                                    <m:r>
                                      <a:rPr lang="en-US" i="1">
                                        <a:latin typeface="Cambria Math"/>
                                      </a:rPr>
                                      <m:t>𝑖</m:t>
                                    </m:r>
                                  </m:sub>
                                </m:sSub>
                                <m:r>
                                  <a:rPr lang="en-US" i="1">
                                    <a:latin typeface="Cambria Math"/>
                                  </a:rPr>
                                  <m:t>h</m:t>
                                </m:r>
                              </m:e>
                              <m:sub>
                                <m:r>
                                  <a:rPr lang="en-US" i="1">
                                    <a:latin typeface="Cambria Math"/>
                                  </a:rPr>
                                  <m:t>𝑗</m:t>
                                </m:r>
                              </m:sub>
                            </m:sSub>
                          </m:e>
                        </m:d>
                      </m:e>
                      <m:sub>
                        <m:r>
                          <a:rPr lang="en-US" i="1">
                            <a:latin typeface="Cambria Math"/>
                          </a:rPr>
                          <m:t>𝑑𝑎𝑡𝑎</m:t>
                        </m:r>
                      </m:sub>
                    </m:sSub>
                    <m:r>
                      <a:rPr lang="en-US" i="1">
                        <a:latin typeface="Cambria Math"/>
                      </a:rPr>
                      <m:t>−</m:t>
                    </m:r>
                    <m:sSub>
                      <m:sSubPr>
                        <m:ctrlPr>
                          <a:rPr lang="en-US" i="1">
                            <a:latin typeface="Cambria Math"/>
                          </a:rPr>
                        </m:ctrlPr>
                      </m:sSubPr>
                      <m:e>
                        <m:d>
                          <m:dPr>
                            <m:begChr m:val="〈"/>
                            <m:endChr m:val="〉"/>
                            <m:ctrlPr>
                              <a:rPr lang="en-US" i="1">
                                <a:latin typeface="Cambria Math"/>
                              </a:rPr>
                            </m:ctrlPr>
                          </m:dPr>
                          <m:e>
                            <m:sSub>
                              <m:sSubPr>
                                <m:ctrlPr>
                                  <a:rPr lang="en-US" i="1">
                                    <a:latin typeface="Cambria Math"/>
                                  </a:rPr>
                                </m:ctrlPr>
                              </m:sSubPr>
                              <m:e>
                                <m:sSub>
                                  <m:sSubPr>
                                    <m:ctrlPr>
                                      <a:rPr lang="en-US" i="1">
                                        <a:latin typeface="Cambria Math"/>
                                      </a:rPr>
                                    </m:ctrlPr>
                                  </m:sSubPr>
                                  <m:e>
                                    <m:r>
                                      <a:rPr lang="en-US" i="1">
                                        <a:latin typeface="Cambria Math"/>
                                      </a:rPr>
                                      <m:t>𝑣</m:t>
                                    </m:r>
                                  </m:e>
                                  <m:sub>
                                    <m:r>
                                      <a:rPr lang="en-US" i="1">
                                        <a:latin typeface="Cambria Math"/>
                                      </a:rPr>
                                      <m:t>𝑖</m:t>
                                    </m:r>
                                  </m:sub>
                                </m:sSub>
                                <m:r>
                                  <a:rPr lang="en-US" i="1">
                                    <a:latin typeface="Cambria Math"/>
                                  </a:rPr>
                                  <m:t>h</m:t>
                                </m:r>
                              </m:e>
                              <m:sub>
                                <m:r>
                                  <a:rPr lang="en-US" i="1">
                                    <a:latin typeface="Cambria Math"/>
                                  </a:rPr>
                                  <m:t>𝑗</m:t>
                                </m:r>
                              </m:sub>
                            </m:sSub>
                          </m:e>
                        </m:d>
                      </m:e>
                      <m:sub>
                        <m:r>
                          <a:rPr lang="en-US" i="1">
                            <a:latin typeface="Cambria Math"/>
                          </a:rPr>
                          <m:t>𝑚𝑜𝑑𝑒𝑙</m:t>
                        </m:r>
                      </m:sub>
                    </m:sSub>
                  </m:oMath>
                </a14:m>
                <a:endParaRPr lang="en-US" dirty="0" smtClean="0"/>
              </a:p>
              <a:p>
                <a:r>
                  <a:rPr lang="en-US" dirty="0" smtClean="0"/>
                  <a:t>Approximate </a:t>
                </a:r>
                <a14:m>
                  <m:oMath xmlns:m="http://schemas.openxmlformats.org/officeDocument/2006/math">
                    <m:sSub>
                      <m:sSubPr>
                        <m:ctrlPr>
                          <a:rPr lang="en-US" i="1">
                            <a:latin typeface="Cambria Math"/>
                          </a:rPr>
                        </m:ctrlPr>
                      </m:sSubPr>
                      <m:e>
                        <m:d>
                          <m:dPr>
                            <m:begChr m:val="〈"/>
                            <m:endChr m:val="〉"/>
                            <m:ctrlPr>
                              <a:rPr lang="en-US" i="1">
                                <a:latin typeface="Cambria Math"/>
                              </a:rPr>
                            </m:ctrlPr>
                          </m:dPr>
                          <m:e>
                            <m:sSub>
                              <m:sSubPr>
                                <m:ctrlPr>
                                  <a:rPr lang="en-US" i="1">
                                    <a:latin typeface="Cambria Math"/>
                                  </a:rPr>
                                </m:ctrlPr>
                              </m:sSubPr>
                              <m:e>
                                <m:sSub>
                                  <m:sSubPr>
                                    <m:ctrlPr>
                                      <a:rPr lang="en-US" i="1">
                                        <a:latin typeface="Cambria Math"/>
                                      </a:rPr>
                                    </m:ctrlPr>
                                  </m:sSubPr>
                                  <m:e>
                                    <m:r>
                                      <a:rPr lang="en-US" i="1">
                                        <a:latin typeface="Cambria Math"/>
                                      </a:rPr>
                                      <m:t>𝑣</m:t>
                                    </m:r>
                                  </m:e>
                                  <m:sub>
                                    <m:r>
                                      <a:rPr lang="en-US" i="1">
                                        <a:latin typeface="Cambria Math"/>
                                      </a:rPr>
                                      <m:t>𝑖</m:t>
                                    </m:r>
                                  </m:sub>
                                </m:sSub>
                                <m:r>
                                  <a:rPr lang="en-US" i="1">
                                    <a:latin typeface="Cambria Math"/>
                                  </a:rPr>
                                  <m:t>h</m:t>
                                </m:r>
                              </m:e>
                              <m:sub>
                                <m:r>
                                  <a:rPr lang="en-US" i="1">
                                    <a:latin typeface="Cambria Math"/>
                                  </a:rPr>
                                  <m:t>𝑗</m:t>
                                </m:r>
                              </m:sub>
                            </m:sSub>
                          </m:e>
                        </m:d>
                      </m:e>
                      <m:sub>
                        <m:r>
                          <a:rPr lang="en-US" i="1">
                            <a:latin typeface="Cambria Math"/>
                          </a:rPr>
                          <m:t>𝑚𝑜𝑑𝑒𝑙</m:t>
                        </m:r>
                      </m:sub>
                    </m:sSub>
                    <m:r>
                      <a:rPr lang="en-US" i="1">
                        <a:latin typeface="Cambria Math"/>
                      </a:rPr>
                      <m:t> </m:t>
                    </m:r>
                  </m:oMath>
                </a14:m>
                <a:endParaRPr lang="en-US" dirty="0" smtClean="0"/>
              </a:p>
              <a:p>
                <a:pPr marL="870915" lvl="1" indent="-514350">
                  <a:buFont typeface="+mj-lt"/>
                  <a:buAutoNum type="romanLcPeriod"/>
                </a:pPr>
                <a:r>
                  <a:rPr lang="en-US" dirty="0"/>
                  <a:t>I</a:t>
                </a:r>
                <a:r>
                  <a:rPr lang="en-US" dirty="0" smtClean="0"/>
                  <a:t>nitialize </a:t>
                </a:r>
                <a14:m>
                  <m:oMath xmlns:m="http://schemas.openxmlformats.org/officeDocument/2006/math">
                    <m:sSub>
                      <m:sSubPr>
                        <m:ctrlPr>
                          <a:rPr lang="en-US" b="1" i="1">
                            <a:latin typeface="Cambria Math"/>
                          </a:rPr>
                        </m:ctrlPr>
                      </m:sSubPr>
                      <m:e>
                        <m:r>
                          <a:rPr lang="en-US" b="1" i="0" smtClean="0">
                            <a:latin typeface="Cambria Math"/>
                          </a:rPr>
                          <m:t>𝐯</m:t>
                        </m:r>
                      </m:e>
                      <m:sub>
                        <m:r>
                          <a:rPr lang="en-US" b="1" i="1">
                            <a:latin typeface="Cambria Math"/>
                          </a:rPr>
                          <m:t>𝟎</m:t>
                        </m:r>
                      </m:sub>
                    </m:sSub>
                  </m:oMath>
                </a14:m>
                <a:r>
                  <a:rPr lang="en-US" dirty="0" smtClean="0"/>
                  <a:t> </a:t>
                </a:r>
                <a:r>
                  <a:rPr lang="en-US" dirty="0"/>
                  <a:t>at </a:t>
                </a:r>
                <a:r>
                  <a:rPr lang="en-US" dirty="0" smtClean="0"/>
                  <a:t>data</a:t>
                </a:r>
              </a:p>
              <a:p>
                <a:pPr marL="870915" lvl="1" indent="-514350">
                  <a:buFont typeface="+mj-lt"/>
                  <a:buAutoNum type="romanLcPeriod"/>
                </a:pPr>
                <a:r>
                  <a:rPr lang="en-US" dirty="0" smtClean="0"/>
                  <a:t>Sample </a:t>
                </a:r>
                <a14:m>
                  <m:oMath xmlns:m="http://schemas.openxmlformats.org/officeDocument/2006/math">
                    <m:sSub>
                      <m:sSubPr>
                        <m:ctrlPr>
                          <a:rPr lang="en-US" b="1" i="1" smtClean="0">
                            <a:latin typeface="Cambria Math"/>
                          </a:rPr>
                        </m:ctrlPr>
                      </m:sSubPr>
                      <m:e>
                        <m:r>
                          <a:rPr lang="en-US" b="1" i="0" smtClean="0">
                            <a:latin typeface="Cambria Math"/>
                          </a:rPr>
                          <m:t>𝐡</m:t>
                        </m:r>
                      </m:e>
                      <m:sub>
                        <m:r>
                          <a:rPr lang="en-US" b="1" i="1" smtClean="0">
                            <a:latin typeface="Cambria Math"/>
                          </a:rPr>
                          <m:t>𝟎</m:t>
                        </m:r>
                      </m:sub>
                    </m:sSub>
                    <m:r>
                      <a:rPr lang="en-US" b="1" i="1" smtClean="0">
                        <a:latin typeface="Cambria Math"/>
                        <a:ea typeface="Cambria Math"/>
                      </a:rPr>
                      <m:t>∼</m:t>
                    </m:r>
                    <m:r>
                      <a:rPr lang="en-US" b="1" i="1" smtClean="0">
                        <a:latin typeface="Cambria Math"/>
                        <a:ea typeface="Cambria Math"/>
                      </a:rPr>
                      <m:t>𝒑</m:t>
                    </m:r>
                    <m:d>
                      <m:dPr>
                        <m:ctrlPr>
                          <a:rPr lang="en-US" b="1" i="1" smtClean="0">
                            <a:latin typeface="Cambria Math"/>
                            <a:ea typeface="Cambria Math"/>
                          </a:rPr>
                        </m:ctrlPr>
                      </m:dPr>
                      <m:e>
                        <m:r>
                          <a:rPr lang="en-US" b="1" i="0">
                            <a:latin typeface="Cambria Math"/>
                          </a:rPr>
                          <m:t>𝐡</m:t>
                        </m:r>
                        <m:r>
                          <a:rPr lang="en-US" b="1" i="0" smtClean="0">
                            <a:latin typeface="Cambria Math"/>
                          </a:rPr>
                          <m:t>|</m:t>
                        </m:r>
                        <m:sSub>
                          <m:sSubPr>
                            <m:ctrlPr>
                              <a:rPr lang="en-US" b="1" i="1">
                                <a:latin typeface="Cambria Math"/>
                              </a:rPr>
                            </m:ctrlPr>
                          </m:sSubPr>
                          <m:e>
                            <m:r>
                              <a:rPr lang="en-US" b="1">
                                <a:latin typeface="Cambria Math"/>
                              </a:rPr>
                              <m:t>𝐯</m:t>
                            </m:r>
                          </m:e>
                          <m:sub>
                            <m:r>
                              <a:rPr lang="en-US" b="1" i="1">
                                <a:latin typeface="Cambria Math"/>
                              </a:rPr>
                              <m:t>𝟎</m:t>
                            </m:r>
                          </m:sub>
                        </m:sSub>
                      </m:e>
                    </m:d>
                  </m:oMath>
                </a14:m>
                <a:endParaRPr lang="en-US" dirty="0" smtClean="0"/>
              </a:p>
              <a:p>
                <a:pPr marL="870915" lvl="1" indent="-514350">
                  <a:buFont typeface="+mj-lt"/>
                  <a:buAutoNum type="romanLcPeriod"/>
                </a:pPr>
                <a:r>
                  <a:rPr lang="en-US" dirty="0" smtClean="0"/>
                  <a:t>Sample </a:t>
                </a:r>
                <a14:m>
                  <m:oMath xmlns:m="http://schemas.openxmlformats.org/officeDocument/2006/math">
                    <m:sSub>
                      <m:sSubPr>
                        <m:ctrlPr>
                          <a:rPr lang="en-US" b="1" i="1">
                            <a:latin typeface="Cambria Math"/>
                          </a:rPr>
                        </m:ctrlPr>
                      </m:sSubPr>
                      <m:e>
                        <m:r>
                          <a:rPr lang="en-US" b="1" i="0" smtClean="0">
                            <a:latin typeface="Cambria Math"/>
                          </a:rPr>
                          <m:t>𝐯</m:t>
                        </m:r>
                      </m:e>
                      <m:sub>
                        <m:r>
                          <a:rPr lang="en-US" b="1" i="1" smtClean="0">
                            <a:latin typeface="Cambria Math"/>
                          </a:rPr>
                          <m:t>𝟏</m:t>
                        </m:r>
                      </m:sub>
                    </m:sSub>
                    <m:r>
                      <a:rPr lang="en-US" b="1" i="1">
                        <a:latin typeface="Cambria Math"/>
                        <a:ea typeface="Cambria Math"/>
                      </a:rPr>
                      <m:t>∼</m:t>
                    </m:r>
                    <m:r>
                      <a:rPr lang="en-US" b="1" i="1">
                        <a:latin typeface="Cambria Math"/>
                        <a:ea typeface="Cambria Math"/>
                      </a:rPr>
                      <m:t>𝒑</m:t>
                    </m:r>
                    <m:d>
                      <m:dPr>
                        <m:ctrlPr>
                          <a:rPr lang="en-US" b="1" i="1">
                            <a:latin typeface="Cambria Math"/>
                            <a:ea typeface="Cambria Math"/>
                          </a:rPr>
                        </m:ctrlPr>
                      </m:dPr>
                      <m:e>
                        <m:r>
                          <a:rPr lang="en-US" b="1" i="0" smtClean="0">
                            <a:latin typeface="Cambria Math"/>
                          </a:rPr>
                          <m:t>𝐯</m:t>
                        </m:r>
                        <m:r>
                          <a:rPr lang="en-US" b="1" i="0">
                            <a:latin typeface="Cambria Math"/>
                          </a:rPr>
                          <m:t>|</m:t>
                        </m:r>
                        <m:sSub>
                          <m:sSubPr>
                            <m:ctrlPr>
                              <a:rPr lang="en-US" b="1" i="1">
                                <a:latin typeface="Cambria Math"/>
                              </a:rPr>
                            </m:ctrlPr>
                          </m:sSubPr>
                          <m:e>
                            <m:r>
                              <a:rPr lang="en-US" b="1">
                                <a:latin typeface="Cambria Math"/>
                              </a:rPr>
                              <m:t>𝐡</m:t>
                            </m:r>
                          </m:e>
                          <m:sub>
                            <m:r>
                              <a:rPr lang="en-US" b="1" i="1">
                                <a:latin typeface="Cambria Math"/>
                              </a:rPr>
                              <m:t>𝟎</m:t>
                            </m:r>
                          </m:sub>
                        </m:sSub>
                      </m:e>
                    </m:d>
                  </m:oMath>
                </a14:m>
                <a:endParaRPr lang="en-US" dirty="0" smtClean="0"/>
              </a:p>
              <a:p>
                <a:pPr marL="870915" lvl="1" indent="-514350">
                  <a:buFont typeface="+mj-lt"/>
                  <a:buAutoNum type="romanLcPeriod"/>
                </a:pPr>
                <a:r>
                  <a:rPr lang="en-US" dirty="0"/>
                  <a:t>Sample </a:t>
                </a:r>
                <a14:m>
                  <m:oMath xmlns:m="http://schemas.openxmlformats.org/officeDocument/2006/math">
                    <m:sSub>
                      <m:sSubPr>
                        <m:ctrlPr>
                          <a:rPr lang="en-US" b="1" i="1">
                            <a:latin typeface="Cambria Math"/>
                          </a:rPr>
                        </m:ctrlPr>
                      </m:sSubPr>
                      <m:e>
                        <m:r>
                          <a:rPr lang="en-US" b="1" i="0">
                            <a:latin typeface="Cambria Math"/>
                          </a:rPr>
                          <m:t>𝐡</m:t>
                        </m:r>
                      </m:e>
                      <m:sub>
                        <m:r>
                          <a:rPr lang="en-US" b="1" i="1" smtClean="0">
                            <a:latin typeface="Cambria Math"/>
                          </a:rPr>
                          <m:t>𝟏</m:t>
                        </m:r>
                      </m:sub>
                    </m:sSub>
                    <m:r>
                      <a:rPr lang="en-US" b="1" i="1">
                        <a:latin typeface="Cambria Math"/>
                        <a:ea typeface="Cambria Math"/>
                      </a:rPr>
                      <m:t>∼</m:t>
                    </m:r>
                    <m:r>
                      <a:rPr lang="en-US" b="1" i="1">
                        <a:latin typeface="Cambria Math"/>
                        <a:ea typeface="Cambria Math"/>
                      </a:rPr>
                      <m:t>𝒑</m:t>
                    </m:r>
                    <m:d>
                      <m:dPr>
                        <m:ctrlPr>
                          <a:rPr lang="en-US" b="1" i="1">
                            <a:latin typeface="Cambria Math"/>
                            <a:ea typeface="Cambria Math"/>
                          </a:rPr>
                        </m:ctrlPr>
                      </m:dPr>
                      <m:e>
                        <m:r>
                          <a:rPr lang="en-US" b="1" i="0">
                            <a:latin typeface="Cambria Math"/>
                          </a:rPr>
                          <m:t>𝐡</m:t>
                        </m:r>
                        <m:r>
                          <a:rPr lang="en-US" b="1" i="0">
                            <a:latin typeface="Cambria Math"/>
                          </a:rPr>
                          <m:t>|</m:t>
                        </m:r>
                        <m:sSub>
                          <m:sSubPr>
                            <m:ctrlPr>
                              <a:rPr lang="en-US" b="1" i="1">
                                <a:latin typeface="Cambria Math"/>
                              </a:rPr>
                            </m:ctrlPr>
                          </m:sSubPr>
                          <m:e>
                            <m:r>
                              <a:rPr lang="en-US" b="1">
                                <a:latin typeface="Cambria Math"/>
                              </a:rPr>
                              <m:t>𝐯</m:t>
                            </m:r>
                          </m:e>
                          <m:sub>
                            <m:r>
                              <a:rPr lang="en-US" b="1" i="1">
                                <a:latin typeface="Cambria Math"/>
                              </a:rPr>
                              <m:t>𝟏</m:t>
                            </m:r>
                          </m:sub>
                        </m:sSub>
                      </m:e>
                    </m:d>
                  </m:oMath>
                </a14:m>
                <a:endParaRPr lang="en-US" b="1" dirty="0" smtClean="0"/>
              </a:p>
              <a:p>
                <a:pPr marL="870915" lvl="1" indent="-514350">
                  <a:buFont typeface="+mj-lt"/>
                  <a:buAutoNum type="romanLcPeriod"/>
                </a:pPr>
                <a:r>
                  <a:rPr lang="en-US" dirty="0" smtClean="0"/>
                  <a:t>Call </a:t>
                </a:r>
                <a:r>
                  <a:rPr lang="en-US" dirty="0"/>
                  <a:t>(</a:t>
                </a:r>
                <a14:m>
                  <m:oMath xmlns:m="http://schemas.openxmlformats.org/officeDocument/2006/math">
                    <m:sSub>
                      <m:sSubPr>
                        <m:ctrlPr>
                          <a:rPr lang="en-US" b="1" i="1">
                            <a:latin typeface="Cambria Math"/>
                          </a:rPr>
                        </m:ctrlPr>
                      </m:sSubPr>
                      <m:e>
                        <m:r>
                          <a:rPr lang="en-US" b="1">
                            <a:latin typeface="Cambria Math"/>
                          </a:rPr>
                          <m:t>𝐯</m:t>
                        </m:r>
                      </m:e>
                      <m:sub>
                        <m:r>
                          <a:rPr lang="en-US" b="1" i="1">
                            <a:latin typeface="Cambria Math"/>
                          </a:rPr>
                          <m:t>𝟏</m:t>
                        </m:r>
                      </m:sub>
                    </m:sSub>
                  </m:oMath>
                </a14:m>
                <a:r>
                  <a:rPr lang="en-US" b="1" baseline="-25000" dirty="0"/>
                  <a:t>,</a:t>
                </a:r>
                <a:r>
                  <a:rPr lang="en-US" b="1" dirty="0"/>
                  <a:t> </a:t>
                </a:r>
                <a14:m>
                  <m:oMath xmlns:m="http://schemas.openxmlformats.org/officeDocument/2006/math">
                    <m:sSub>
                      <m:sSubPr>
                        <m:ctrlPr>
                          <a:rPr lang="en-US" b="1" i="1">
                            <a:latin typeface="Cambria Math"/>
                          </a:rPr>
                        </m:ctrlPr>
                      </m:sSubPr>
                      <m:e>
                        <m:r>
                          <a:rPr lang="en-US" b="1">
                            <a:latin typeface="Cambria Math"/>
                          </a:rPr>
                          <m:t>𝐡</m:t>
                        </m:r>
                      </m:e>
                      <m:sub>
                        <m:r>
                          <a:rPr lang="en-US" b="1" i="1">
                            <a:latin typeface="Cambria Math"/>
                          </a:rPr>
                          <m:t>𝟏</m:t>
                        </m:r>
                      </m:sub>
                    </m:sSub>
                  </m:oMath>
                </a14:m>
                <a:r>
                  <a:rPr lang="en-US" dirty="0"/>
                  <a:t>) a sample from the </a:t>
                </a:r>
                <a:r>
                  <a:rPr lang="en-US" dirty="0" smtClean="0"/>
                  <a:t>model.</a:t>
                </a:r>
              </a:p>
              <a:p>
                <a:r>
                  <a:rPr lang="en-US" dirty="0"/>
                  <a:t>(</a:t>
                </a:r>
                <a14:m>
                  <m:oMath xmlns:m="http://schemas.openxmlformats.org/officeDocument/2006/math">
                    <m:sSub>
                      <m:sSubPr>
                        <m:ctrlPr>
                          <a:rPr lang="en-US" b="1" i="1">
                            <a:latin typeface="Cambria Math"/>
                          </a:rPr>
                        </m:ctrlPr>
                      </m:sSubPr>
                      <m:e>
                        <m:r>
                          <a:rPr lang="en-US" b="1">
                            <a:latin typeface="Cambria Math"/>
                          </a:rPr>
                          <m:t>𝐯</m:t>
                        </m:r>
                      </m:e>
                      <m:sub>
                        <m:r>
                          <a:rPr lang="en-US" b="1" i="1" smtClean="0">
                            <a:latin typeface="Cambria Math"/>
                            <a:ea typeface="Cambria Math"/>
                          </a:rPr>
                          <m:t>∞</m:t>
                        </m:r>
                      </m:sub>
                    </m:sSub>
                  </m:oMath>
                </a14:m>
                <a:r>
                  <a:rPr lang="en-US" b="1" baseline="-25000" dirty="0"/>
                  <a:t>,</a:t>
                </a:r>
                <a:r>
                  <a:rPr lang="en-US" b="1" dirty="0"/>
                  <a:t> </a:t>
                </a:r>
                <a14:m>
                  <m:oMath xmlns:m="http://schemas.openxmlformats.org/officeDocument/2006/math">
                    <m:sSub>
                      <m:sSubPr>
                        <m:ctrlPr>
                          <a:rPr lang="en-US" b="1" i="1">
                            <a:latin typeface="Cambria Math"/>
                          </a:rPr>
                        </m:ctrlPr>
                      </m:sSubPr>
                      <m:e>
                        <m:r>
                          <a:rPr lang="en-US" b="1">
                            <a:latin typeface="Cambria Math"/>
                          </a:rPr>
                          <m:t>𝐡</m:t>
                        </m:r>
                      </m:e>
                      <m:sub>
                        <m:r>
                          <a:rPr lang="en-US" b="1" i="1">
                            <a:latin typeface="Cambria Math"/>
                            <a:ea typeface="Cambria Math"/>
                          </a:rPr>
                          <m:t>∞</m:t>
                        </m:r>
                      </m:sub>
                    </m:sSub>
                  </m:oMath>
                </a14:m>
                <a:r>
                  <a:rPr lang="en-US" dirty="0"/>
                  <a:t>)</a:t>
                </a:r>
                <a:r>
                  <a:rPr lang="en-US" dirty="0" smtClean="0"/>
                  <a:t> is a true sample from the model. </a:t>
                </a:r>
                <a:r>
                  <a:rPr lang="en-US" dirty="0"/>
                  <a:t>(</a:t>
                </a:r>
                <a14:m>
                  <m:oMath xmlns:m="http://schemas.openxmlformats.org/officeDocument/2006/math">
                    <m:sSub>
                      <m:sSubPr>
                        <m:ctrlPr>
                          <a:rPr lang="en-US" b="1" i="1">
                            <a:latin typeface="Cambria Math"/>
                          </a:rPr>
                        </m:ctrlPr>
                      </m:sSubPr>
                      <m:e>
                        <m:r>
                          <a:rPr lang="en-US" b="1">
                            <a:latin typeface="Cambria Math"/>
                          </a:rPr>
                          <m:t>𝐯</m:t>
                        </m:r>
                      </m:e>
                      <m:sub>
                        <m:r>
                          <a:rPr lang="en-US" b="1" i="1">
                            <a:latin typeface="Cambria Math"/>
                          </a:rPr>
                          <m:t>𝟏</m:t>
                        </m:r>
                      </m:sub>
                    </m:sSub>
                  </m:oMath>
                </a14:m>
                <a:r>
                  <a:rPr lang="en-US" b="1" baseline="-25000" dirty="0"/>
                  <a:t>,</a:t>
                </a:r>
                <a:r>
                  <a:rPr lang="en-US" b="1" dirty="0"/>
                  <a:t> </a:t>
                </a:r>
                <a14:m>
                  <m:oMath xmlns:m="http://schemas.openxmlformats.org/officeDocument/2006/math">
                    <m:sSub>
                      <m:sSubPr>
                        <m:ctrlPr>
                          <a:rPr lang="en-US" b="1" i="1">
                            <a:latin typeface="Cambria Math"/>
                          </a:rPr>
                        </m:ctrlPr>
                      </m:sSubPr>
                      <m:e>
                        <m:r>
                          <a:rPr lang="en-US" b="1">
                            <a:latin typeface="Cambria Math"/>
                          </a:rPr>
                          <m:t>𝐡</m:t>
                        </m:r>
                      </m:e>
                      <m:sub>
                        <m:r>
                          <a:rPr lang="en-US" b="1" i="1">
                            <a:latin typeface="Cambria Math"/>
                          </a:rPr>
                          <m:t>𝟏</m:t>
                        </m:r>
                      </m:sub>
                    </m:sSub>
                  </m:oMath>
                </a14:m>
                <a:r>
                  <a:rPr lang="en-US" dirty="0"/>
                  <a:t>) </a:t>
                </a:r>
                <a:r>
                  <a:rPr lang="en-US" dirty="0" smtClean="0"/>
                  <a:t>is a very rough estimate but worked</a:t>
                </a:r>
              </a:p>
              <a:p>
                <a:r>
                  <a:rPr lang="en-US" dirty="0" smtClean="0"/>
                  <a:t>Contrastive divergence algorithm (CD)</a:t>
                </a:r>
                <a:endParaRPr lang="en-US" dirty="0"/>
              </a:p>
              <a:p>
                <a:endParaRPr lang="en-US" dirty="0"/>
              </a:p>
              <a:p>
                <a:endParaRPr lang="en-US" dirty="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435608" y="1219200"/>
                <a:ext cx="7498080" cy="5105400"/>
              </a:xfrm>
              <a:blipFill rotWithShape="0">
                <a:blip r:embed="rId2"/>
                <a:stretch>
                  <a:fillRect l="-1707"/>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43</a:t>
            </a:fld>
            <a:endParaRPr lang="en-US">
              <a:solidFill>
                <a:prstClr val="black">
                  <a:tint val="75000"/>
                </a:prstClr>
              </a:solidFill>
            </a:endParaRPr>
          </a:p>
        </p:txBody>
      </p:sp>
    </p:spTree>
    <p:extLst>
      <p:ext uri="{BB962C8B-B14F-4D97-AF65-F5344CB8AC3E}">
        <p14:creationId xmlns:p14="http://schemas.microsoft.com/office/powerpoint/2010/main" val="307793340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normAutofit/>
          </a:bodyPr>
          <a:lstStyle/>
          <a:p>
            <a:r>
              <a:rPr lang="en-US" dirty="0" smtClean="0"/>
              <a:t>RBM versus GMM</a:t>
            </a:r>
          </a:p>
        </p:txBody>
      </p:sp>
      <p:sp>
        <p:nvSpPr>
          <p:cNvPr id="7171" name="Content Placeholder 2"/>
          <p:cNvSpPr>
            <a:spLocks noGrp="1"/>
          </p:cNvSpPr>
          <p:nvPr>
            <p:ph idx="1"/>
          </p:nvPr>
        </p:nvSpPr>
        <p:spPr/>
        <p:txBody>
          <a:bodyPr>
            <a:normAutofit lnSpcReduction="10000"/>
          </a:bodyPr>
          <a:lstStyle/>
          <a:p>
            <a:r>
              <a:rPr lang="en-US" dirty="0" smtClean="0"/>
              <a:t>Gaussian Mixture Model</a:t>
            </a:r>
          </a:p>
          <a:p>
            <a:pPr lvl="1"/>
            <a:r>
              <a:rPr lang="en-US" dirty="0" smtClean="0"/>
              <a:t>Local representation</a:t>
            </a:r>
          </a:p>
          <a:p>
            <a:pPr lvl="1"/>
            <a:r>
              <a:rPr lang="en-US" dirty="0" smtClean="0"/>
              <a:t>(In practice,) data vector explained by only a single Gaussian</a:t>
            </a:r>
          </a:p>
          <a:p>
            <a:pPr lvl="1"/>
            <a:r>
              <a:rPr lang="en-US" dirty="0" smtClean="0"/>
              <a:t>Tend to over-fit</a:t>
            </a:r>
          </a:p>
          <a:p>
            <a:r>
              <a:rPr lang="en-US" dirty="0" smtClean="0"/>
              <a:t>Bernoulli-Gaussian RBM</a:t>
            </a:r>
          </a:p>
          <a:p>
            <a:pPr lvl="1"/>
            <a:r>
              <a:rPr lang="en-US" dirty="0" smtClean="0"/>
              <a:t>Distributed representation, very powerful</a:t>
            </a:r>
          </a:p>
          <a:p>
            <a:pPr lvl="1"/>
            <a:r>
              <a:rPr lang="en-US" dirty="0" smtClean="0"/>
              <a:t>Product of Gaussians </a:t>
            </a:r>
          </a:p>
          <a:p>
            <a:pPr lvl="1"/>
            <a:r>
              <a:rPr lang="en-US" dirty="0" smtClean="0"/>
              <a:t>Tend to under-fit</a:t>
            </a:r>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44</a:t>
            </a:fld>
            <a:endParaRPr lang="en-US">
              <a:solidFill>
                <a:prstClr val="black">
                  <a:tint val="75000"/>
                </a:prstClr>
              </a:solidFill>
            </a:endParaRPr>
          </a:p>
        </p:txBody>
      </p:sp>
    </p:spTree>
    <p:extLst>
      <p:ext uri="{BB962C8B-B14F-4D97-AF65-F5344CB8AC3E}">
        <p14:creationId xmlns:p14="http://schemas.microsoft.com/office/powerpoint/2010/main" val="13340802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p:nvPr>
        </p:nvSpPr>
        <p:spPr/>
        <p:txBody>
          <a:bodyPr/>
          <a:lstStyle/>
          <a:p>
            <a:pPr eaLnBrk="1" hangingPunct="1"/>
            <a:r>
              <a:rPr lang="en-US" b="1" dirty="0">
                <a:solidFill>
                  <a:srgbClr val="002060"/>
                </a:solidFill>
              </a:rPr>
              <a:t>B</a:t>
            </a:r>
            <a:r>
              <a:rPr lang="en-US" b="1" dirty="0" smtClean="0">
                <a:solidFill>
                  <a:srgbClr val="002060"/>
                </a:solidFill>
              </a:rPr>
              <a:t>uilding a Deep </a:t>
            </a:r>
            <a:r>
              <a:rPr lang="en-US" b="1" dirty="0">
                <a:solidFill>
                  <a:srgbClr val="002060"/>
                </a:solidFill>
              </a:rPr>
              <a:t>N</a:t>
            </a:r>
            <a:r>
              <a:rPr lang="en-US" b="1" dirty="0" smtClean="0">
                <a:solidFill>
                  <a:srgbClr val="002060"/>
                </a:solidFill>
              </a:rPr>
              <a:t>etwork</a:t>
            </a:r>
            <a:r>
              <a:rPr lang="en-US" dirty="0" smtClean="0"/>
              <a:t/>
            </a:r>
            <a:br>
              <a:rPr lang="en-US" dirty="0" smtClean="0"/>
            </a:br>
            <a:endParaRPr lang="en-US" sz="2400" dirty="0" smtClean="0"/>
          </a:p>
        </p:txBody>
      </p:sp>
      <p:sp>
        <p:nvSpPr>
          <p:cNvPr id="59395" name="Rectangle 3"/>
          <p:cNvSpPr>
            <a:spLocks noGrp="1" noChangeArrowheads="1"/>
          </p:cNvSpPr>
          <p:nvPr>
            <p:ph type="body" idx="1"/>
          </p:nvPr>
        </p:nvSpPr>
        <p:spPr>
          <a:xfrm>
            <a:off x="457200" y="1600200"/>
            <a:ext cx="8229600" cy="4960938"/>
          </a:xfrm>
        </p:spPr>
        <p:txBody>
          <a:bodyPr>
            <a:normAutofit lnSpcReduction="10000"/>
          </a:bodyPr>
          <a:lstStyle/>
          <a:p>
            <a:r>
              <a:rPr lang="en-US" sz="2400" dirty="0" smtClean="0"/>
              <a:t>This is the main </a:t>
            </a:r>
            <a:r>
              <a:rPr lang="en-US" sz="2400" dirty="0"/>
              <a:t>reason </a:t>
            </a:r>
            <a:r>
              <a:rPr lang="en-US" sz="2400" dirty="0" smtClean="0"/>
              <a:t>why RBM’s </a:t>
            </a:r>
            <a:r>
              <a:rPr lang="en-US" sz="2400" dirty="0"/>
              <a:t>are </a:t>
            </a:r>
            <a:r>
              <a:rPr lang="en-US" sz="2400" dirty="0" smtClean="0"/>
              <a:t>interesting (as a building block)</a:t>
            </a:r>
          </a:p>
          <a:p>
            <a:r>
              <a:rPr lang="en-US" sz="2400" dirty="0" smtClean="0"/>
              <a:t>First train a layer of hidden units that receive input directly from the data (image, speech, coded text, </a:t>
            </a:r>
            <a:r>
              <a:rPr lang="en-US" sz="2400" dirty="0" err="1" smtClean="0"/>
              <a:t>etc</a:t>
            </a:r>
            <a:r>
              <a:rPr lang="en-US" sz="2400" dirty="0" smtClean="0"/>
              <a:t>).</a:t>
            </a:r>
          </a:p>
          <a:p>
            <a:pPr eaLnBrk="1" hangingPunct="1"/>
            <a:r>
              <a:rPr lang="en-US" sz="2400" dirty="0" smtClean="0"/>
              <a:t>Then treat the activations of hidden units (the trained “features”) as if they were “data” and learn features of features in a second hidden layer.</a:t>
            </a:r>
          </a:p>
          <a:p>
            <a:pPr eaLnBrk="1" hangingPunct="1"/>
            <a:r>
              <a:rPr lang="en-US" sz="2400" dirty="0" smtClean="0"/>
              <a:t>It can be proved that each time we add another layer of features we improve a </a:t>
            </a:r>
            <a:r>
              <a:rPr lang="en-US" sz="2400" dirty="0" err="1" smtClean="0"/>
              <a:t>variational</a:t>
            </a:r>
            <a:r>
              <a:rPr lang="en-US" sz="2400" dirty="0" smtClean="0"/>
              <a:t> lower bound on the log probability of the training data.</a:t>
            </a:r>
          </a:p>
          <a:p>
            <a:pPr lvl="1" eaLnBrk="1" hangingPunct="1"/>
            <a:r>
              <a:rPr lang="en-US" sz="2400" dirty="0" smtClean="0"/>
              <a:t>The proof is complicated (Hinton et al, 2006)</a:t>
            </a:r>
          </a:p>
          <a:p>
            <a:pPr lvl="1" eaLnBrk="1" hangingPunct="1"/>
            <a:r>
              <a:rPr lang="en-US" sz="2400" dirty="0"/>
              <a:t>B</a:t>
            </a:r>
            <a:r>
              <a:rPr lang="en-US" sz="2400" dirty="0" smtClean="0"/>
              <a:t>ased on an equivalence between an RBM and a deep directed model</a:t>
            </a:r>
          </a:p>
        </p:txBody>
      </p:sp>
    </p:spTree>
    <p:extLst>
      <p:ext uri="{BB962C8B-B14F-4D97-AF65-F5344CB8AC3E}">
        <p14:creationId xmlns:p14="http://schemas.microsoft.com/office/powerpoint/2010/main" val="3775405336"/>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534400" cy="1143000"/>
          </a:xfrm>
        </p:spPr>
        <p:txBody>
          <a:bodyPr>
            <a:normAutofit fontScale="90000"/>
          </a:bodyPr>
          <a:lstStyle/>
          <a:p>
            <a:r>
              <a:rPr lang="en-US" sz="3600" dirty="0" smtClean="0"/>
              <a:t>Deep Belief Net (DBN) &amp; Deep Neural Net (DNN)</a:t>
            </a:r>
            <a:endParaRPr lang="en-US" sz="3600" dirty="0"/>
          </a:p>
        </p:txBody>
      </p:sp>
      <p:sp>
        <p:nvSpPr>
          <p:cNvPr id="188" name="Content Placeholder 2"/>
          <p:cNvSpPr>
            <a:spLocks noGrp="1"/>
          </p:cNvSpPr>
          <p:nvPr>
            <p:ph idx="1"/>
          </p:nvPr>
        </p:nvSpPr>
        <p:spPr>
          <a:xfrm>
            <a:off x="270794" y="1143000"/>
            <a:ext cx="8763000" cy="1087515"/>
          </a:xfrm>
        </p:spPr>
        <p:txBody>
          <a:bodyPr>
            <a:normAutofit fontScale="55000" lnSpcReduction="20000"/>
          </a:bodyPr>
          <a:lstStyle/>
          <a:p>
            <a:r>
              <a:rPr lang="en-US" dirty="0" smtClean="0"/>
              <a:t>DBN: Undirected at top two layers which is an RBM; directed Bayes net (top-down) at lower layers (good for </a:t>
            </a:r>
            <a:r>
              <a:rPr lang="en-US" b="1" dirty="0" smtClean="0"/>
              <a:t>synthesis and recognition</a:t>
            </a:r>
            <a:r>
              <a:rPr lang="en-US" dirty="0" smtClean="0"/>
              <a:t>)</a:t>
            </a:r>
          </a:p>
          <a:p>
            <a:r>
              <a:rPr lang="en-US" dirty="0" smtClean="0"/>
              <a:t>DNN: Multi-layer </a:t>
            </a:r>
            <a:r>
              <a:rPr lang="en-US" dirty="0"/>
              <a:t>perceptron </a:t>
            </a:r>
            <a:r>
              <a:rPr lang="en-US" dirty="0" smtClean="0"/>
              <a:t> (bottom up) + </a:t>
            </a:r>
            <a:r>
              <a:rPr lang="en-US" dirty="0"/>
              <a:t>unsupervised </a:t>
            </a:r>
            <a:r>
              <a:rPr lang="en-US" dirty="0" smtClean="0"/>
              <a:t>pre-training w. RBM weights (good for </a:t>
            </a:r>
            <a:r>
              <a:rPr lang="en-US" b="1" dirty="0" smtClean="0"/>
              <a:t>recognition only</a:t>
            </a:r>
            <a:r>
              <a:rPr lang="en-US" dirty="0" smtClean="0"/>
              <a:t>)</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46</a:t>
            </a:fld>
            <a:endParaRPr lang="en-US">
              <a:solidFill>
                <a:prstClr val="black">
                  <a:tint val="75000"/>
                </a:prstClr>
              </a:solidFill>
            </a:endParaRPr>
          </a:p>
        </p:txBody>
      </p:sp>
      <p:grpSp>
        <p:nvGrpSpPr>
          <p:cNvPr id="5" name="Group 4"/>
          <p:cNvGrpSpPr/>
          <p:nvPr/>
        </p:nvGrpSpPr>
        <p:grpSpPr>
          <a:xfrm>
            <a:off x="2286000" y="4952999"/>
            <a:ext cx="3173209" cy="1284243"/>
            <a:chOff x="3128174" y="1371600"/>
            <a:chExt cx="3657600" cy="1524000"/>
          </a:xfrm>
        </p:grpSpPr>
        <p:sp>
          <p:nvSpPr>
            <p:cNvPr id="6" name="Oval 5"/>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7" name="Oval 6"/>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8" name="Oval 7"/>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9" name="Oval 8"/>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 name="Oval 9"/>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11" name="Group 10"/>
            <p:cNvGrpSpPr/>
            <p:nvPr/>
          </p:nvGrpSpPr>
          <p:grpSpPr>
            <a:xfrm>
              <a:off x="3128174" y="1371600"/>
              <a:ext cx="3622430" cy="1480066"/>
              <a:chOff x="3128174" y="1371600"/>
              <a:chExt cx="3622430" cy="1480066"/>
            </a:xfrm>
          </p:grpSpPr>
          <p:sp>
            <p:nvSpPr>
              <p:cNvPr id="12" name="Oval 11"/>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13" name="Oval 12"/>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14" name="Oval 13"/>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5" name="Oval 14"/>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6" name="Oval 15"/>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17" name="TextBox 16"/>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7" name="TextBox 16"/>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8" name="TextBox 17"/>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9" name="TextBox 18"/>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0" name="TextBox 19"/>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20" name="TextBox 19"/>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1" name="TextBox 20"/>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21" name="TextBox 20"/>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22" name="TextBox 21"/>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 name="TextBox 22"/>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23" name="TextBox 22"/>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8"/>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 name="TextBox 23"/>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24" name="TextBox 23"/>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9"/>
                    <a:stretch>
                      <a:fillRect b="-28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25" name="TextBox 24"/>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0"/>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 name="TextBox 25"/>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26" name="TextBox 25"/>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11"/>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 name="TextBox 26"/>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27" name="TextBox 26"/>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12"/>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 name="TextBox 27"/>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28" name="TextBox 27"/>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13"/>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9" name="TextBox 28"/>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29" name="TextBox 28"/>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14"/>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0" name="TextBox 29"/>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5"/>
                    <a:stretch>
                      <a:fillRect r="-2083" b="-9804"/>
                    </a:stretch>
                  </a:blipFill>
                </p:spPr>
                <p:txBody>
                  <a:bodyPr/>
                  <a:lstStyle/>
                  <a:p>
                    <a:r>
                      <a:rPr lang="en-US">
                        <a:noFill/>
                      </a:rPr>
                      <a:t> </a:t>
                    </a:r>
                  </a:p>
                </p:txBody>
              </p:sp>
            </mc:Fallback>
          </mc:AlternateContent>
          <p:cxnSp>
            <p:nvCxnSpPr>
              <p:cNvPr id="31" name="Straight Connector 30"/>
              <p:cNvCxnSpPr>
                <a:stCxn id="12" idx="4"/>
                <a:endCxn id="6"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p:cNvCxnSpPr>
                <a:stCxn id="13" idx="4"/>
                <a:endCxn id="6"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p:cNvCxnSpPr>
                <a:stCxn id="14" idx="4"/>
                <a:endCxn id="6"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p:cNvCxnSpPr>
                <a:stCxn id="15" idx="4"/>
                <a:endCxn id="26"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p:cNvCxnSpPr>
                <a:stCxn id="16" idx="4"/>
                <a:endCxn id="6"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6" name="Straight Connector 35"/>
              <p:cNvCxnSpPr>
                <a:stCxn id="12" idx="4"/>
                <a:endCxn id="7"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 name="Straight Connector 36"/>
              <p:cNvCxnSpPr>
                <a:stCxn id="12" idx="4"/>
                <a:endCxn id="8"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p:cNvCxnSpPr>
                <a:stCxn id="12" idx="4"/>
                <a:endCxn id="9"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p:cNvCxnSpPr>
                <a:stCxn id="12" idx="4"/>
                <a:endCxn id="10"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p:cNvCxnSpPr>
                <a:stCxn id="13" idx="4"/>
                <a:endCxn id="7"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p:cNvCxnSpPr>
                <a:stCxn id="13" idx="4"/>
                <a:endCxn id="8"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p:cNvCxnSpPr>
                <a:stCxn id="13" idx="4"/>
                <a:endCxn id="9"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p:cNvCxnSpPr>
                <a:stCxn id="13" idx="4"/>
                <a:endCxn id="10"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 name="Straight Connector 43"/>
              <p:cNvCxnSpPr>
                <a:stCxn id="14" idx="4"/>
                <a:endCxn id="8"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5" name="Straight Connector 44"/>
              <p:cNvCxnSpPr>
                <a:stCxn id="14" idx="4"/>
                <a:endCxn id="9"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p:cNvCxnSpPr>
                <a:stCxn id="14" idx="4"/>
                <a:endCxn id="10"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p:cNvCxnSpPr>
                <a:stCxn id="15" idx="4"/>
                <a:endCxn id="9"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p:cNvCxnSpPr>
                <a:stCxn id="15" idx="4"/>
                <a:endCxn id="10"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p:cNvCxnSpPr>
                <a:stCxn id="15" idx="4"/>
                <a:endCxn id="8"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p:cNvCxnSpPr>
                <a:stCxn id="16" idx="4"/>
                <a:endCxn id="9"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51" name="Group 50"/>
          <p:cNvGrpSpPr/>
          <p:nvPr/>
        </p:nvGrpSpPr>
        <p:grpSpPr>
          <a:xfrm>
            <a:off x="2286000" y="4038600"/>
            <a:ext cx="3173209" cy="1305324"/>
            <a:chOff x="3128174" y="1371600"/>
            <a:chExt cx="3657600" cy="1549017"/>
          </a:xfrm>
        </p:grpSpPr>
        <p:sp>
          <p:nvSpPr>
            <p:cNvPr id="52" name="Oval 51"/>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53" name="Oval 52"/>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54" name="Oval 53"/>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55" name="Oval 54"/>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56" name="Oval 55"/>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57" name="Group 56"/>
            <p:cNvGrpSpPr/>
            <p:nvPr/>
          </p:nvGrpSpPr>
          <p:grpSpPr>
            <a:xfrm>
              <a:off x="3128174" y="1371600"/>
              <a:ext cx="3622430" cy="1549017"/>
              <a:chOff x="3128174" y="1371600"/>
              <a:chExt cx="3622430" cy="1549017"/>
            </a:xfrm>
          </p:grpSpPr>
          <p:sp>
            <p:nvSpPr>
              <p:cNvPr id="58" name="Oval 57"/>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59" name="Oval 58"/>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60" name="Oval 59"/>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61" name="Oval 60"/>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62" name="Oval 61"/>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63" name="TextBox 62"/>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63" name="TextBox 62"/>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4" name="TextBox 63"/>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64" name="TextBox 63"/>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5" name="TextBox 64"/>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65" name="TextBox 64"/>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6" name="TextBox 65"/>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66" name="TextBox 65"/>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7" name="TextBox 66"/>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67" name="TextBox 66"/>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TextBox 67"/>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68" name="TextBox 67"/>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9" name="TextBox 68"/>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69" name="TextBox 68"/>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8"/>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0" name="TextBox 69"/>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70" name="TextBox 69"/>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9"/>
                    <a:stretch>
                      <a:fillRect b="-28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1" name="TextBox 70"/>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71" name="TextBox 70"/>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0"/>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2" name="TextBox 71"/>
                  <p:cNvSpPr txBox="1"/>
                  <p:nvPr/>
                </p:nvSpPr>
                <p:spPr>
                  <a:xfrm>
                    <a:off x="3137768" y="2476418"/>
                    <a:ext cx="552168"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72" name="TextBox 71"/>
                  <p:cNvSpPr txBox="1">
                    <a:spLocks noRot="1" noChangeAspect="1" noMove="1" noResize="1" noEditPoints="1" noAdjustHandles="1" noChangeArrowheads="1" noChangeShapeType="1" noTextEdit="1"/>
                  </p:cNvSpPr>
                  <p:nvPr/>
                </p:nvSpPr>
                <p:spPr>
                  <a:xfrm>
                    <a:off x="3137768" y="2476418"/>
                    <a:ext cx="552168" cy="438283"/>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p:cNvSpPr txBox="1"/>
                  <p:nvPr/>
                </p:nvSpPr>
                <p:spPr>
                  <a:xfrm>
                    <a:off x="3737776" y="2482334"/>
                    <a:ext cx="558301"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73" name="TextBox 72"/>
                  <p:cNvSpPr txBox="1">
                    <a:spLocks noRot="1" noChangeAspect="1" noMove="1" noResize="1" noEditPoints="1" noAdjustHandles="1" noChangeArrowheads="1" noChangeShapeType="1" noTextEdit="1"/>
                  </p:cNvSpPr>
                  <p:nvPr/>
                </p:nvSpPr>
                <p:spPr>
                  <a:xfrm>
                    <a:off x="3737776" y="2482334"/>
                    <a:ext cx="558301" cy="438283"/>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p:cNvSpPr txBox="1"/>
                  <p:nvPr/>
                </p:nvSpPr>
                <p:spPr>
                  <a:xfrm>
                    <a:off x="4696937" y="2482334"/>
                    <a:ext cx="520608"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74" name="TextBox 73"/>
                  <p:cNvSpPr txBox="1">
                    <a:spLocks noRot="1" noChangeAspect="1" noMove="1" noResize="1" noEditPoints="1" noAdjustHandles="1" noChangeArrowheads="1" noChangeShapeType="1" noTextEdit="1"/>
                  </p:cNvSpPr>
                  <p:nvPr/>
                </p:nvSpPr>
                <p:spPr>
                  <a:xfrm>
                    <a:off x="4696937" y="2482334"/>
                    <a:ext cx="520608" cy="438283"/>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p:cNvSpPr txBox="1"/>
                  <p:nvPr/>
                </p:nvSpPr>
                <p:spPr>
                  <a:xfrm>
                    <a:off x="5650240" y="2482334"/>
                    <a:ext cx="527483"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75" name="TextBox 74"/>
                  <p:cNvSpPr txBox="1">
                    <a:spLocks noRot="1" noChangeAspect="1" noMove="1" noResize="1" noEditPoints="1" noAdjustHandles="1" noChangeArrowheads="1" noChangeShapeType="1" noTextEdit="1"/>
                  </p:cNvSpPr>
                  <p:nvPr/>
                </p:nvSpPr>
                <p:spPr>
                  <a:xfrm>
                    <a:off x="5650240" y="2482334"/>
                    <a:ext cx="527483" cy="43828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6" name="TextBox 75"/>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76" name="TextBox 75"/>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5"/>
                    <a:stretch>
                      <a:fillRect r="-2083" b="-9804"/>
                    </a:stretch>
                  </a:blipFill>
                </p:spPr>
                <p:txBody>
                  <a:bodyPr/>
                  <a:lstStyle/>
                  <a:p>
                    <a:r>
                      <a:rPr lang="en-US">
                        <a:noFill/>
                      </a:rPr>
                      <a:t> </a:t>
                    </a:r>
                  </a:p>
                </p:txBody>
              </p:sp>
            </mc:Fallback>
          </mc:AlternateContent>
          <p:cxnSp>
            <p:nvCxnSpPr>
              <p:cNvPr id="77" name="Straight Connector 76"/>
              <p:cNvCxnSpPr>
                <a:stCxn id="58" idx="4"/>
                <a:endCxn id="52"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8" name="Straight Connector 77"/>
              <p:cNvCxnSpPr>
                <a:stCxn id="59" idx="4"/>
                <a:endCxn id="52"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79" name="Straight Connector 78"/>
              <p:cNvCxnSpPr>
                <a:stCxn id="60" idx="4"/>
                <a:endCxn id="52"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0" name="Straight Connector 79"/>
              <p:cNvCxnSpPr>
                <a:stCxn id="61" idx="4"/>
                <a:endCxn id="72" idx="0"/>
              </p:cNvCxnSpPr>
              <p:nvPr/>
            </p:nvCxnSpPr>
            <p:spPr>
              <a:xfrm flipH="1">
                <a:off x="3413851" y="1828800"/>
                <a:ext cx="2478037"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1" name="Straight Connector 80"/>
              <p:cNvCxnSpPr>
                <a:stCxn id="62" idx="4"/>
                <a:endCxn id="52"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2" name="Straight Connector 81"/>
              <p:cNvCxnSpPr>
                <a:stCxn id="58" idx="4"/>
                <a:endCxn id="53"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3" name="Straight Connector 82"/>
              <p:cNvCxnSpPr>
                <a:stCxn id="58" idx="4"/>
                <a:endCxn id="54"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4" name="Straight Connector 83"/>
              <p:cNvCxnSpPr>
                <a:stCxn id="58" idx="4"/>
                <a:endCxn id="55"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5" name="Straight Connector 84"/>
              <p:cNvCxnSpPr>
                <a:stCxn id="58" idx="4"/>
                <a:endCxn id="56"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6" name="Straight Connector 85"/>
              <p:cNvCxnSpPr>
                <a:stCxn id="59" idx="4"/>
                <a:endCxn id="53"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7" name="Straight Connector 86"/>
              <p:cNvCxnSpPr>
                <a:stCxn id="59" idx="4"/>
                <a:endCxn id="54"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8" name="Straight Connector 87"/>
              <p:cNvCxnSpPr>
                <a:stCxn id="59" idx="4"/>
                <a:endCxn id="55"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89" name="Straight Connector 88"/>
              <p:cNvCxnSpPr>
                <a:stCxn id="59" idx="4"/>
                <a:endCxn id="56"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0" name="Straight Connector 89"/>
              <p:cNvCxnSpPr>
                <a:stCxn id="60" idx="4"/>
                <a:endCxn id="54"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1" name="Straight Connector 90"/>
              <p:cNvCxnSpPr>
                <a:stCxn id="60" idx="4"/>
                <a:endCxn id="55"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2" name="Straight Connector 91"/>
              <p:cNvCxnSpPr>
                <a:stCxn id="60" idx="4"/>
                <a:endCxn id="56"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3" name="Straight Connector 92"/>
              <p:cNvCxnSpPr>
                <a:stCxn id="61" idx="4"/>
                <a:endCxn id="55"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4" name="Straight Connector 93"/>
              <p:cNvCxnSpPr>
                <a:stCxn id="61" idx="4"/>
                <a:endCxn id="56"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5" name="Straight Connector 94"/>
              <p:cNvCxnSpPr>
                <a:stCxn id="61" idx="4"/>
                <a:endCxn id="54"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96" name="Straight Connector 95"/>
              <p:cNvCxnSpPr>
                <a:stCxn id="62" idx="4"/>
                <a:endCxn id="55"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97" name="Group 96"/>
          <p:cNvGrpSpPr/>
          <p:nvPr/>
        </p:nvGrpSpPr>
        <p:grpSpPr>
          <a:xfrm>
            <a:off x="2286001" y="3124200"/>
            <a:ext cx="3173208" cy="1305324"/>
            <a:chOff x="3128174" y="1371600"/>
            <a:chExt cx="3657600" cy="1549017"/>
          </a:xfrm>
        </p:grpSpPr>
        <p:sp>
          <p:nvSpPr>
            <p:cNvPr id="98" name="Oval 97"/>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99" name="Oval 98"/>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0" name="Oval 99"/>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1" name="Oval 100"/>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2" name="Oval 101"/>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103" name="Group 102"/>
            <p:cNvGrpSpPr/>
            <p:nvPr/>
          </p:nvGrpSpPr>
          <p:grpSpPr>
            <a:xfrm>
              <a:off x="3128174" y="1371600"/>
              <a:ext cx="3622430" cy="1549017"/>
              <a:chOff x="3128174" y="1371600"/>
              <a:chExt cx="3622430" cy="1549017"/>
            </a:xfrm>
          </p:grpSpPr>
          <p:sp>
            <p:nvSpPr>
              <p:cNvPr id="104" name="Oval 103"/>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105" name="Oval 104"/>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106" name="Oval 105"/>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7" name="Oval 106"/>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08" name="Oval 107"/>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109" name="TextBox 108"/>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09" name="TextBox 108"/>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0" name="TextBox 109"/>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10" name="TextBox 109"/>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1" name="TextBox 110"/>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11" name="TextBox 110"/>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12" name="TextBox 111"/>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113" name="TextBox 112"/>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114" name="TextBox 113"/>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20"/>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5" name="TextBox 114"/>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115" name="TextBox 114"/>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8"/>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6" name="TextBox 115"/>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116" name="TextBox 115"/>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9"/>
                    <a:stretch>
                      <a:fillRect b="-28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7" name="TextBox 116"/>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117" name="TextBox 116"/>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0"/>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8" name="TextBox 117"/>
                  <p:cNvSpPr txBox="1"/>
                  <p:nvPr/>
                </p:nvSpPr>
                <p:spPr>
                  <a:xfrm>
                    <a:off x="3137768" y="2476418"/>
                    <a:ext cx="552168"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118" name="TextBox 117"/>
                  <p:cNvSpPr txBox="1">
                    <a:spLocks noRot="1" noChangeAspect="1" noMove="1" noResize="1" noEditPoints="1" noAdjustHandles="1" noChangeArrowheads="1" noChangeShapeType="1" noTextEdit="1"/>
                  </p:cNvSpPr>
                  <p:nvPr/>
                </p:nvSpPr>
                <p:spPr>
                  <a:xfrm>
                    <a:off x="3137768" y="2476418"/>
                    <a:ext cx="552168" cy="438283"/>
                  </a:xfrm>
                  <a:prstGeom prst="rect">
                    <a:avLst/>
                  </a:prstGeom>
                  <a:blipFill rotWithShape="0">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p:cNvSpPr txBox="1"/>
                  <p:nvPr/>
                </p:nvSpPr>
                <p:spPr>
                  <a:xfrm>
                    <a:off x="3737776" y="2482334"/>
                    <a:ext cx="558301"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119" name="TextBox 118"/>
                  <p:cNvSpPr txBox="1">
                    <a:spLocks noRot="1" noChangeAspect="1" noMove="1" noResize="1" noEditPoints="1" noAdjustHandles="1" noChangeArrowheads="1" noChangeShapeType="1" noTextEdit="1"/>
                  </p:cNvSpPr>
                  <p:nvPr/>
                </p:nvSpPr>
                <p:spPr>
                  <a:xfrm>
                    <a:off x="3737776" y="2482334"/>
                    <a:ext cx="558301" cy="438283"/>
                  </a:xfrm>
                  <a:prstGeom prst="rect">
                    <a:avLst/>
                  </a:prstGeom>
                  <a:blipFill rotWithShape="0">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p:cNvSpPr txBox="1"/>
                  <p:nvPr/>
                </p:nvSpPr>
                <p:spPr>
                  <a:xfrm>
                    <a:off x="4696937" y="2482334"/>
                    <a:ext cx="520608"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120" name="TextBox 119"/>
                  <p:cNvSpPr txBox="1">
                    <a:spLocks noRot="1" noChangeAspect="1" noMove="1" noResize="1" noEditPoints="1" noAdjustHandles="1" noChangeArrowheads="1" noChangeShapeType="1" noTextEdit="1"/>
                  </p:cNvSpPr>
                  <p:nvPr/>
                </p:nvSpPr>
                <p:spPr>
                  <a:xfrm>
                    <a:off x="4696937" y="2482334"/>
                    <a:ext cx="520608" cy="438283"/>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1" name="TextBox 120"/>
                  <p:cNvSpPr txBox="1"/>
                  <p:nvPr/>
                </p:nvSpPr>
                <p:spPr>
                  <a:xfrm>
                    <a:off x="5650240" y="2482334"/>
                    <a:ext cx="527483"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121" name="TextBox 120"/>
                  <p:cNvSpPr txBox="1">
                    <a:spLocks noRot="1" noChangeAspect="1" noMove="1" noResize="1" noEditPoints="1" noAdjustHandles="1" noChangeArrowheads="1" noChangeShapeType="1" noTextEdit="1"/>
                  </p:cNvSpPr>
                  <p:nvPr/>
                </p:nvSpPr>
                <p:spPr>
                  <a:xfrm>
                    <a:off x="5650240" y="2482334"/>
                    <a:ext cx="527483" cy="438283"/>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2" name="TextBox 121"/>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122" name="TextBox 121"/>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5"/>
                    <a:stretch>
                      <a:fillRect r="-2083" b="-9804"/>
                    </a:stretch>
                  </a:blipFill>
                </p:spPr>
                <p:txBody>
                  <a:bodyPr/>
                  <a:lstStyle/>
                  <a:p>
                    <a:r>
                      <a:rPr lang="en-US">
                        <a:noFill/>
                      </a:rPr>
                      <a:t> </a:t>
                    </a:r>
                  </a:p>
                </p:txBody>
              </p:sp>
            </mc:Fallback>
          </mc:AlternateContent>
          <p:cxnSp>
            <p:nvCxnSpPr>
              <p:cNvPr id="123" name="Straight Connector 122"/>
              <p:cNvCxnSpPr>
                <a:stCxn id="104" idx="4"/>
                <a:endCxn id="98"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4" name="Straight Connector 123"/>
              <p:cNvCxnSpPr>
                <a:stCxn id="105" idx="4"/>
                <a:endCxn id="98"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5" name="Straight Connector 124"/>
              <p:cNvCxnSpPr>
                <a:stCxn id="106" idx="4"/>
                <a:endCxn id="98"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6" name="Straight Connector 125"/>
              <p:cNvCxnSpPr>
                <a:stCxn id="107" idx="4"/>
                <a:endCxn id="118" idx="0"/>
              </p:cNvCxnSpPr>
              <p:nvPr/>
            </p:nvCxnSpPr>
            <p:spPr>
              <a:xfrm flipH="1">
                <a:off x="3413852" y="1828800"/>
                <a:ext cx="2478038"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7" name="Straight Connector 126"/>
              <p:cNvCxnSpPr>
                <a:stCxn id="108" idx="4"/>
                <a:endCxn id="98"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8" name="Straight Connector 127"/>
              <p:cNvCxnSpPr>
                <a:stCxn id="104" idx="4"/>
                <a:endCxn id="99"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9" name="Straight Connector 128"/>
              <p:cNvCxnSpPr>
                <a:stCxn id="104" idx="4"/>
                <a:endCxn id="100"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0" name="Straight Connector 129"/>
              <p:cNvCxnSpPr>
                <a:stCxn id="104" idx="4"/>
                <a:endCxn id="101"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1" name="Straight Connector 130"/>
              <p:cNvCxnSpPr>
                <a:stCxn id="104" idx="4"/>
                <a:endCxn id="102"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2" name="Straight Connector 131"/>
              <p:cNvCxnSpPr>
                <a:stCxn id="105" idx="4"/>
                <a:endCxn id="99"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3" name="Straight Connector 132"/>
              <p:cNvCxnSpPr>
                <a:stCxn id="105" idx="4"/>
                <a:endCxn id="100"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4" name="Straight Connector 133"/>
              <p:cNvCxnSpPr>
                <a:stCxn id="105" idx="4"/>
                <a:endCxn id="101"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5" name="Straight Connector 134"/>
              <p:cNvCxnSpPr>
                <a:stCxn id="105" idx="4"/>
                <a:endCxn id="102"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6" name="Straight Connector 135"/>
              <p:cNvCxnSpPr>
                <a:stCxn id="106" idx="4"/>
                <a:endCxn id="100"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7" name="Straight Connector 136"/>
              <p:cNvCxnSpPr>
                <a:stCxn id="106" idx="4"/>
                <a:endCxn id="101"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8" name="Straight Connector 137"/>
              <p:cNvCxnSpPr>
                <a:stCxn id="106" idx="4"/>
                <a:endCxn id="102"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39" name="Straight Connector 138"/>
              <p:cNvCxnSpPr>
                <a:stCxn id="107" idx="4"/>
                <a:endCxn id="101"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0" name="Straight Connector 139"/>
              <p:cNvCxnSpPr>
                <a:stCxn id="107" idx="4"/>
                <a:endCxn id="102"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1" name="Straight Connector 140"/>
              <p:cNvCxnSpPr>
                <a:stCxn id="107" idx="4"/>
                <a:endCxn id="100"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42" name="Straight Connector 141"/>
              <p:cNvCxnSpPr>
                <a:stCxn id="108" idx="4"/>
                <a:endCxn id="101"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143" name="Group 142"/>
          <p:cNvGrpSpPr/>
          <p:nvPr/>
        </p:nvGrpSpPr>
        <p:grpSpPr>
          <a:xfrm>
            <a:off x="2295593" y="2209800"/>
            <a:ext cx="3136424" cy="1305324"/>
            <a:chOff x="3128174" y="1371600"/>
            <a:chExt cx="3657600" cy="1549017"/>
          </a:xfrm>
        </p:grpSpPr>
        <p:sp>
          <p:nvSpPr>
            <p:cNvPr id="144" name="Oval 143"/>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45" name="Oval 144"/>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46" name="Oval 145"/>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47" name="Oval 146"/>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48" name="Oval 147"/>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149" name="Group 148"/>
            <p:cNvGrpSpPr/>
            <p:nvPr/>
          </p:nvGrpSpPr>
          <p:grpSpPr>
            <a:xfrm>
              <a:off x="3128174" y="1371600"/>
              <a:ext cx="3581400" cy="1549017"/>
              <a:chOff x="3128174" y="1371600"/>
              <a:chExt cx="3581400" cy="1549017"/>
            </a:xfrm>
          </p:grpSpPr>
          <p:sp>
            <p:nvSpPr>
              <p:cNvPr id="150" name="Oval 149"/>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151" name="Oval 150"/>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152" name="Oval 151"/>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153" name="Oval 152"/>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154" name="TextBox 153"/>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54" name="TextBox 153"/>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5" name="TextBox 154"/>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55" name="TextBox 154"/>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TextBox 155"/>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56" name="TextBox 155"/>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TextBox 156"/>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157" name="TextBox 156"/>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2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8" name="TextBox 157"/>
                  <p:cNvSpPr txBox="1"/>
                  <p:nvPr/>
                </p:nvSpPr>
                <p:spPr>
                  <a:xfrm>
                    <a:off x="3128174" y="1415534"/>
                    <a:ext cx="493215"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𝑙</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158" name="TextBox 157"/>
                  <p:cNvSpPr txBox="1">
                    <a:spLocks noRot="1" noChangeAspect="1" noMove="1" noResize="1" noEditPoints="1" noAdjustHandles="1" noChangeArrowheads="1" noChangeShapeType="1" noTextEdit="1"/>
                  </p:cNvSpPr>
                  <p:nvPr/>
                </p:nvSpPr>
                <p:spPr>
                  <a:xfrm>
                    <a:off x="3128174" y="1415534"/>
                    <a:ext cx="493215" cy="438283"/>
                  </a:xfrm>
                  <a:prstGeom prst="rect">
                    <a:avLst/>
                  </a:prstGeom>
                  <a:blipFill rotWithShape="0">
                    <a:blip r:embed="rId2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9" name="TextBox 158"/>
                  <p:cNvSpPr txBox="1"/>
                  <p:nvPr/>
                </p:nvSpPr>
                <p:spPr>
                  <a:xfrm>
                    <a:off x="3768688" y="1415534"/>
                    <a:ext cx="499421"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𝑙</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159" name="TextBox 158"/>
                  <p:cNvSpPr txBox="1">
                    <a:spLocks noRot="1" noChangeAspect="1" noMove="1" noResize="1" noEditPoints="1" noAdjustHandles="1" noChangeArrowheads="1" noChangeShapeType="1" noTextEdit="1"/>
                  </p:cNvSpPr>
                  <p:nvPr/>
                </p:nvSpPr>
                <p:spPr>
                  <a:xfrm>
                    <a:off x="3768688" y="1415534"/>
                    <a:ext cx="499421" cy="438283"/>
                  </a:xfrm>
                  <a:prstGeom prst="rect">
                    <a:avLst/>
                  </a:prstGeom>
                  <a:blipFill rotWithShape="0">
                    <a:blip r:embed="rId2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0" name="TextBox 159"/>
                  <p:cNvSpPr txBox="1"/>
                  <p:nvPr/>
                </p:nvSpPr>
                <p:spPr>
                  <a:xfrm>
                    <a:off x="4687343" y="1415534"/>
                    <a:ext cx="459791" cy="46476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𝑙</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160" name="TextBox 159"/>
                  <p:cNvSpPr txBox="1">
                    <a:spLocks noRot="1" noChangeAspect="1" noMove="1" noResize="1" noEditPoints="1" noAdjustHandles="1" noChangeArrowheads="1" noChangeShapeType="1" noTextEdit="1"/>
                  </p:cNvSpPr>
                  <p:nvPr/>
                </p:nvSpPr>
                <p:spPr>
                  <a:xfrm>
                    <a:off x="4687343" y="1415534"/>
                    <a:ext cx="459791" cy="464763"/>
                  </a:xfrm>
                  <a:prstGeom prst="rect">
                    <a:avLst/>
                  </a:prstGeom>
                  <a:blipFill rotWithShape="0">
                    <a:blip r:embed="rId27"/>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1" name="TextBox 160"/>
                  <p:cNvSpPr txBox="1"/>
                  <p:nvPr/>
                </p:nvSpPr>
                <p:spPr>
                  <a:xfrm>
                    <a:off x="5640645" y="1415534"/>
                    <a:ext cx="471680" cy="461339"/>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𝑙</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161" name="TextBox 160"/>
                  <p:cNvSpPr txBox="1">
                    <a:spLocks noRot="1" noChangeAspect="1" noMove="1" noResize="1" noEditPoints="1" noAdjustHandles="1" noChangeArrowheads="1" noChangeShapeType="1" noTextEdit="1"/>
                  </p:cNvSpPr>
                  <p:nvPr/>
                </p:nvSpPr>
                <p:spPr>
                  <a:xfrm>
                    <a:off x="5640645" y="1415534"/>
                    <a:ext cx="471680" cy="461339"/>
                  </a:xfrm>
                  <a:prstGeom prst="rect">
                    <a:avLst/>
                  </a:prstGeom>
                  <a:blipFill rotWithShape="0">
                    <a:blip r:embed="rId28"/>
                    <a:stretch>
                      <a:fillRect b="-793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2" name="TextBox 161"/>
                  <p:cNvSpPr txBox="1"/>
                  <p:nvPr/>
                </p:nvSpPr>
                <p:spPr>
                  <a:xfrm>
                    <a:off x="3137768" y="2476418"/>
                    <a:ext cx="558644"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162" name="TextBox 161"/>
                  <p:cNvSpPr txBox="1">
                    <a:spLocks noRot="1" noChangeAspect="1" noMove="1" noResize="1" noEditPoints="1" noAdjustHandles="1" noChangeArrowheads="1" noChangeShapeType="1" noTextEdit="1"/>
                  </p:cNvSpPr>
                  <p:nvPr/>
                </p:nvSpPr>
                <p:spPr>
                  <a:xfrm>
                    <a:off x="3137768" y="2476418"/>
                    <a:ext cx="558644" cy="438283"/>
                  </a:xfrm>
                  <a:prstGeom prst="rect">
                    <a:avLst/>
                  </a:prstGeom>
                  <a:blipFill rotWithShape="0">
                    <a:blip r:embed="rId2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3" name="TextBox 162"/>
                  <p:cNvSpPr txBox="1"/>
                  <p:nvPr/>
                </p:nvSpPr>
                <p:spPr>
                  <a:xfrm>
                    <a:off x="3737776" y="2482334"/>
                    <a:ext cx="564849"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163" name="TextBox 162"/>
                  <p:cNvSpPr txBox="1">
                    <a:spLocks noRot="1" noChangeAspect="1" noMove="1" noResize="1" noEditPoints="1" noAdjustHandles="1" noChangeArrowheads="1" noChangeShapeType="1" noTextEdit="1"/>
                  </p:cNvSpPr>
                  <p:nvPr/>
                </p:nvSpPr>
                <p:spPr>
                  <a:xfrm>
                    <a:off x="3737776" y="2482334"/>
                    <a:ext cx="564849" cy="438283"/>
                  </a:xfrm>
                  <a:prstGeom prst="rect">
                    <a:avLst/>
                  </a:prstGeom>
                  <a:blipFill rotWithShape="0">
                    <a:blip r:embed="rId3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4" name="TextBox 163"/>
                  <p:cNvSpPr txBox="1"/>
                  <p:nvPr/>
                </p:nvSpPr>
                <p:spPr>
                  <a:xfrm>
                    <a:off x="4696937" y="2482334"/>
                    <a:ext cx="526714"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164" name="TextBox 163"/>
                  <p:cNvSpPr txBox="1">
                    <a:spLocks noRot="1" noChangeAspect="1" noMove="1" noResize="1" noEditPoints="1" noAdjustHandles="1" noChangeArrowheads="1" noChangeShapeType="1" noTextEdit="1"/>
                  </p:cNvSpPr>
                  <p:nvPr/>
                </p:nvSpPr>
                <p:spPr>
                  <a:xfrm>
                    <a:off x="4696937" y="2482334"/>
                    <a:ext cx="526714" cy="438283"/>
                  </a:xfrm>
                  <a:prstGeom prst="rect">
                    <a:avLst/>
                  </a:prstGeom>
                  <a:blipFill rotWithShape="0">
                    <a:blip r:embed="rId3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5" name="TextBox 164"/>
                  <p:cNvSpPr txBox="1"/>
                  <p:nvPr/>
                </p:nvSpPr>
                <p:spPr>
                  <a:xfrm>
                    <a:off x="5650240" y="2482334"/>
                    <a:ext cx="533669"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165" name="TextBox 164"/>
                  <p:cNvSpPr txBox="1">
                    <a:spLocks noRot="1" noChangeAspect="1" noMove="1" noResize="1" noEditPoints="1" noAdjustHandles="1" noChangeArrowheads="1" noChangeShapeType="1" noTextEdit="1"/>
                  </p:cNvSpPr>
                  <p:nvPr/>
                </p:nvSpPr>
                <p:spPr>
                  <a:xfrm>
                    <a:off x="5650240" y="2482334"/>
                    <a:ext cx="533669" cy="438283"/>
                  </a:xfrm>
                  <a:prstGeom prst="rect">
                    <a:avLst/>
                  </a:prstGeom>
                  <a:blipFill rotWithShape="0">
                    <a:blip r:embed="rId3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6" name="TextBox 165"/>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166" name="TextBox 165"/>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33"/>
                    <a:stretch>
                      <a:fillRect r="-6383" b="-9804"/>
                    </a:stretch>
                  </a:blipFill>
                </p:spPr>
                <p:txBody>
                  <a:bodyPr/>
                  <a:lstStyle/>
                  <a:p>
                    <a:r>
                      <a:rPr lang="en-US">
                        <a:noFill/>
                      </a:rPr>
                      <a:t> </a:t>
                    </a:r>
                  </a:p>
                </p:txBody>
              </p:sp>
            </mc:Fallback>
          </mc:AlternateContent>
          <p:cxnSp>
            <p:nvCxnSpPr>
              <p:cNvPr id="167" name="Straight Connector 166"/>
              <p:cNvCxnSpPr>
                <a:stCxn id="150" idx="4"/>
                <a:endCxn id="144"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8" name="Straight Connector 167"/>
              <p:cNvCxnSpPr>
                <a:stCxn id="151" idx="4"/>
                <a:endCxn id="144"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69" name="Straight Connector 168"/>
              <p:cNvCxnSpPr>
                <a:stCxn id="152" idx="4"/>
                <a:endCxn id="144"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0" name="Straight Connector 169"/>
              <p:cNvCxnSpPr>
                <a:stCxn id="153" idx="4"/>
                <a:endCxn id="162" idx="0"/>
              </p:cNvCxnSpPr>
              <p:nvPr/>
            </p:nvCxnSpPr>
            <p:spPr>
              <a:xfrm flipH="1">
                <a:off x="3417090" y="1828800"/>
                <a:ext cx="2474800"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1" name="Straight Connector 170"/>
              <p:cNvCxnSpPr>
                <a:stCxn id="150" idx="4"/>
                <a:endCxn id="145"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2" name="Straight Connector 171"/>
              <p:cNvCxnSpPr>
                <a:stCxn id="150" idx="4"/>
                <a:endCxn id="146"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3" name="Straight Connector 172"/>
              <p:cNvCxnSpPr>
                <a:stCxn id="150" idx="4"/>
                <a:endCxn id="147"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4" name="Straight Connector 173"/>
              <p:cNvCxnSpPr>
                <a:stCxn id="150" idx="4"/>
                <a:endCxn id="148"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5" name="Straight Connector 174"/>
              <p:cNvCxnSpPr>
                <a:stCxn id="151" idx="4"/>
                <a:endCxn id="145"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6" name="Straight Connector 175"/>
              <p:cNvCxnSpPr>
                <a:stCxn id="151" idx="4"/>
                <a:endCxn id="146"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7" name="Straight Connector 176"/>
              <p:cNvCxnSpPr>
                <a:stCxn id="151" idx="4"/>
                <a:endCxn id="147"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8" name="Straight Connector 177"/>
              <p:cNvCxnSpPr>
                <a:stCxn id="151" idx="4"/>
                <a:endCxn id="148"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79" name="Straight Connector 178"/>
              <p:cNvCxnSpPr>
                <a:stCxn id="152" idx="4"/>
                <a:endCxn id="146"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0" name="Straight Connector 179"/>
              <p:cNvCxnSpPr>
                <a:stCxn id="152" idx="4"/>
                <a:endCxn id="147"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1" name="Straight Connector 180"/>
              <p:cNvCxnSpPr>
                <a:stCxn id="152" idx="4"/>
                <a:endCxn id="148"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2" name="Straight Connector 181"/>
              <p:cNvCxnSpPr>
                <a:stCxn id="153" idx="4"/>
                <a:endCxn id="147"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3" name="Straight Connector 182"/>
              <p:cNvCxnSpPr>
                <a:stCxn id="153" idx="4"/>
                <a:endCxn id="148"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84" name="Straight Connector 183"/>
              <p:cNvCxnSpPr>
                <a:stCxn id="153" idx="4"/>
                <a:endCxn id="146"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sp>
        <p:nvSpPr>
          <p:cNvPr id="186" name="Cloud Callout 185"/>
          <p:cNvSpPr/>
          <p:nvPr/>
        </p:nvSpPr>
        <p:spPr>
          <a:xfrm>
            <a:off x="6248400" y="3139630"/>
            <a:ext cx="1600200" cy="1051370"/>
          </a:xfrm>
          <a:prstGeom prst="cloudCallout">
            <a:avLst>
              <a:gd name="adj1" fmla="val -94046"/>
              <a:gd name="adj2" fmla="val 4643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MANY Hidden Layers</a:t>
            </a:r>
            <a:endParaRPr lang="en-US" dirty="0">
              <a:solidFill>
                <a:srgbClr val="FF0000"/>
              </a:solidFill>
            </a:endParaRPr>
          </a:p>
        </p:txBody>
      </p:sp>
      <p:sp>
        <p:nvSpPr>
          <p:cNvPr id="189" name="Cloud Callout 188"/>
          <p:cNvSpPr/>
          <p:nvPr/>
        </p:nvSpPr>
        <p:spPr>
          <a:xfrm>
            <a:off x="6314955" y="5343923"/>
            <a:ext cx="1600200" cy="893319"/>
          </a:xfrm>
          <a:prstGeom prst="cloudCallout">
            <a:avLst>
              <a:gd name="adj1" fmla="val -97662"/>
              <a:gd name="adj2" fmla="val 27195"/>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Visible Layer</a:t>
            </a:r>
            <a:endParaRPr lang="en-US" dirty="0">
              <a:solidFill>
                <a:srgbClr val="FF0000"/>
              </a:solidFill>
            </a:endParaRPr>
          </a:p>
        </p:txBody>
      </p:sp>
      <p:sp>
        <p:nvSpPr>
          <p:cNvPr id="190" name="Cloud Callout 189"/>
          <p:cNvSpPr/>
          <p:nvPr/>
        </p:nvSpPr>
        <p:spPr>
          <a:xfrm>
            <a:off x="6171718" y="2150135"/>
            <a:ext cx="1600200" cy="562706"/>
          </a:xfrm>
          <a:prstGeom prst="cloudCallout">
            <a:avLst>
              <a:gd name="adj1" fmla="val -122979"/>
              <a:gd name="adj2" fmla="val -4032"/>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Labels</a:t>
            </a:r>
            <a:endParaRPr lang="en-US" dirty="0">
              <a:solidFill>
                <a:srgbClr val="FF0000"/>
              </a:solidFill>
            </a:endParaRPr>
          </a:p>
        </p:txBody>
      </p:sp>
      <p:sp>
        <p:nvSpPr>
          <p:cNvPr id="191" name="Cloud Callout 190"/>
          <p:cNvSpPr/>
          <p:nvPr/>
        </p:nvSpPr>
        <p:spPr>
          <a:xfrm>
            <a:off x="6248400" y="3124200"/>
            <a:ext cx="1600200" cy="1051370"/>
          </a:xfrm>
          <a:prstGeom prst="cloudCallout">
            <a:avLst>
              <a:gd name="adj1" fmla="val -99109"/>
              <a:gd name="adj2" fmla="val 127904"/>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MANY Hidden Layers</a:t>
            </a:r>
            <a:endParaRPr lang="en-US" dirty="0">
              <a:solidFill>
                <a:srgbClr val="FF0000"/>
              </a:solidFill>
            </a:endParaRPr>
          </a:p>
        </p:txBody>
      </p:sp>
      <p:sp>
        <p:nvSpPr>
          <p:cNvPr id="192" name="Cloud Callout 191"/>
          <p:cNvSpPr/>
          <p:nvPr/>
        </p:nvSpPr>
        <p:spPr>
          <a:xfrm>
            <a:off x="6248400" y="3124200"/>
            <a:ext cx="1600200" cy="1051370"/>
          </a:xfrm>
          <a:prstGeom prst="cloudCallout">
            <a:avLst>
              <a:gd name="adj1" fmla="val -96940"/>
              <a:gd name="adj2" fmla="val -28426"/>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427" tIns="45713" rIns="91427" bIns="45713" spcCol="0" rtlCol="0" anchor="ctr"/>
          <a:lstStyle/>
          <a:p>
            <a:pPr algn="ctr" defTabSz="914269"/>
            <a:r>
              <a:rPr lang="en-US" dirty="0" smtClean="0">
                <a:solidFill>
                  <a:srgbClr val="FF0000"/>
                </a:solidFill>
              </a:rPr>
              <a:t>MANY Hidden Layers</a:t>
            </a:r>
            <a:endParaRPr lang="en-US" dirty="0">
              <a:solidFill>
                <a:srgbClr val="FF0000"/>
              </a:solidFill>
            </a:endParaRPr>
          </a:p>
        </p:txBody>
      </p:sp>
    </p:spTree>
    <p:extLst>
      <p:ext uri="{BB962C8B-B14F-4D97-AF65-F5344CB8AC3E}">
        <p14:creationId xmlns:p14="http://schemas.microsoft.com/office/powerpoint/2010/main" val="1471442759"/>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rotWithShape="1">
          <a:blip r:embed="rId2"/>
          <a:srcRect l="7671" t="1625" r="7671" b="22010"/>
          <a:stretch/>
        </p:blipFill>
        <p:spPr>
          <a:xfrm>
            <a:off x="1" y="0"/>
            <a:ext cx="9144000" cy="4670155"/>
          </a:xfrm>
          <a:prstGeom prst="rect">
            <a:avLst/>
          </a:prstGeom>
        </p:spPr>
      </p:pic>
      <p:sp>
        <p:nvSpPr>
          <p:cNvPr id="5" name="TextBox 4"/>
          <p:cNvSpPr txBox="1"/>
          <p:nvPr/>
        </p:nvSpPr>
        <p:spPr>
          <a:xfrm>
            <a:off x="179512" y="4797152"/>
            <a:ext cx="4608512" cy="1938992"/>
          </a:xfrm>
          <a:prstGeom prst="rect">
            <a:avLst/>
          </a:prstGeom>
          <a:noFill/>
        </p:spPr>
        <p:txBody>
          <a:bodyPr wrap="square" rtlCol="0">
            <a:spAutoFit/>
          </a:bodyPr>
          <a:lstStyle/>
          <a:p>
            <a:r>
              <a:rPr lang="en-US" sz="2400" dirty="0" smtClean="0"/>
              <a:t>First train a stack of three models each of which has one hidden layer. Each model in the stack treats the hidden variables of the previous model as data.</a:t>
            </a:r>
            <a:endParaRPr lang="en-US" sz="2400" dirty="0"/>
          </a:p>
        </p:txBody>
      </p:sp>
      <p:sp>
        <p:nvSpPr>
          <p:cNvPr id="6" name="TextBox 5"/>
          <p:cNvSpPr txBox="1"/>
          <p:nvPr/>
        </p:nvSpPr>
        <p:spPr>
          <a:xfrm>
            <a:off x="4788024" y="4981818"/>
            <a:ext cx="2232248" cy="1569660"/>
          </a:xfrm>
          <a:prstGeom prst="rect">
            <a:avLst/>
          </a:prstGeom>
          <a:noFill/>
        </p:spPr>
        <p:txBody>
          <a:bodyPr wrap="square" rtlCol="0">
            <a:spAutoFit/>
          </a:bodyPr>
          <a:lstStyle/>
          <a:p>
            <a:r>
              <a:rPr lang="en-US" sz="2400" dirty="0" smtClean="0">
                <a:solidFill>
                  <a:srgbClr val="000090"/>
                </a:solidFill>
              </a:rPr>
              <a:t>Then compose them into a single Deep Belief Network.</a:t>
            </a:r>
            <a:endParaRPr lang="en-US" sz="2400" dirty="0">
              <a:solidFill>
                <a:srgbClr val="000090"/>
              </a:solidFill>
            </a:endParaRPr>
          </a:p>
        </p:txBody>
      </p:sp>
      <p:sp>
        <p:nvSpPr>
          <p:cNvPr id="7" name="TextBox 6"/>
          <p:cNvSpPr txBox="1"/>
          <p:nvPr/>
        </p:nvSpPr>
        <p:spPr>
          <a:xfrm>
            <a:off x="7200293" y="4797152"/>
            <a:ext cx="1943708" cy="1938992"/>
          </a:xfrm>
          <a:prstGeom prst="rect">
            <a:avLst/>
          </a:prstGeom>
          <a:noFill/>
        </p:spPr>
        <p:txBody>
          <a:bodyPr wrap="square" rtlCol="0">
            <a:spAutoFit/>
          </a:bodyPr>
          <a:lstStyle/>
          <a:p>
            <a:r>
              <a:rPr lang="en-US" sz="2400" dirty="0" smtClean="0"/>
              <a:t>Then add outputs and train the DNN with </a:t>
            </a:r>
            <a:r>
              <a:rPr lang="en-US" sz="2400" dirty="0" err="1" smtClean="0"/>
              <a:t>backprop</a:t>
            </a:r>
            <a:r>
              <a:rPr lang="en-US" sz="2400" dirty="0" smtClean="0"/>
              <a:t>.</a:t>
            </a:r>
            <a:endParaRPr lang="en-US" sz="2400" dirty="0"/>
          </a:p>
        </p:txBody>
      </p:sp>
      <p:sp>
        <p:nvSpPr>
          <p:cNvPr id="2" name="TextBox 1"/>
          <p:cNvSpPr txBox="1"/>
          <p:nvPr/>
        </p:nvSpPr>
        <p:spPr>
          <a:xfrm>
            <a:off x="0" y="0"/>
            <a:ext cx="6403228" cy="369332"/>
          </a:xfrm>
          <a:prstGeom prst="rect">
            <a:avLst/>
          </a:prstGeom>
          <a:noFill/>
        </p:spPr>
        <p:txBody>
          <a:bodyPr wrap="none" rtlCol="0">
            <a:spAutoFit/>
          </a:bodyPr>
          <a:lstStyle/>
          <a:p>
            <a:r>
              <a:rPr lang="en-US" dirty="0" smtClean="0"/>
              <a:t>Hinton, Deng, Yu, Mohamed, Dahl. IEEE Sig. Proc. Mag. (Nov 2012)</a:t>
            </a:r>
            <a:endParaRPr lang="en-US" dirty="0"/>
          </a:p>
        </p:txBody>
      </p:sp>
    </p:spTree>
    <p:extLst>
      <p:ext uri="{BB962C8B-B14F-4D97-AF65-F5344CB8AC3E}">
        <p14:creationId xmlns:p14="http://schemas.microsoft.com/office/powerpoint/2010/main" val="1439736266"/>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accent6">
                    <a:lumMod val="50000"/>
                  </a:schemeClr>
                </a:solidFill>
              </a:rPr>
              <a:t>Quiz Questions</a:t>
            </a:r>
          </a:p>
        </p:txBody>
      </p:sp>
      <p:sp>
        <p:nvSpPr>
          <p:cNvPr id="3075" name="Content Placeholder 2"/>
          <p:cNvSpPr>
            <a:spLocks noGrp="1"/>
          </p:cNvSpPr>
          <p:nvPr>
            <p:ph idx="1"/>
          </p:nvPr>
        </p:nvSpPr>
        <p:spPr>
          <a:xfrm>
            <a:off x="457200" y="1600200"/>
            <a:ext cx="8458200" cy="4525963"/>
          </a:xfrm>
        </p:spPr>
        <p:txBody>
          <a:bodyPr>
            <a:normAutofit fontScale="92500" lnSpcReduction="20000"/>
          </a:bodyPr>
          <a:lstStyle/>
          <a:p>
            <a:pPr marL="514350" indent="-514350">
              <a:buFont typeface="+mj-lt"/>
              <a:buAutoNum type="arabicPeriod"/>
            </a:pPr>
            <a:r>
              <a:rPr lang="en-US" b="1" dirty="0" smtClean="0"/>
              <a:t>DBN &amp; DNN: which one is generative? Which one is discriminative?</a:t>
            </a:r>
          </a:p>
          <a:p>
            <a:pPr marL="514350" indent="-514350">
              <a:buFont typeface="+mj-lt"/>
              <a:buAutoNum type="arabicPeriod"/>
            </a:pPr>
            <a:r>
              <a:rPr lang="en-US" b="1" dirty="0" smtClean="0"/>
              <a:t>How can a generative model be used for recognition? </a:t>
            </a:r>
            <a:r>
              <a:rPr lang="en-US" sz="2400" dirty="0" smtClean="0">
                <a:solidFill>
                  <a:schemeClr val="bg2">
                    <a:lumMod val="90000"/>
                  </a:schemeClr>
                </a:solidFill>
              </a:rPr>
              <a:t>(Bayes rule as for HMM speech recognition)</a:t>
            </a:r>
          </a:p>
          <a:p>
            <a:pPr marL="514350" indent="-514350">
              <a:buFont typeface="+mj-lt"/>
              <a:buAutoNum type="arabicPeriod"/>
            </a:pPr>
            <a:r>
              <a:rPr lang="en-US" b="1" dirty="0" smtClean="0"/>
              <a:t>How does DBN do synthesis?</a:t>
            </a:r>
          </a:p>
          <a:p>
            <a:pPr marL="514350" indent="-514350">
              <a:buFont typeface="Calibri" pitchFamily="34" charset="0"/>
              <a:buAutoNum type="arabicPeriod"/>
            </a:pPr>
            <a:r>
              <a:rPr lang="en-US" b="1" dirty="0" smtClean="0"/>
              <a:t>How does DBN do recognition?</a:t>
            </a:r>
          </a:p>
          <a:p>
            <a:pPr marL="514350" indent="-514350">
              <a:buFont typeface="Calibri" pitchFamily="34" charset="0"/>
              <a:buAutoNum type="arabicPeriod"/>
            </a:pPr>
            <a:r>
              <a:rPr lang="en-US" b="1" dirty="0" smtClean="0"/>
              <a:t>How does DNN do recognition?</a:t>
            </a:r>
          </a:p>
          <a:p>
            <a:pPr marL="514350" indent="-514350">
              <a:buFont typeface="Calibri" pitchFamily="34" charset="0"/>
              <a:buAutoNum type="arabicPeriod"/>
            </a:pPr>
            <a:r>
              <a:rPr lang="en-US" b="1" dirty="0" smtClean="0"/>
              <a:t>For recognition, is RBN or DNN better?</a:t>
            </a:r>
          </a:p>
          <a:p>
            <a:pPr marL="514350" indent="-514350">
              <a:buFont typeface="Calibri" pitchFamily="34" charset="0"/>
              <a:buAutoNum type="arabicPeriod"/>
            </a:pPr>
            <a:r>
              <a:rPr lang="en-US" b="1" dirty="0" smtClean="0"/>
              <a:t>What is the difference between DBN and Dynamic Bayes Net (a.k.a. “DBN”)?</a:t>
            </a:r>
          </a:p>
          <a:p>
            <a:pPr marL="514350" indent="-514350">
              <a:buFont typeface="Calibri" pitchFamily="34" charset="0"/>
              <a:buAutoNum type="arabicPeriod"/>
            </a:pPr>
            <a:endParaRPr lang="en-US" b="1" dirty="0" smtClean="0"/>
          </a:p>
          <a:p>
            <a:pPr marL="514350" indent="-514350">
              <a:buFont typeface="Calibri" pitchFamily="34" charset="0"/>
              <a:buAutoNum type="arabicPeriod"/>
            </a:pPr>
            <a:endParaRPr lang="en-US" b="1" dirty="0" smtClean="0"/>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48</a:t>
            </a:fld>
            <a:endParaRPr lang="en-US">
              <a:solidFill>
                <a:prstClr val="black">
                  <a:tint val="75000"/>
                </a:prstClr>
              </a:solidFill>
            </a:endParaRPr>
          </a:p>
        </p:txBody>
      </p:sp>
    </p:spTree>
    <p:extLst>
      <p:ext uri="{BB962C8B-B14F-4D97-AF65-F5344CB8AC3E}">
        <p14:creationId xmlns:p14="http://schemas.microsoft.com/office/powerpoint/2010/main" val="4071830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7" name="Rectangle 2"/>
          <p:cNvSpPr>
            <a:spLocks noGrp="1" noChangeArrowheads="1"/>
          </p:cNvSpPr>
          <p:nvPr>
            <p:ph type="title"/>
          </p:nvPr>
        </p:nvSpPr>
        <p:spPr/>
        <p:txBody>
          <a:bodyPr/>
          <a:lstStyle/>
          <a:p>
            <a:pPr eaLnBrk="1" hangingPunct="1"/>
            <a:r>
              <a:rPr lang="en-US" sz="2800" b="1" dirty="0" smtClean="0"/>
              <a:t>The Answer to Quiz Question 3:</a:t>
            </a:r>
          </a:p>
        </p:txBody>
      </p:sp>
      <p:sp>
        <p:nvSpPr>
          <p:cNvPr id="8198" name="Rectangle 3"/>
          <p:cNvSpPr>
            <a:spLocks noGrp="1" noChangeArrowheads="1"/>
          </p:cNvSpPr>
          <p:nvPr>
            <p:ph type="body" sz="half" idx="1"/>
          </p:nvPr>
        </p:nvSpPr>
        <p:spPr>
          <a:xfrm>
            <a:off x="215900" y="1484313"/>
            <a:ext cx="5113338" cy="4525962"/>
          </a:xfrm>
        </p:spPr>
        <p:txBody>
          <a:bodyPr>
            <a:normAutofit lnSpcReduction="10000"/>
          </a:bodyPr>
          <a:lstStyle/>
          <a:p>
            <a:pPr marL="457200" indent="-457200" eaLnBrk="1" hangingPunct="1"/>
            <a:r>
              <a:rPr lang="en-US" sz="2400" smtClean="0"/>
              <a:t>To generate data: </a:t>
            </a:r>
          </a:p>
          <a:p>
            <a:pPr marL="914400" lvl="1" indent="-457200" eaLnBrk="1" hangingPunct="1">
              <a:buFontTx/>
              <a:buAutoNum type="arabicPeriod"/>
            </a:pPr>
            <a:r>
              <a:rPr lang="en-US" smtClean="0"/>
              <a:t>Get an equilibrium sample from the top-level RBM by performing alternating Gibbs sampling for a long time.</a:t>
            </a:r>
          </a:p>
          <a:p>
            <a:pPr marL="914400" lvl="1" indent="-457200" eaLnBrk="1" hangingPunct="1">
              <a:buFontTx/>
              <a:buAutoNum type="arabicPeriod"/>
            </a:pPr>
            <a:r>
              <a:rPr lang="en-US" smtClean="0"/>
              <a:t>Perform a top-down pass to get states for all the other layers.</a:t>
            </a:r>
          </a:p>
          <a:p>
            <a:pPr marL="914400" lvl="1" indent="-457200" eaLnBrk="1" hangingPunct="1">
              <a:buFontTx/>
              <a:buNone/>
            </a:pPr>
            <a:endParaRPr lang="en-US" smtClean="0"/>
          </a:p>
          <a:p>
            <a:pPr marL="914400" lvl="1" indent="-457200" eaLnBrk="1" hangingPunct="1">
              <a:buFontTx/>
              <a:buNone/>
            </a:pPr>
            <a:r>
              <a:rPr lang="en-US" smtClean="0">
                <a:solidFill>
                  <a:schemeClr val="tx1"/>
                </a:solidFill>
              </a:rPr>
              <a:t>     So the lower level bottom-up connections  are </a:t>
            </a:r>
            <a:r>
              <a:rPr lang="en-US" smtClean="0">
                <a:solidFill>
                  <a:srgbClr val="FF0000"/>
                </a:solidFill>
              </a:rPr>
              <a:t>not </a:t>
            </a:r>
            <a:r>
              <a:rPr lang="en-US" smtClean="0">
                <a:solidFill>
                  <a:schemeClr val="tx1"/>
                </a:solidFill>
              </a:rPr>
              <a:t>part of the generative model. They are just used for inference.</a:t>
            </a:r>
          </a:p>
        </p:txBody>
      </p:sp>
      <p:sp>
        <p:nvSpPr>
          <p:cNvPr id="8199" name="AutoShape 4"/>
          <p:cNvSpPr>
            <a:spLocks noChangeArrowheads="1"/>
          </p:cNvSpPr>
          <p:nvPr/>
        </p:nvSpPr>
        <p:spPr bwMode="auto">
          <a:xfrm>
            <a:off x="7343775" y="3633788"/>
            <a:ext cx="323850" cy="585787"/>
          </a:xfrm>
          <a:prstGeom prst="downArrow">
            <a:avLst>
              <a:gd name="adj1" fmla="val 50000"/>
              <a:gd name="adj2" fmla="val 45221"/>
            </a:avLst>
          </a:prstGeom>
          <a:solidFill>
            <a:srgbClr val="009900"/>
          </a:solidFill>
          <a:ln w="9525">
            <a:solidFill>
              <a:srgbClr val="009900"/>
            </a:solidFill>
            <a:miter lim="800000"/>
            <a:headEnd/>
            <a:tailEnd/>
          </a:ln>
        </p:spPr>
        <p:txBody>
          <a:bodyPr wrap="none" anchor="ctr"/>
          <a:lstStyle/>
          <a:p>
            <a:pPr defTabSz="914269"/>
            <a:endParaRPr lang="en-CA">
              <a:solidFill>
                <a:prstClr val="black"/>
              </a:solidFill>
            </a:endParaRPr>
          </a:p>
        </p:txBody>
      </p:sp>
      <p:sp>
        <p:nvSpPr>
          <p:cNvPr id="8200" name="Text Box 5"/>
          <p:cNvSpPr txBox="1">
            <a:spLocks noChangeArrowheads="1"/>
          </p:cNvSpPr>
          <p:nvPr/>
        </p:nvSpPr>
        <p:spPr bwMode="auto">
          <a:xfrm>
            <a:off x="5903913" y="3033713"/>
            <a:ext cx="2339975" cy="528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800">
                <a:solidFill>
                  <a:prstClr val="black"/>
                </a:solidFill>
              </a:rPr>
              <a:t>         h2</a:t>
            </a:r>
            <a:endParaRPr lang="en-US" sz="2400">
              <a:solidFill>
                <a:prstClr val="black"/>
              </a:solidFill>
            </a:endParaRPr>
          </a:p>
        </p:txBody>
      </p:sp>
      <p:sp>
        <p:nvSpPr>
          <p:cNvPr id="8201" name="Text Box 6"/>
          <p:cNvSpPr txBox="1">
            <a:spLocks noChangeArrowheads="1"/>
          </p:cNvSpPr>
          <p:nvPr/>
        </p:nvSpPr>
        <p:spPr bwMode="auto">
          <a:xfrm>
            <a:off x="5976938" y="5408613"/>
            <a:ext cx="2159000" cy="528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800">
                <a:solidFill>
                  <a:prstClr val="black"/>
                </a:solidFill>
              </a:rPr>
              <a:t>      data</a:t>
            </a:r>
            <a:endParaRPr lang="en-US" sz="2400">
              <a:solidFill>
                <a:prstClr val="black"/>
              </a:solidFill>
            </a:endParaRPr>
          </a:p>
        </p:txBody>
      </p:sp>
      <p:sp>
        <p:nvSpPr>
          <p:cNvPr id="8202" name="Text Box 7"/>
          <p:cNvSpPr txBox="1">
            <a:spLocks noChangeArrowheads="1"/>
          </p:cNvSpPr>
          <p:nvPr/>
        </p:nvSpPr>
        <p:spPr bwMode="auto">
          <a:xfrm>
            <a:off x="5905500" y="4268788"/>
            <a:ext cx="2305050" cy="528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800">
                <a:solidFill>
                  <a:prstClr val="black"/>
                </a:solidFill>
              </a:rPr>
              <a:t>          h1</a:t>
            </a:r>
            <a:endParaRPr lang="en-US" sz="2400">
              <a:solidFill>
                <a:prstClr val="black"/>
              </a:solidFill>
            </a:endParaRPr>
          </a:p>
        </p:txBody>
      </p:sp>
      <p:sp>
        <p:nvSpPr>
          <p:cNvPr id="8203" name="AutoShape 8"/>
          <p:cNvSpPr>
            <a:spLocks noChangeArrowheads="1"/>
          </p:cNvSpPr>
          <p:nvPr/>
        </p:nvSpPr>
        <p:spPr bwMode="auto">
          <a:xfrm>
            <a:off x="7343775" y="4857750"/>
            <a:ext cx="323850" cy="482600"/>
          </a:xfrm>
          <a:prstGeom prst="downArrow">
            <a:avLst>
              <a:gd name="adj1" fmla="val 50000"/>
              <a:gd name="adj2" fmla="val 37255"/>
            </a:avLst>
          </a:prstGeom>
          <a:solidFill>
            <a:srgbClr val="009900"/>
          </a:solidFill>
          <a:ln w="9525">
            <a:solidFill>
              <a:srgbClr val="009900"/>
            </a:solidFill>
            <a:miter lim="800000"/>
            <a:headEnd/>
            <a:tailEnd/>
          </a:ln>
        </p:spPr>
        <p:txBody>
          <a:bodyPr wrap="none" anchor="ctr"/>
          <a:lstStyle/>
          <a:p>
            <a:pPr defTabSz="914269"/>
            <a:endParaRPr lang="en-CA">
              <a:solidFill>
                <a:prstClr val="black"/>
              </a:solidFill>
            </a:endParaRPr>
          </a:p>
        </p:txBody>
      </p:sp>
      <p:sp>
        <p:nvSpPr>
          <p:cNvPr id="8204" name="AutoShape 9"/>
          <p:cNvSpPr>
            <a:spLocks noChangeArrowheads="1"/>
          </p:cNvSpPr>
          <p:nvPr/>
        </p:nvSpPr>
        <p:spPr bwMode="auto">
          <a:xfrm>
            <a:off x="6840538" y="2571750"/>
            <a:ext cx="323850" cy="379413"/>
          </a:xfrm>
          <a:prstGeom prst="downArrow">
            <a:avLst>
              <a:gd name="adj1" fmla="val 50000"/>
              <a:gd name="adj2" fmla="val 29289"/>
            </a:avLst>
          </a:prstGeom>
          <a:solidFill>
            <a:srgbClr val="009900"/>
          </a:solidFill>
          <a:ln w="9525">
            <a:solidFill>
              <a:srgbClr val="009900"/>
            </a:solidFill>
            <a:miter lim="800000"/>
            <a:headEnd/>
            <a:tailEnd/>
          </a:ln>
        </p:spPr>
        <p:txBody>
          <a:bodyPr wrap="none" anchor="ctr"/>
          <a:lstStyle/>
          <a:p>
            <a:pPr defTabSz="914269"/>
            <a:endParaRPr lang="en-CA">
              <a:solidFill>
                <a:prstClr val="black"/>
              </a:solidFill>
            </a:endParaRPr>
          </a:p>
        </p:txBody>
      </p:sp>
      <p:sp>
        <p:nvSpPr>
          <p:cNvPr id="8205" name="Text Box 10"/>
          <p:cNvSpPr txBox="1">
            <a:spLocks noChangeArrowheads="1"/>
          </p:cNvSpPr>
          <p:nvPr/>
        </p:nvSpPr>
        <p:spPr bwMode="auto">
          <a:xfrm>
            <a:off x="5903913" y="1592263"/>
            <a:ext cx="2305050" cy="528637"/>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800">
                <a:solidFill>
                  <a:prstClr val="black"/>
                </a:solidFill>
              </a:rPr>
              <a:t>        h3</a:t>
            </a:r>
            <a:endParaRPr lang="en-US" sz="2400">
              <a:solidFill>
                <a:prstClr val="black"/>
              </a:solidFill>
            </a:endParaRPr>
          </a:p>
        </p:txBody>
      </p:sp>
      <p:graphicFrame>
        <p:nvGraphicFramePr>
          <p:cNvPr id="8194" name="Object 11"/>
          <p:cNvGraphicFramePr>
            <a:graphicFrameLocks noChangeAspect="1"/>
          </p:cNvGraphicFramePr>
          <p:nvPr/>
        </p:nvGraphicFramePr>
        <p:xfrm>
          <a:off x="7775575" y="3694113"/>
          <a:ext cx="477838" cy="455612"/>
        </p:xfrm>
        <a:graphic>
          <a:graphicData uri="http://schemas.openxmlformats.org/presentationml/2006/ole">
            <mc:AlternateContent xmlns:mc="http://schemas.openxmlformats.org/markup-compatibility/2006">
              <mc:Choice xmlns:v="urn:schemas-microsoft-com:vml" Requires="v">
                <p:oleObj spid="_x0000_s3089" name="Equation" r:id="rId4" imgW="215640" imgH="215640" progId="Equation.3">
                  <p:embed/>
                </p:oleObj>
              </mc:Choice>
              <mc:Fallback>
                <p:oleObj name="Equation" r:id="rId4" imgW="215640" imgH="215640" progId="Equation.3">
                  <p:embed/>
                  <p:pic>
                    <p:nvPicPr>
                      <p:cNvPr id="0" nam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75575" y="3694113"/>
                        <a:ext cx="477838" cy="4556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5" name="Object 12"/>
          <p:cNvGraphicFramePr>
            <a:graphicFrameLocks noChangeAspect="1"/>
          </p:cNvGraphicFramePr>
          <p:nvPr/>
        </p:nvGraphicFramePr>
        <p:xfrm>
          <a:off x="7380288" y="2341563"/>
          <a:ext cx="476250" cy="511175"/>
        </p:xfrm>
        <a:graphic>
          <a:graphicData uri="http://schemas.openxmlformats.org/presentationml/2006/ole">
            <mc:AlternateContent xmlns:mc="http://schemas.openxmlformats.org/markup-compatibility/2006">
              <mc:Choice xmlns:v="urn:schemas-microsoft-com:vml" Requires="v">
                <p:oleObj spid="_x0000_s3090" name="Equation" r:id="rId6" imgW="203040" imgH="228600" progId="Equation.3">
                  <p:embed/>
                </p:oleObj>
              </mc:Choice>
              <mc:Fallback>
                <p:oleObj name="Equation" r:id="rId6" imgW="203040" imgH="228600" progId="Equation.3">
                  <p:embed/>
                  <p:pic>
                    <p:nvPicPr>
                      <p:cNvPr id="0" nam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380288" y="2341563"/>
                        <a:ext cx="476250" cy="5111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8196" name="Object 13"/>
          <p:cNvGraphicFramePr>
            <a:graphicFrameLocks noChangeAspect="1"/>
          </p:cNvGraphicFramePr>
          <p:nvPr/>
        </p:nvGraphicFramePr>
        <p:xfrm>
          <a:off x="7785100" y="4905375"/>
          <a:ext cx="423863" cy="457200"/>
        </p:xfrm>
        <a:graphic>
          <a:graphicData uri="http://schemas.openxmlformats.org/presentationml/2006/ole">
            <mc:AlternateContent xmlns:mc="http://schemas.openxmlformats.org/markup-compatibility/2006">
              <mc:Choice xmlns:v="urn:schemas-microsoft-com:vml" Requires="v">
                <p:oleObj spid="_x0000_s3091" name="Equation" r:id="rId8" imgW="190440" imgH="215640" progId="Equation.3">
                  <p:embed/>
                </p:oleObj>
              </mc:Choice>
              <mc:Fallback>
                <p:oleObj name="Equation" r:id="rId8" imgW="190440" imgH="215640" progId="Equation.3">
                  <p:embed/>
                  <p:pic>
                    <p:nvPicPr>
                      <p:cNvPr id="0" name=""/>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785100" y="4905375"/>
                        <a:ext cx="423863" cy="457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8206" name="AutoShape 14"/>
          <p:cNvSpPr>
            <a:spLocks noChangeArrowheads="1"/>
          </p:cNvSpPr>
          <p:nvPr/>
        </p:nvSpPr>
        <p:spPr bwMode="auto">
          <a:xfrm rot="10800000">
            <a:off x="6554788" y="4857750"/>
            <a:ext cx="323850" cy="484188"/>
          </a:xfrm>
          <a:prstGeom prst="downArrow">
            <a:avLst>
              <a:gd name="adj1" fmla="val 50000"/>
              <a:gd name="adj2" fmla="val 37377"/>
            </a:avLst>
          </a:prstGeom>
          <a:solidFill>
            <a:srgbClr val="FF0000"/>
          </a:solidFill>
          <a:ln w="9525">
            <a:solidFill>
              <a:srgbClr val="FF0000"/>
            </a:solidFill>
            <a:miter lim="800000"/>
            <a:headEnd/>
            <a:tailEnd/>
          </a:ln>
        </p:spPr>
        <p:txBody>
          <a:bodyPr wrap="none" anchor="ctr"/>
          <a:lstStyle/>
          <a:p>
            <a:pPr defTabSz="914269"/>
            <a:endParaRPr lang="en-CA">
              <a:solidFill>
                <a:prstClr val="black"/>
              </a:solidFill>
            </a:endParaRPr>
          </a:p>
        </p:txBody>
      </p:sp>
      <p:sp>
        <p:nvSpPr>
          <p:cNvPr id="8207" name="AutoShape 15"/>
          <p:cNvSpPr>
            <a:spLocks noChangeArrowheads="1"/>
          </p:cNvSpPr>
          <p:nvPr/>
        </p:nvSpPr>
        <p:spPr bwMode="auto">
          <a:xfrm rot="10800000">
            <a:off x="6554788" y="3670300"/>
            <a:ext cx="323850" cy="552450"/>
          </a:xfrm>
          <a:prstGeom prst="downArrow">
            <a:avLst>
              <a:gd name="adj1" fmla="val 50000"/>
              <a:gd name="adj2" fmla="val 42647"/>
            </a:avLst>
          </a:prstGeom>
          <a:solidFill>
            <a:srgbClr val="FF0000"/>
          </a:solidFill>
          <a:ln w="9525">
            <a:solidFill>
              <a:srgbClr val="FF0000"/>
            </a:solidFill>
            <a:miter lim="800000"/>
            <a:headEnd/>
            <a:tailEnd/>
          </a:ln>
        </p:spPr>
        <p:txBody>
          <a:bodyPr wrap="none" anchor="ctr"/>
          <a:lstStyle/>
          <a:p>
            <a:pPr defTabSz="914269"/>
            <a:endParaRPr lang="en-CA">
              <a:solidFill>
                <a:prstClr val="black"/>
              </a:solidFill>
            </a:endParaRPr>
          </a:p>
        </p:txBody>
      </p:sp>
      <p:sp>
        <p:nvSpPr>
          <p:cNvPr id="8208" name="AutoShape 16"/>
          <p:cNvSpPr>
            <a:spLocks noChangeArrowheads="1"/>
          </p:cNvSpPr>
          <p:nvPr/>
        </p:nvSpPr>
        <p:spPr bwMode="auto">
          <a:xfrm rot="10800000">
            <a:off x="6840538" y="2185988"/>
            <a:ext cx="323850" cy="379412"/>
          </a:xfrm>
          <a:prstGeom prst="downArrow">
            <a:avLst>
              <a:gd name="adj1" fmla="val 50000"/>
              <a:gd name="adj2" fmla="val 29289"/>
            </a:avLst>
          </a:prstGeom>
          <a:solidFill>
            <a:srgbClr val="009900"/>
          </a:solidFill>
          <a:ln w="9525">
            <a:solidFill>
              <a:srgbClr val="009900"/>
            </a:solidFill>
            <a:miter lim="800000"/>
            <a:headEnd/>
            <a:tailEnd/>
          </a:ln>
        </p:spPr>
        <p:txBody>
          <a:bodyPr wrap="none" anchor="ctr"/>
          <a:lstStyle/>
          <a:p>
            <a:pPr defTabSz="914269"/>
            <a:endParaRPr lang="en-CA">
              <a:solidFill>
                <a:prstClr val="black"/>
              </a:solidFill>
            </a:endParaRPr>
          </a:p>
        </p:txBody>
      </p:sp>
    </p:spTree>
    <p:extLst>
      <p:ext uri="{BB962C8B-B14F-4D97-AF65-F5344CB8AC3E}">
        <p14:creationId xmlns:p14="http://schemas.microsoft.com/office/powerpoint/2010/main" val="39659303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2700" y="1981201"/>
            <a:ext cx="4711700" cy="4727576"/>
          </a:xfrm>
          <a:prstGeom prst="rect">
            <a:avLst/>
          </a:prstGeom>
        </p:spPr>
      </p:pic>
      <p:sp>
        <p:nvSpPr>
          <p:cNvPr id="2" name="Slide Number Placeholder 1"/>
          <p:cNvSpPr>
            <a:spLocks noGrp="1"/>
          </p:cNvSpPr>
          <p:nvPr>
            <p:ph type="sldNum" sz="quarter" idx="12"/>
          </p:nvPr>
        </p:nvSpPr>
        <p:spPr/>
        <p:txBody>
          <a:bodyPr/>
          <a:lstStyle/>
          <a:p>
            <a:fld id="{B6F15528-21DE-4FAA-801E-634DDDAF4B2B}" type="slidenum">
              <a:rPr lang="en-US" smtClean="0"/>
              <a:pPr/>
              <a:t>5</a:t>
            </a:fld>
            <a:endParaRPr lang="en-US"/>
          </a:p>
        </p:txBody>
      </p:sp>
      <p:sp>
        <p:nvSpPr>
          <p:cNvPr id="3" name="Rectangle 2"/>
          <p:cNvSpPr/>
          <p:nvPr/>
        </p:nvSpPr>
        <p:spPr>
          <a:xfrm>
            <a:off x="4267200" y="385486"/>
            <a:ext cx="7848600" cy="5970865"/>
          </a:xfrm>
          <a:prstGeom prst="rect">
            <a:avLst/>
          </a:prstGeom>
        </p:spPr>
        <p:txBody>
          <a:bodyPr wrap="square">
            <a:spAutoFit/>
          </a:bodyPr>
          <a:lstStyle/>
          <a:p>
            <a:pPr marR="0" lvl="0">
              <a:spcBef>
                <a:spcPts val="0"/>
              </a:spcBef>
              <a:spcAft>
                <a:spcPts val="0"/>
              </a:spcAft>
              <a:buSzPts val="1000"/>
              <a:tabLst>
                <a:tab pos="457200" algn="l"/>
              </a:tabLst>
            </a:pPr>
            <a:r>
              <a:rPr lang="en-US" b="1" dirty="0">
                <a:solidFill>
                  <a:srgbClr val="1A1A1A"/>
                </a:solidFill>
                <a:latin typeface="Times New Roman" panose="02020603050405020304" pitchFamily="18" charset="0"/>
                <a:ea typeface="Times New Roman" panose="02020603050405020304" pitchFamily="18" charset="0"/>
              </a:rPr>
              <a:t>Li Deng and Doug O'Shaughnessy</a:t>
            </a:r>
            <a:r>
              <a:rPr lang="en-US" sz="1200" dirty="0">
                <a:solidFill>
                  <a:srgbClr val="1A1A1A"/>
                </a:solidFill>
                <a:latin typeface="Times New Roman" panose="02020603050405020304" pitchFamily="18" charset="0"/>
                <a:ea typeface="Times New Roman" panose="02020603050405020304" pitchFamily="18" charset="0"/>
              </a:rPr>
              <a:t>, </a:t>
            </a:r>
            <a:endParaRPr lang="en-US" sz="1200" dirty="0" smtClean="0">
              <a:solidFill>
                <a:srgbClr val="1A1A1A"/>
              </a:solidFill>
              <a:latin typeface="Times New Roman" panose="02020603050405020304" pitchFamily="18" charset="0"/>
              <a:ea typeface="Times New Roman" panose="02020603050405020304" pitchFamily="18" charset="0"/>
            </a:endParaRPr>
          </a:p>
          <a:p>
            <a:pPr marR="0" lvl="0">
              <a:spcBef>
                <a:spcPts val="0"/>
              </a:spcBef>
              <a:spcAft>
                <a:spcPts val="0"/>
              </a:spcAft>
              <a:buSzPts val="1000"/>
              <a:tabLst>
                <a:tab pos="457200" algn="l"/>
              </a:tabLst>
            </a:pPr>
            <a:r>
              <a:rPr lang="en-US" sz="1200" dirty="0" smtClean="0">
                <a:solidFill>
                  <a:srgbClr val="0000FF"/>
                </a:solidFill>
                <a:latin typeface="Times New Roman" panose="02020603050405020304" pitchFamily="18" charset="0"/>
                <a:ea typeface="Times New Roman" panose="02020603050405020304" pitchFamily="18" charset="0"/>
                <a:hlinkClick r:id="rId3"/>
              </a:rPr>
              <a:t>SPEECH </a:t>
            </a:r>
            <a:r>
              <a:rPr lang="en-US" sz="1200" dirty="0">
                <a:solidFill>
                  <a:srgbClr val="0000FF"/>
                </a:solidFill>
                <a:latin typeface="Times New Roman" panose="02020603050405020304" pitchFamily="18" charset="0"/>
                <a:ea typeface="Times New Roman" panose="02020603050405020304" pitchFamily="18" charset="0"/>
                <a:hlinkClick r:id="rId3"/>
              </a:rPr>
              <a:t>PROCESSING --- A Dynamic and Optimization-Oriented Approach</a:t>
            </a:r>
            <a:r>
              <a:rPr lang="en-US" sz="1200" dirty="0">
                <a:solidFill>
                  <a:srgbClr val="1A1A1A"/>
                </a:solidFill>
                <a:latin typeface="Times New Roman" panose="02020603050405020304" pitchFamily="18" charset="0"/>
                <a:ea typeface="Times New Roman" panose="02020603050405020304" pitchFamily="18" charset="0"/>
              </a:rPr>
              <a:t>, </a:t>
            </a:r>
            <a:endParaRPr lang="en-US" sz="1200" dirty="0" smtClean="0">
              <a:solidFill>
                <a:srgbClr val="1A1A1A"/>
              </a:solidFill>
              <a:latin typeface="Times New Roman" panose="02020603050405020304" pitchFamily="18" charset="0"/>
              <a:ea typeface="Times New Roman" panose="02020603050405020304" pitchFamily="18" charset="0"/>
            </a:endParaRPr>
          </a:p>
          <a:p>
            <a:pPr marR="0" lvl="0">
              <a:spcBef>
                <a:spcPts val="0"/>
              </a:spcBef>
              <a:spcAft>
                <a:spcPts val="0"/>
              </a:spcAft>
              <a:buSzPts val="1000"/>
              <a:tabLst>
                <a:tab pos="457200" algn="l"/>
              </a:tabLst>
            </a:pPr>
            <a:r>
              <a:rPr lang="en-US" sz="1200" dirty="0" smtClean="0">
                <a:solidFill>
                  <a:srgbClr val="1A1A1A"/>
                </a:solidFill>
                <a:latin typeface="Times New Roman" panose="02020603050405020304" pitchFamily="18" charset="0"/>
                <a:ea typeface="Times New Roman" panose="02020603050405020304" pitchFamily="18" charset="0"/>
              </a:rPr>
              <a:t>Marcel </a:t>
            </a:r>
            <a:r>
              <a:rPr lang="en-US" sz="1200" dirty="0">
                <a:solidFill>
                  <a:srgbClr val="1A1A1A"/>
                </a:solidFill>
                <a:latin typeface="Times New Roman" panose="02020603050405020304" pitchFamily="18" charset="0"/>
                <a:ea typeface="Times New Roman" panose="02020603050405020304" pitchFamily="18" charset="0"/>
              </a:rPr>
              <a:t>Dekker Inc., June 2003 (626 pages</a:t>
            </a:r>
            <a:r>
              <a:rPr lang="en-US" sz="1200" dirty="0" smtClean="0">
                <a:solidFill>
                  <a:srgbClr val="1A1A1A"/>
                </a:solidFill>
                <a:latin typeface="Times New Roman" panose="02020603050405020304" pitchFamily="18" charset="0"/>
                <a:ea typeface="Times New Roman" panose="02020603050405020304" pitchFamily="18" charset="0"/>
              </a:rPr>
              <a:t>).</a:t>
            </a:r>
          </a:p>
          <a:p>
            <a:pPr marL="342900" marR="0" lvl="0" indent="-342900">
              <a:spcBef>
                <a:spcPts val="0"/>
              </a:spcBef>
              <a:spcAft>
                <a:spcPts val="0"/>
              </a:spcAft>
              <a:buSzPts val="1000"/>
              <a:buFont typeface="Symbol" panose="05050102010706020507" pitchFamily="18" charset="2"/>
              <a:buChar char=""/>
              <a:tabLst>
                <a:tab pos="457200" algn="l"/>
              </a:tabLst>
            </a:pPr>
            <a:endParaRPr lang="en-US" dirty="0">
              <a:solidFill>
                <a:srgbClr val="1A1A1A"/>
              </a:solidFill>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TABLE OF CONTENTS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PART I: Analytical Background and Techniques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 Discrete-Time Signals, Systems, and Transforms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2: Analysis of Discrete-Time Speech Signals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3: Probability and Random Processes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4: Linear Model and Dynamic System Model</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5: Optimization Methods and Estimation Theory</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6: Statistical Pattern Recognition</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 </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PART II: Fundamentals of Speech Science</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7: Phonetic Process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8: Phonological Process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 </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PART III: Computational Phonology and Phonetics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9: Computational Phonology</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10: Computational Models for Speech Production</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11: Computational Models for Auditory Speech Processing</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 </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PART IV: Speech Technology in Selected Areas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12: Speech Recognition</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13: Speech Enhancement</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Chapter 14: Speech Synthesis</a:t>
            </a:r>
            <a:endParaRPr lang="en-US" sz="2000" dirty="0">
              <a:latin typeface="Times New Roman" panose="02020603050405020304" pitchFamily="18" charset="0"/>
              <a:ea typeface="Times New Roman" panose="02020603050405020304" pitchFamily="18" charset="0"/>
            </a:endParaRPr>
          </a:p>
          <a:p>
            <a:pPr marL="457200" marR="0" indent="-57150">
              <a:spcBef>
                <a:spcPts val="0"/>
              </a:spcBef>
              <a:spcAft>
                <a:spcPts val="0"/>
              </a:spcAft>
            </a:pPr>
            <a:r>
              <a:rPr lang="en-US" sz="1400" dirty="0">
                <a:latin typeface="CMTT12"/>
                <a:ea typeface="Times New Roman" panose="02020603050405020304" pitchFamily="18" charset="0"/>
                <a:cs typeface="CMTT12"/>
              </a:rPr>
              <a:t> </a:t>
            </a:r>
            <a:endParaRPr lang="en-US" sz="2000" dirty="0">
              <a:effectLst/>
              <a:latin typeface="Times New Roman" panose="02020603050405020304" pitchFamily="18" charset="0"/>
              <a:ea typeface="Times New Roman" panose="02020603050405020304" pitchFamily="18" charset="0"/>
            </a:endParaRPr>
          </a:p>
        </p:txBody>
      </p:sp>
    </p:spTree>
    <p:extLst>
      <p:ext uri="{BB962C8B-B14F-4D97-AF65-F5344CB8AC3E}">
        <p14:creationId xmlns:p14="http://schemas.microsoft.com/office/powerpoint/2010/main" val="382512069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p:nvPr>
        </p:nvSpPr>
        <p:spPr>
          <a:xfrm>
            <a:off x="0" y="274638"/>
            <a:ext cx="8686800" cy="1143000"/>
          </a:xfrm>
        </p:spPr>
        <p:txBody>
          <a:bodyPr>
            <a:noAutofit/>
          </a:bodyPr>
          <a:lstStyle/>
          <a:p>
            <a:pPr eaLnBrk="1" hangingPunct="1"/>
            <a:r>
              <a:rPr lang="en-US" sz="1800" dirty="0" smtClean="0"/>
              <a:t>Samples generated by letting the associative memory run with one label clamped. There are 1000 iterations of alternating Gibbs sampling between samples (example from Hinton) .</a:t>
            </a:r>
          </a:p>
        </p:txBody>
      </p:sp>
      <p:pic>
        <p:nvPicPr>
          <p:cNvPr id="65539" name="Picture 4" descr="genfromlab1000"/>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258888" y="1641475"/>
            <a:ext cx="6521450" cy="506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63585280"/>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a:xfrm>
            <a:off x="0" y="152400"/>
            <a:ext cx="9220200" cy="1143000"/>
          </a:xfrm>
        </p:spPr>
        <p:txBody>
          <a:bodyPr>
            <a:normAutofit/>
          </a:bodyPr>
          <a:lstStyle/>
          <a:p>
            <a:pPr eaLnBrk="1" hangingPunct="1"/>
            <a:r>
              <a:rPr lang="en-US" sz="2400" b="1" dirty="0" smtClean="0"/>
              <a:t>Answer to Quiz Question 4: Example of digit/image recognition by DBN </a:t>
            </a:r>
          </a:p>
        </p:txBody>
      </p:sp>
      <p:sp>
        <p:nvSpPr>
          <p:cNvPr id="62467" name="Text Box 6"/>
          <p:cNvSpPr txBox="1">
            <a:spLocks noChangeArrowheads="1"/>
          </p:cNvSpPr>
          <p:nvPr/>
        </p:nvSpPr>
        <p:spPr bwMode="auto">
          <a:xfrm>
            <a:off x="4860925" y="1341438"/>
            <a:ext cx="3527425" cy="482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2000 top-level neurons</a:t>
            </a:r>
          </a:p>
        </p:txBody>
      </p:sp>
      <p:sp>
        <p:nvSpPr>
          <p:cNvPr id="62468" name="Text Box 7"/>
          <p:cNvSpPr txBox="1">
            <a:spLocks noChangeArrowheads="1"/>
          </p:cNvSpPr>
          <p:nvPr/>
        </p:nvSpPr>
        <p:spPr bwMode="auto">
          <a:xfrm>
            <a:off x="6408738" y="2744788"/>
            <a:ext cx="2195512" cy="482600"/>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500 neurons</a:t>
            </a:r>
          </a:p>
        </p:txBody>
      </p:sp>
      <p:sp>
        <p:nvSpPr>
          <p:cNvPr id="62469" name="Text Box 8"/>
          <p:cNvSpPr txBox="1">
            <a:spLocks noChangeArrowheads="1"/>
          </p:cNvSpPr>
          <p:nvPr/>
        </p:nvSpPr>
        <p:spPr bwMode="auto">
          <a:xfrm>
            <a:off x="6410325" y="3862388"/>
            <a:ext cx="2230438" cy="544512"/>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500 neurons</a:t>
            </a:r>
            <a:r>
              <a:rPr lang="en-US" sz="2800">
                <a:solidFill>
                  <a:prstClr val="black"/>
                </a:solidFill>
              </a:rPr>
              <a:t> </a:t>
            </a:r>
          </a:p>
        </p:txBody>
      </p:sp>
      <p:sp>
        <p:nvSpPr>
          <p:cNvPr id="62470" name="Text Box 10"/>
          <p:cNvSpPr txBox="1">
            <a:spLocks noChangeArrowheads="1"/>
          </p:cNvSpPr>
          <p:nvPr/>
        </p:nvSpPr>
        <p:spPr bwMode="auto">
          <a:xfrm>
            <a:off x="6696075" y="4978400"/>
            <a:ext cx="1476375" cy="127476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400">
                <a:solidFill>
                  <a:prstClr val="black"/>
                </a:solidFill>
              </a:rPr>
              <a:t>28 x 28 pixel     image</a:t>
            </a:r>
            <a:r>
              <a:rPr lang="en-US" sz="2800">
                <a:solidFill>
                  <a:prstClr val="black"/>
                </a:solidFill>
              </a:rPr>
              <a:t> </a:t>
            </a:r>
          </a:p>
        </p:txBody>
      </p:sp>
      <p:sp>
        <p:nvSpPr>
          <p:cNvPr id="62471" name="Text Box 11"/>
          <p:cNvSpPr txBox="1">
            <a:spLocks noChangeArrowheads="1"/>
          </p:cNvSpPr>
          <p:nvPr/>
        </p:nvSpPr>
        <p:spPr bwMode="auto">
          <a:xfrm>
            <a:off x="4787900" y="2565400"/>
            <a:ext cx="1223963" cy="849313"/>
          </a:xfrm>
          <a:prstGeom prst="rect">
            <a:avLst/>
          </a:prstGeom>
          <a:noFill/>
          <a:ln w="2540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a:solidFill>
                  <a:prstClr val="black"/>
                </a:solidFill>
              </a:rPr>
              <a:t>10 label neurons</a:t>
            </a:r>
            <a:r>
              <a:rPr lang="en-US" sz="2800">
                <a:solidFill>
                  <a:prstClr val="black"/>
                </a:solidFill>
              </a:rPr>
              <a:t> </a:t>
            </a:r>
          </a:p>
        </p:txBody>
      </p:sp>
      <p:sp>
        <p:nvSpPr>
          <p:cNvPr id="62472" name="AutoShape 12"/>
          <p:cNvSpPr>
            <a:spLocks noChangeArrowheads="1"/>
          </p:cNvSpPr>
          <p:nvPr/>
        </p:nvSpPr>
        <p:spPr bwMode="auto">
          <a:xfrm>
            <a:off x="7164388" y="1989138"/>
            <a:ext cx="252412" cy="612775"/>
          </a:xfrm>
          <a:prstGeom prst="upDownArrow">
            <a:avLst>
              <a:gd name="adj1" fmla="val 50000"/>
              <a:gd name="adj2" fmla="val 48554"/>
            </a:avLst>
          </a:prstGeom>
          <a:solidFill>
            <a:srgbClr val="0099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3" name="AutoShape 13"/>
          <p:cNvSpPr>
            <a:spLocks noChangeArrowheads="1"/>
          </p:cNvSpPr>
          <p:nvPr/>
        </p:nvSpPr>
        <p:spPr bwMode="auto">
          <a:xfrm rot="1102564">
            <a:off x="5448300" y="1916113"/>
            <a:ext cx="239713" cy="576262"/>
          </a:xfrm>
          <a:prstGeom prst="upDownArrow">
            <a:avLst>
              <a:gd name="adj1" fmla="val 50000"/>
              <a:gd name="adj2" fmla="val 48079"/>
            </a:avLst>
          </a:prstGeom>
          <a:solidFill>
            <a:srgbClr val="0099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4" name="AutoShape 14"/>
          <p:cNvSpPr>
            <a:spLocks noChangeArrowheads="1"/>
          </p:cNvSpPr>
          <p:nvPr/>
        </p:nvSpPr>
        <p:spPr bwMode="auto">
          <a:xfrm>
            <a:off x="7488238" y="3357563"/>
            <a:ext cx="215900" cy="431800"/>
          </a:xfrm>
          <a:prstGeom prst="downArrow">
            <a:avLst>
              <a:gd name="adj1" fmla="val 50000"/>
              <a:gd name="adj2" fmla="val 50000"/>
            </a:avLst>
          </a:prstGeom>
          <a:solidFill>
            <a:srgbClr val="0099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5" name="AutoShape 15"/>
          <p:cNvSpPr>
            <a:spLocks noChangeArrowheads="1"/>
          </p:cNvSpPr>
          <p:nvPr/>
        </p:nvSpPr>
        <p:spPr bwMode="auto">
          <a:xfrm>
            <a:off x="7524750" y="4473575"/>
            <a:ext cx="215900" cy="431800"/>
          </a:xfrm>
          <a:prstGeom prst="downArrow">
            <a:avLst>
              <a:gd name="adj1" fmla="val 50000"/>
              <a:gd name="adj2" fmla="val 50000"/>
            </a:avLst>
          </a:prstGeom>
          <a:solidFill>
            <a:srgbClr val="0099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6" name="AutoShape 16"/>
          <p:cNvSpPr>
            <a:spLocks noChangeArrowheads="1"/>
          </p:cNvSpPr>
          <p:nvPr/>
        </p:nvSpPr>
        <p:spPr bwMode="auto">
          <a:xfrm>
            <a:off x="6911975" y="4473575"/>
            <a:ext cx="252413" cy="431800"/>
          </a:xfrm>
          <a:prstGeom prst="upArrow">
            <a:avLst>
              <a:gd name="adj1" fmla="val 50000"/>
              <a:gd name="adj2" fmla="val 42767"/>
            </a:avLst>
          </a:prstGeom>
          <a:solidFill>
            <a:srgbClr val="FF00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7" name="AutoShape 17"/>
          <p:cNvSpPr>
            <a:spLocks noChangeArrowheads="1"/>
          </p:cNvSpPr>
          <p:nvPr/>
        </p:nvSpPr>
        <p:spPr bwMode="auto">
          <a:xfrm>
            <a:off x="6911975" y="3321050"/>
            <a:ext cx="252413" cy="431800"/>
          </a:xfrm>
          <a:prstGeom prst="upArrow">
            <a:avLst>
              <a:gd name="adj1" fmla="val 50000"/>
              <a:gd name="adj2" fmla="val 42767"/>
            </a:avLst>
          </a:prstGeom>
          <a:solidFill>
            <a:srgbClr val="FF0000"/>
          </a:solidFill>
          <a:ln w="9525">
            <a:solidFill>
              <a:schemeClr val="tx1"/>
            </a:solidFill>
            <a:miter lim="800000"/>
            <a:headEnd/>
            <a:tailEnd/>
          </a:ln>
        </p:spPr>
        <p:txBody>
          <a:bodyPr wrap="none" anchor="ctr"/>
          <a:lstStyle/>
          <a:p>
            <a:pPr defTabSz="914269"/>
            <a:endParaRPr lang="en-CA">
              <a:solidFill>
                <a:prstClr val="black"/>
              </a:solidFill>
            </a:endParaRPr>
          </a:p>
        </p:txBody>
      </p:sp>
      <p:sp>
        <p:nvSpPr>
          <p:cNvPr id="62478" name="Text Box 18"/>
          <p:cNvSpPr txBox="1">
            <a:spLocks noChangeArrowheads="1"/>
          </p:cNvSpPr>
          <p:nvPr/>
        </p:nvSpPr>
        <p:spPr bwMode="auto">
          <a:xfrm>
            <a:off x="431799" y="3533128"/>
            <a:ext cx="5400675" cy="31700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dirty="0">
                <a:solidFill>
                  <a:prstClr val="black"/>
                </a:solidFill>
              </a:rPr>
              <a:t>The model learns to generate combinations of labels and images. </a:t>
            </a:r>
          </a:p>
          <a:p>
            <a:pPr defTabSz="914269" eaLnBrk="1" hangingPunct="1">
              <a:spcBef>
                <a:spcPct val="50000"/>
              </a:spcBef>
            </a:pPr>
            <a:r>
              <a:rPr lang="en-US" sz="2000" b="1" dirty="0">
                <a:solidFill>
                  <a:prstClr val="black"/>
                </a:solidFill>
              </a:rPr>
              <a:t>To perform recognition </a:t>
            </a:r>
            <a:r>
              <a:rPr lang="en-US" sz="2000" dirty="0">
                <a:solidFill>
                  <a:prstClr val="black"/>
                </a:solidFill>
              </a:rPr>
              <a:t>we start with a neutral state of the label units and do an up-pass from the image followed by a few iterations of the top-level associative </a:t>
            </a:r>
            <a:r>
              <a:rPr lang="en-US" sz="2000" dirty="0" smtClean="0">
                <a:solidFill>
                  <a:prstClr val="black"/>
                </a:solidFill>
              </a:rPr>
              <a:t>memory ---&gt; probability of that digit label; then repeat for all digit labels; then compare.</a:t>
            </a:r>
          </a:p>
          <a:p>
            <a:pPr defTabSz="914269" eaLnBrk="1" hangingPunct="1">
              <a:spcBef>
                <a:spcPct val="50000"/>
              </a:spcBef>
            </a:pPr>
            <a:r>
              <a:rPr lang="en-US" sz="2000" dirty="0" smtClean="0">
                <a:solidFill>
                  <a:prstClr val="black"/>
                </a:solidFill>
              </a:rPr>
              <a:t>(slide modified from Hinton)</a:t>
            </a:r>
            <a:endParaRPr lang="en-US" sz="2000" dirty="0">
              <a:solidFill>
                <a:prstClr val="black"/>
              </a:solidFill>
            </a:endParaRPr>
          </a:p>
        </p:txBody>
      </p:sp>
      <p:sp>
        <p:nvSpPr>
          <p:cNvPr id="62479" name="Text Box 19"/>
          <p:cNvSpPr txBox="1">
            <a:spLocks noChangeArrowheads="1"/>
          </p:cNvSpPr>
          <p:nvPr/>
        </p:nvSpPr>
        <p:spPr bwMode="auto">
          <a:xfrm>
            <a:off x="539750" y="1167606"/>
            <a:ext cx="3960813"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sz="3200">
                <a:solidFill>
                  <a:schemeClr val="tx1"/>
                </a:solidFill>
                <a:latin typeface="Arial" charset="0"/>
              </a:defRPr>
            </a:lvl1pPr>
            <a:lvl2pPr marL="742950" indent="-285750" eaLnBrk="0" hangingPunct="0">
              <a:defRPr sz="3200">
                <a:solidFill>
                  <a:schemeClr val="tx1"/>
                </a:solidFill>
                <a:latin typeface="Arial" charset="0"/>
              </a:defRPr>
            </a:lvl2pPr>
            <a:lvl3pPr marL="1143000" indent="-228600" eaLnBrk="0" hangingPunct="0">
              <a:defRPr sz="3200">
                <a:solidFill>
                  <a:schemeClr val="tx1"/>
                </a:solidFill>
                <a:latin typeface="Arial" charset="0"/>
              </a:defRPr>
            </a:lvl3pPr>
            <a:lvl4pPr marL="1600200" indent="-228600" eaLnBrk="0" hangingPunct="0">
              <a:defRPr sz="3200">
                <a:solidFill>
                  <a:schemeClr val="tx1"/>
                </a:solidFill>
                <a:latin typeface="Arial" charset="0"/>
              </a:defRPr>
            </a:lvl4pPr>
            <a:lvl5pPr marL="2057400" indent="-228600" eaLnBrk="0" hangingPunct="0">
              <a:defRPr sz="3200">
                <a:solidFill>
                  <a:schemeClr val="tx1"/>
                </a:solidFill>
                <a:latin typeface="Arial" charset="0"/>
              </a:defRPr>
            </a:lvl5pPr>
            <a:lvl6pPr marL="2514600" indent="-228600" eaLnBrk="0" fontAlgn="base" hangingPunct="0">
              <a:spcBef>
                <a:spcPct val="0"/>
              </a:spcBef>
              <a:spcAft>
                <a:spcPct val="0"/>
              </a:spcAft>
              <a:defRPr sz="3200">
                <a:solidFill>
                  <a:schemeClr val="tx1"/>
                </a:solidFill>
                <a:latin typeface="Arial" charset="0"/>
              </a:defRPr>
            </a:lvl6pPr>
            <a:lvl7pPr marL="2971800" indent="-228600" eaLnBrk="0" fontAlgn="base" hangingPunct="0">
              <a:spcBef>
                <a:spcPct val="0"/>
              </a:spcBef>
              <a:spcAft>
                <a:spcPct val="0"/>
              </a:spcAft>
              <a:defRPr sz="3200">
                <a:solidFill>
                  <a:schemeClr val="tx1"/>
                </a:solidFill>
                <a:latin typeface="Arial" charset="0"/>
              </a:defRPr>
            </a:lvl7pPr>
            <a:lvl8pPr marL="3429000" indent="-228600" eaLnBrk="0" fontAlgn="base" hangingPunct="0">
              <a:spcBef>
                <a:spcPct val="0"/>
              </a:spcBef>
              <a:spcAft>
                <a:spcPct val="0"/>
              </a:spcAft>
              <a:defRPr sz="3200">
                <a:solidFill>
                  <a:schemeClr val="tx1"/>
                </a:solidFill>
                <a:latin typeface="Arial" charset="0"/>
              </a:defRPr>
            </a:lvl8pPr>
            <a:lvl9pPr marL="3886200" indent="-228600" eaLnBrk="0" fontAlgn="base" hangingPunct="0">
              <a:spcBef>
                <a:spcPct val="0"/>
              </a:spcBef>
              <a:spcAft>
                <a:spcPct val="0"/>
              </a:spcAft>
              <a:defRPr sz="3200">
                <a:solidFill>
                  <a:schemeClr val="tx1"/>
                </a:solidFill>
                <a:latin typeface="Arial" charset="0"/>
              </a:defRPr>
            </a:lvl9pPr>
          </a:lstStyle>
          <a:p>
            <a:pPr defTabSz="914269" eaLnBrk="1" hangingPunct="1">
              <a:spcBef>
                <a:spcPct val="50000"/>
              </a:spcBef>
            </a:pPr>
            <a:r>
              <a:rPr lang="en-US" sz="2000" dirty="0">
                <a:solidFill>
                  <a:srgbClr val="3333CC"/>
                </a:solidFill>
              </a:rPr>
              <a:t>The top two layers form an associative memory  whose  energy landscape models the low dimensional manifolds of the </a:t>
            </a:r>
            <a:r>
              <a:rPr lang="en-US" sz="2000" dirty="0" smtClean="0">
                <a:solidFill>
                  <a:srgbClr val="3333CC"/>
                </a:solidFill>
              </a:rPr>
              <a:t>digits</a:t>
            </a:r>
            <a:endParaRPr lang="en-US" sz="2000" dirty="0">
              <a:solidFill>
                <a:srgbClr val="3333CC"/>
              </a:solidFill>
            </a:endParaRPr>
          </a:p>
          <a:p>
            <a:pPr defTabSz="914269" eaLnBrk="1" hangingPunct="1">
              <a:spcBef>
                <a:spcPct val="50000"/>
              </a:spcBef>
            </a:pPr>
            <a:r>
              <a:rPr lang="en-US" sz="2000" dirty="0">
                <a:solidFill>
                  <a:srgbClr val="3333CC"/>
                </a:solidFill>
              </a:rPr>
              <a:t>The energy valleys have names</a:t>
            </a:r>
          </a:p>
        </p:txBody>
      </p:sp>
      <p:sp>
        <p:nvSpPr>
          <p:cNvPr id="62480" name="AutoShape 20"/>
          <p:cNvSpPr>
            <a:spLocks noChangeArrowheads="1"/>
          </p:cNvSpPr>
          <p:nvPr/>
        </p:nvSpPr>
        <p:spPr bwMode="auto">
          <a:xfrm>
            <a:off x="4319588" y="2986088"/>
            <a:ext cx="396875" cy="144463"/>
          </a:xfrm>
          <a:prstGeom prst="rightArrow">
            <a:avLst>
              <a:gd name="adj1" fmla="val 50000"/>
              <a:gd name="adj2" fmla="val 68681"/>
            </a:avLst>
          </a:prstGeom>
          <a:solidFill>
            <a:srgbClr val="3333CC"/>
          </a:solidFill>
          <a:ln w="9525">
            <a:solidFill>
              <a:srgbClr val="3333CC"/>
            </a:solidFill>
            <a:miter lim="800000"/>
            <a:headEnd/>
            <a:tailEnd/>
          </a:ln>
        </p:spPr>
        <p:txBody>
          <a:bodyPr wrap="none" anchor="ctr"/>
          <a:lstStyle/>
          <a:p>
            <a:pPr defTabSz="914269"/>
            <a:endParaRPr lang="en-CA">
              <a:solidFill>
                <a:prstClr val="black"/>
              </a:solidFill>
            </a:endParaRPr>
          </a:p>
        </p:txBody>
      </p:sp>
    </p:spTree>
    <p:extLst>
      <p:ext uri="{BB962C8B-B14F-4D97-AF65-F5344CB8AC3E}">
        <p14:creationId xmlns:p14="http://schemas.microsoft.com/office/powerpoint/2010/main" val="56802162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p:nvPr>
        </p:nvSpPr>
        <p:spPr/>
        <p:txBody>
          <a:bodyPr>
            <a:normAutofit/>
          </a:bodyPr>
          <a:lstStyle/>
          <a:p>
            <a:pPr eaLnBrk="1" hangingPunct="1"/>
            <a:r>
              <a:rPr lang="en-US" sz="3600" dirty="0" smtClean="0"/>
              <a:t>DBN &amp; DNN: Fine-tuning for discrimination</a:t>
            </a:r>
          </a:p>
        </p:txBody>
      </p:sp>
      <p:sp>
        <p:nvSpPr>
          <p:cNvPr id="80899" name="Rectangle 3"/>
          <p:cNvSpPr>
            <a:spLocks noGrp="1" noChangeArrowheads="1"/>
          </p:cNvSpPr>
          <p:nvPr>
            <p:ph type="body" idx="1"/>
          </p:nvPr>
        </p:nvSpPr>
        <p:spPr/>
        <p:txBody>
          <a:bodyPr>
            <a:normAutofit/>
          </a:bodyPr>
          <a:lstStyle/>
          <a:p>
            <a:pPr eaLnBrk="1" hangingPunct="1">
              <a:lnSpc>
                <a:spcPct val="90000"/>
              </a:lnSpc>
            </a:pPr>
            <a:r>
              <a:rPr lang="en-US" dirty="0" smtClean="0"/>
              <a:t>First learn one layer at a time greedily.</a:t>
            </a:r>
          </a:p>
          <a:p>
            <a:pPr eaLnBrk="1" hangingPunct="1">
              <a:lnSpc>
                <a:spcPct val="90000"/>
              </a:lnSpc>
            </a:pPr>
            <a:r>
              <a:rPr lang="en-US" dirty="0" smtClean="0"/>
              <a:t>Then treat this as “pre-training” that finds a good initial set of weights which can be fine-tuned by  a local search procedure.</a:t>
            </a:r>
          </a:p>
          <a:p>
            <a:pPr eaLnBrk="1" hangingPunct="1">
              <a:lnSpc>
                <a:spcPct val="90000"/>
              </a:lnSpc>
            </a:pPr>
            <a:r>
              <a:rPr lang="en-US" dirty="0" smtClean="0"/>
              <a:t>For DBN: </a:t>
            </a:r>
            <a:r>
              <a:rPr lang="en-US" sz="2800" dirty="0" smtClean="0"/>
              <a:t>Contrastive wake-sleep (see Hinton’s)</a:t>
            </a:r>
          </a:p>
          <a:p>
            <a:pPr eaLnBrk="1" hangingPunct="1">
              <a:lnSpc>
                <a:spcPct val="90000"/>
              </a:lnSpc>
            </a:pPr>
            <a:r>
              <a:rPr lang="en-US" b="1" dirty="0" smtClean="0"/>
              <a:t>For DNN: Back-propagation</a:t>
            </a:r>
            <a:endParaRPr lang="en-US" dirty="0" smtClean="0"/>
          </a:p>
          <a:p>
            <a:pPr lvl="1" eaLnBrk="1" hangingPunct="1">
              <a:lnSpc>
                <a:spcPct val="90000"/>
              </a:lnSpc>
            </a:pPr>
            <a:r>
              <a:rPr lang="en-US" dirty="0" smtClean="0"/>
              <a:t>This overcomes many of the limitations of standard backpropagation (if you do not have large labeled training data).</a:t>
            </a:r>
          </a:p>
        </p:txBody>
      </p:sp>
    </p:spTree>
    <p:extLst>
      <p:ext uri="{BB962C8B-B14F-4D97-AF65-F5344CB8AC3E}">
        <p14:creationId xmlns:p14="http://schemas.microsoft.com/office/powerpoint/2010/main" val="1755154158"/>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p:nvPr>
        </p:nvSpPr>
        <p:spPr>
          <a:xfrm>
            <a:off x="482600" y="290513"/>
            <a:ext cx="8288338" cy="1004887"/>
          </a:xfrm>
        </p:spPr>
        <p:txBody>
          <a:bodyPr>
            <a:normAutofit fontScale="90000"/>
          </a:bodyPr>
          <a:lstStyle/>
          <a:p>
            <a:r>
              <a:rPr lang="en-US" sz="3200" dirty="0" smtClean="0"/>
              <a:t>Fine </a:t>
            </a:r>
            <a:r>
              <a:rPr lang="en-US" sz="3200" dirty="0"/>
              <a:t>Tuning DNN after pre-training: </a:t>
            </a:r>
            <a:br>
              <a:rPr lang="en-US" sz="3200" dirty="0"/>
            </a:br>
            <a:r>
              <a:rPr lang="en-US" sz="3200" dirty="0" smtClean="0"/>
              <a:t>Optimization view</a:t>
            </a:r>
          </a:p>
        </p:txBody>
      </p:sp>
      <p:sp>
        <p:nvSpPr>
          <p:cNvPr id="81923" name="Rectangle 3"/>
          <p:cNvSpPr>
            <a:spLocks noGrp="1" noChangeArrowheads="1"/>
          </p:cNvSpPr>
          <p:nvPr>
            <p:ph type="body" idx="1"/>
          </p:nvPr>
        </p:nvSpPr>
        <p:spPr>
          <a:xfrm>
            <a:off x="381000" y="1447800"/>
            <a:ext cx="8424862" cy="5040312"/>
          </a:xfrm>
        </p:spPr>
        <p:txBody>
          <a:bodyPr/>
          <a:lstStyle/>
          <a:p>
            <a:pPr eaLnBrk="1" hangingPunct="1">
              <a:lnSpc>
                <a:spcPct val="80000"/>
              </a:lnSpc>
            </a:pPr>
            <a:r>
              <a:rPr lang="en-US" dirty="0" smtClean="0"/>
              <a:t>Stacking RBMs one layer at a time scales well to really big networks</a:t>
            </a:r>
          </a:p>
          <a:p>
            <a:pPr eaLnBrk="1" hangingPunct="1">
              <a:lnSpc>
                <a:spcPct val="80000"/>
              </a:lnSpc>
            </a:pPr>
            <a:endParaRPr lang="en-US" dirty="0" smtClean="0"/>
          </a:p>
          <a:p>
            <a:pPr eaLnBrk="1" hangingPunct="1">
              <a:lnSpc>
                <a:spcPct val="80000"/>
              </a:lnSpc>
            </a:pPr>
            <a:r>
              <a:rPr lang="en-US" dirty="0" smtClean="0"/>
              <a:t>Do not start back-propagation until sensible feature detectors are found by RBM pre-training that should already be very helpful for the discrimination task.</a:t>
            </a:r>
          </a:p>
          <a:p>
            <a:pPr eaLnBrk="1" hangingPunct="1">
              <a:lnSpc>
                <a:spcPct val="80000"/>
              </a:lnSpc>
            </a:pPr>
            <a:endParaRPr lang="en-US" dirty="0" smtClean="0"/>
          </a:p>
          <a:p>
            <a:pPr eaLnBrk="1" hangingPunct="1">
              <a:lnSpc>
                <a:spcPct val="80000"/>
              </a:lnSpc>
            </a:pPr>
            <a:r>
              <a:rPr lang="en-US" dirty="0" smtClean="0"/>
              <a:t>Back-propagation only needs to perform a local search from a sensible starting point.</a:t>
            </a:r>
            <a:endParaRPr lang="en-US" dirty="0" smtClean="0">
              <a:solidFill>
                <a:srgbClr val="3333CC"/>
              </a:solidFill>
            </a:endParaRPr>
          </a:p>
        </p:txBody>
      </p:sp>
    </p:spTree>
    <p:extLst>
      <p:ext uri="{BB962C8B-B14F-4D97-AF65-F5344CB8AC3E}">
        <p14:creationId xmlns:p14="http://schemas.microsoft.com/office/powerpoint/2010/main" val="114878826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Rectangle 2"/>
          <p:cNvSpPr>
            <a:spLocks noGrp="1" noChangeArrowheads="1"/>
          </p:cNvSpPr>
          <p:nvPr>
            <p:ph type="title"/>
          </p:nvPr>
        </p:nvSpPr>
        <p:spPr>
          <a:xfrm>
            <a:off x="774700" y="-228599"/>
            <a:ext cx="7691438" cy="1843088"/>
          </a:xfrm>
        </p:spPr>
        <p:txBody>
          <a:bodyPr/>
          <a:lstStyle/>
          <a:p>
            <a:r>
              <a:rPr lang="en-US" sz="3200" dirty="0"/>
              <a:t>Fine Tuning </a:t>
            </a:r>
            <a:r>
              <a:rPr lang="en-US" sz="3200" dirty="0" smtClean="0"/>
              <a:t>DNN after pre-training: </a:t>
            </a:r>
            <a:br>
              <a:rPr lang="en-US" sz="3200" dirty="0" smtClean="0"/>
            </a:br>
            <a:r>
              <a:rPr lang="en-US" sz="3200" dirty="0"/>
              <a:t>R</a:t>
            </a:r>
            <a:r>
              <a:rPr lang="en-US" sz="3200" dirty="0" smtClean="0"/>
              <a:t>egularization </a:t>
            </a:r>
            <a:r>
              <a:rPr lang="en-US" sz="3200" dirty="0"/>
              <a:t>view</a:t>
            </a:r>
            <a:endParaRPr lang="en-US" sz="3200" dirty="0" smtClean="0"/>
          </a:p>
        </p:txBody>
      </p:sp>
      <p:sp>
        <p:nvSpPr>
          <p:cNvPr id="82947" name="Rectangle 3"/>
          <p:cNvSpPr>
            <a:spLocks noGrp="1" noChangeArrowheads="1"/>
          </p:cNvSpPr>
          <p:nvPr>
            <p:ph type="body" idx="1"/>
          </p:nvPr>
        </p:nvSpPr>
        <p:spPr>
          <a:xfrm>
            <a:off x="381000" y="1524000"/>
            <a:ext cx="8424862" cy="5040312"/>
          </a:xfrm>
        </p:spPr>
        <p:txBody>
          <a:bodyPr/>
          <a:lstStyle/>
          <a:p>
            <a:pPr eaLnBrk="1" hangingPunct="1">
              <a:lnSpc>
                <a:spcPct val="80000"/>
              </a:lnSpc>
            </a:pPr>
            <a:r>
              <a:rPr lang="en-US" sz="2400" dirty="0" smtClean="0"/>
              <a:t>Information in the pre-trained weights comes from modeling the distribution of input vectors in an “unsupervised” manner.</a:t>
            </a:r>
          </a:p>
          <a:p>
            <a:pPr eaLnBrk="1" hangingPunct="1">
              <a:lnSpc>
                <a:spcPct val="80000"/>
              </a:lnSpc>
            </a:pPr>
            <a:r>
              <a:rPr lang="en-US" sz="2400" dirty="0" smtClean="0"/>
              <a:t>The input vectors  generally contain a lot more information than the labels.</a:t>
            </a:r>
          </a:p>
          <a:p>
            <a:pPr eaLnBrk="1" hangingPunct="1">
              <a:lnSpc>
                <a:spcPct val="80000"/>
              </a:lnSpc>
            </a:pPr>
            <a:r>
              <a:rPr lang="en-US" sz="2400" dirty="0" smtClean="0"/>
              <a:t>The precious information in the labels is only used for the final fine-tuning.</a:t>
            </a:r>
          </a:p>
          <a:p>
            <a:pPr eaLnBrk="1" hangingPunct="1">
              <a:lnSpc>
                <a:spcPct val="80000"/>
              </a:lnSpc>
            </a:pPr>
            <a:r>
              <a:rPr lang="en-US" sz="2400" dirty="0" smtClean="0"/>
              <a:t>The fine-tuning only modifies the features slightly to get the category boundaries right. No need to discover “features”.</a:t>
            </a:r>
          </a:p>
          <a:p>
            <a:pPr eaLnBrk="1" hangingPunct="1">
              <a:lnSpc>
                <a:spcPct val="80000"/>
              </a:lnSpc>
            </a:pPr>
            <a:r>
              <a:rPr lang="en-US" sz="2400" b="1" dirty="0" smtClean="0"/>
              <a:t>Hence less prone to </a:t>
            </a:r>
            <a:r>
              <a:rPr lang="en-US" sz="2400" b="1" dirty="0" err="1" smtClean="0"/>
              <a:t>overfit</a:t>
            </a:r>
            <a:r>
              <a:rPr lang="en-US" sz="2400" b="1" dirty="0"/>
              <a:t> </a:t>
            </a:r>
            <a:r>
              <a:rPr lang="en-US" sz="2400" b="1" dirty="0" smtClean="0"/>
              <a:t>(unlike the old neural nets with typically random weight initialization)</a:t>
            </a:r>
          </a:p>
          <a:p>
            <a:pPr eaLnBrk="1" hangingPunct="1">
              <a:lnSpc>
                <a:spcPct val="80000"/>
              </a:lnSpc>
            </a:pPr>
            <a:r>
              <a:rPr lang="en-US" sz="2400" dirty="0" smtClean="0"/>
              <a:t>This type of </a:t>
            </a:r>
            <a:r>
              <a:rPr lang="en-US" sz="2400" dirty="0" err="1" smtClean="0"/>
              <a:t>backpropagation</a:t>
            </a:r>
            <a:r>
              <a:rPr lang="en-US" sz="2400" dirty="0" smtClean="0"/>
              <a:t> works well even if most of the training data is unlabeled. </a:t>
            </a:r>
          </a:p>
          <a:p>
            <a:pPr eaLnBrk="1" hangingPunct="1">
              <a:lnSpc>
                <a:spcPct val="80000"/>
              </a:lnSpc>
            </a:pPr>
            <a:r>
              <a:rPr lang="en-US" sz="2400" dirty="0" smtClean="0"/>
              <a:t>The unlabeled data is still very useful for discovering good features</a:t>
            </a:r>
            <a:r>
              <a:rPr lang="en-US" sz="2000" dirty="0" smtClean="0"/>
              <a:t>.</a:t>
            </a:r>
          </a:p>
        </p:txBody>
      </p:sp>
    </p:spTree>
    <p:extLst>
      <p:ext uri="{BB962C8B-B14F-4D97-AF65-F5344CB8AC3E}">
        <p14:creationId xmlns:p14="http://schemas.microsoft.com/office/powerpoint/2010/main" val="2806953418"/>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DNN with class posteriors (not DBN)</a:t>
            </a:r>
            <a:endParaRPr lang="en-US" dirty="0"/>
          </a:p>
        </p:txBody>
      </p:sp>
      <mc:AlternateContent xmlns:mc="http://schemas.openxmlformats.org/markup-compatibility/2006" xmlns:a14="http://schemas.microsoft.com/office/drawing/2010/main">
        <mc:Choice Requires="a14">
          <p:sp>
            <p:nvSpPr>
              <p:cNvPr id="7" name="Content Placeholder 6"/>
              <p:cNvSpPr>
                <a:spLocks noGrp="1"/>
              </p:cNvSpPr>
              <p:nvPr>
                <p:ph idx="1"/>
              </p:nvPr>
            </p:nvSpPr>
            <p:spPr>
              <a:xfrm>
                <a:off x="4495800" y="1219200"/>
                <a:ext cx="4507992" cy="5257800"/>
              </a:xfrm>
            </p:spPr>
            <p:txBody>
              <a:bodyPr>
                <a:normAutofit fontScale="62500" lnSpcReduction="20000"/>
              </a:bodyPr>
              <a:lstStyle/>
              <a:p>
                <a:r>
                  <a:rPr lang="en-US" dirty="0" smtClean="0"/>
                  <a:t>As stacked RBMs</a:t>
                </a:r>
              </a:p>
              <a:p>
                <a:r>
                  <a:rPr lang="en-US" dirty="0" smtClean="0"/>
                  <a:t>Pre-train each layer from bottom up by considering each pair of layers as an RBM.</a:t>
                </a:r>
              </a:p>
              <a:p>
                <a:r>
                  <a:rPr lang="en-US" dirty="0" smtClean="0"/>
                  <a:t>Transform the output of the last hidden layer into </a:t>
                </a:r>
                <a:r>
                  <a:rPr lang="en-US" dirty="0"/>
                  <a:t>a multinomial distribution using the </a:t>
                </a:r>
                <a:r>
                  <a:rPr lang="en-US" dirty="0" err="1"/>
                  <a:t>softmax</a:t>
                </a:r>
                <a:r>
                  <a:rPr lang="en-US" dirty="0"/>
                  <a:t> </a:t>
                </a:r>
                <a:r>
                  <a:rPr lang="en-US" dirty="0" smtClean="0"/>
                  <a:t>operation </a:t>
                </a:r>
              </a:p>
              <a:p>
                <a:pPr marL="82284" indent="0">
                  <a:buNone/>
                </a:pPr>
                <a14:m>
                  <m:oMathPara xmlns:m="http://schemas.openxmlformats.org/officeDocument/2006/math">
                    <m:oMathParaPr>
                      <m:jc m:val="centerGroup"/>
                    </m:oMathParaPr>
                    <m:oMath xmlns:m="http://schemas.openxmlformats.org/officeDocument/2006/math">
                      <m:r>
                        <a:rPr lang="en-US" b="0" i="0" smtClean="0">
                          <a:latin typeface="Cambria Math"/>
                        </a:rPr>
                        <m:t>  </m:t>
                      </m:r>
                      <m:r>
                        <m:rPr>
                          <m:sty m:val="p"/>
                        </m:rPr>
                        <a:rPr lang="en-US">
                          <a:latin typeface="Cambria Math"/>
                        </a:rPr>
                        <m:t>p</m:t>
                      </m:r>
                      <m:d>
                        <m:dPr>
                          <m:ctrlPr>
                            <a:rPr lang="en-US" i="1">
                              <a:latin typeface="Cambria Math"/>
                            </a:rPr>
                          </m:ctrlPr>
                        </m:dPr>
                        <m:e>
                          <m:r>
                            <a:rPr lang="en-US" i="1">
                              <a:latin typeface="Cambria Math"/>
                            </a:rPr>
                            <m:t>𝑙</m:t>
                          </m:r>
                          <m:r>
                            <a:rPr lang="en-US">
                              <a:latin typeface="Cambria Math"/>
                            </a:rPr>
                            <m:t>=</m:t>
                          </m:r>
                          <m:r>
                            <a:rPr lang="en-US" i="1">
                              <a:latin typeface="Cambria Math"/>
                            </a:rPr>
                            <m:t>𝑘</m:t>
                          </m:r>
                          <m:r>
                            <a:rPr lang="en-US">
                              <a:latin typeface="Cambria Math"/>
                            </a:rPr>
                            <m:t>|</m:t>
                          </m:r>
                          <m:r>
                            <a:rPr lang="en-US" b="1" i="1">
                              <a:latin typeface="Cambria Math"/>
                            </a:rPr>
                            <m:t>𝐡</m:t>
                          </m:r>
                          <m:r>
                            <a:rPr lang="en-US">
                              <a:latin typeface="Cambria Math"/>
                            </a:rPr>
                            <m:t>;</m:t>
                          </m:r>
                          <m:r>
                            <m:rPr>
                              <m:sty m:val="p"/>
                            </m:rPr>
                            <a:rPr lang="en-US">
                              <a:latin typeface="Cambria Math"/>
                            </a:rPr>
                            <m:t>θ</m:t>
                          </m:r>
                        </m:e>
                      </m:d>
                      <m:r>
                        <a:rPr lang="en-US">
                          <a:latin typeface="Cambria Math"/>
                        </a:rPr>
                        <m:t>=</m:t>
                      </m:r>
                      <m:f>
                        <m:fPr>
                          <m:ctrlPr>
                            <a:rPr lang="en-US" i="1">
                              <a:latin typeface="Cambria Math"/>
                            </a:rPr>
                          </m:ctrlPr>
                        </m:fPr>
                        <m:num>
                          <m:r>
                            <a:rPr lang="en-US" i="1">
                              <a:latin typeface="Cambria Math"/>
                            </a:rPr>
                            <m:t>𝑒𝑥𝑝</m:t>
                          </m:r>
                          <m:d>
                            <m:dPr>
                              <m:ctrlPr>
                                <a:rPr lang="en-US" i="1">
                                  <a:latin typeface="Cambria Math"/>
                                </a:rPr>
                              </m:ctrlPr>
                            </m:dPr>
                            <m:e>
                              <m:nary>
                                <m:naryPr>
                                  <m:chr m:val="∑"/>
                                  <m:limLoc m:val="undOvr"/>
                                  <m:ctrlPr>
                                    <a:rPr lang="en-US" i="1">
                                      <a:latin typeface="Cambria Math"/>
                                    </a:rPr>
                                  </m:ctrlPr>
                                </m:naryPr>
                                <m:sub>
                                  <m:r>
                                    <a:rPr lang="en-US" i="1">
                                      <a:latin typeface="Cambria Math"/>
                                    </a:rPr>
                                    <m:t>𝑖</m:t>
                                  </m:r>
                                  <m:r>
                                    <a:rPr lang="en-US">
                                      <a:latin typeface="Cambria Math"/>
                                    </a:rPr>
                                    <m:t>=1</m:t>
                                  </m:r>
                                </m:sub>
                                <m:sup>
                                  <m:r>
                                    <a:rPr lang="en-US" i="1">
                                      <a:latin typeface="Cambria Math"/>
                                    </a:rPr>
                                    <m:t>𝐻</m:t>
                                  </m:r>
                                </m:sup>
                                <m:e>
                                  <m:sSub>
                                    <m:sSubPr>
                                      <m:ctrlPr>
                                        <a:rPr lang="en-US" i="1">
                                          <a:latin typeface="Cambria Math"/>
                                        </a:rPr>
                                      </m:ctrlPr>
                                    </m:sSubPr>
                                    <m:e>
                                      <m:r>
                                        <a:rPr lang="en-US" i="1">
                                          <a:latin typeface="Cambria Math"/>
                                        </a:rPr>
                                        <m:t>𝜆</m:t>
                                      </m:r>
                                    </m:e>
                                    <m:sub>
                                      <m:r>
                                        <a:rPr lang="en-US" i="1">
                                          <a:latin typeface="Cambria Math"/>
                                        </a:rPr>
                                        <m:t>𝑖𝑘</m:t>
                                      </m:r>
                                    </m:sub>
                                  </m:sSub>
                                  <m:sSub>
                                    <m:sSubPr>
                                      <m:ctrlPr>
                                        <a:rPr lang="en-US" i="1">
                                          <a:latin typeface="Cambria Math"/>
                                        </a:rPr>
                                      </m:ctrlPr>
                                    </m:sSubPr>
                                    <m:e>
                                      <m:r>
                                        <a:rPr lang="en-US" i="1">
                                          <a:latin typeface="Cambria Math"/>
                                        </a:rPr>
                                        <m:t>h</m:t>
                                      </m:r>
                                    </m:e>
                                    <m:sub>
                                      <m:r>
                                        <a:rPr lang="en-US" i="1">
                                          <a:latin typeface="Cambria Math"/>
                                        </a:rPr>
                                        <m:t>𝑖</m:t>
                                      </m:r>
                                    </m:sub>
                                  </m:sSub>
                                </m:e>
                              </m:nary>
                              <m:r>
                                <a:rPr lang="en-US">
                                  <a:latin typeface="Cambria Math"/>
                                </a:rPr>
                                <m:t>+</m:t>
                              </m:r>
                              <m:sSub>
                                <m:sSubPr>
                                  <m:ctrlPr>
                                    <a:rPr lang="en-US" i="1">
                                      <a:latin typeface="Cambria Math"/>
                                    </a:rPr>
                                  </m:ctrlPr>
                                </m:sSubPr>
                                <m:e>
                                  <m:r>
                                    <a:rPr lang="en-US" i="1">
                                      <a:latin typeface="Cambria Math"/>
                                    </a:rPr>
                                    <m:t>𝑎</m:t>
                                  </m:r>
                                </m:e>
                                <m:sub>
                                  <m:r>
                                    <a:rPr lang="en-US" i="1">
                                      <a:latin typeface="Cambria Math"/>
                                    </a:rPr>
                                    <m:t>𝑘</m:t>
                                  </m:r>
                                </m:sub>
                              </m:sSub>
                            </m:e>
                          </m:d>
                        </m:num>
                        <m:den>
                          <m:r>
                            <a:rPr lang="en-US" i="1">
                              <a:latin typeface="Cambria Math"/>
                            </a:rPr>
                            <m:t>𝑍</m:t>
                          </m:r>
                          <m:d>
                            <m:dPr>
                              <m:ctrlPr>
                                <a:rPr lang="en-US" i="1">
                                  <a:latin typeface="Cambria Math"/>
                                </a:rPr>
                              </m:ctrlPr>
                            </m:dPr>
                            <m:e>
                              <m:r>
                                <a:rPr lang="en-US" b="1" i="1">
                                  <a:latin typeface="Cambria Math"/>
                                </a:rPr>
                                <m:t>𝒉</m:t>
                              </m:r>
                            </m:e>
                          </m:d>
                        </m:den>
                      </m:f>
                    </m:oMath>
                  </m:oMathPara>
                </a14:m>
                <a:endParaRPr lang="en-US" dirty="0" smtClean="0"/>
              </a:p>
              <a:p>
                <a:r>
                  <a:rPr lang="en-US" dirty="0" smtClean="0"/>
                  <a:t>Why? Needed for (ASR) sequence recognition (not needed for static or frame-level recognition)</a:t>
                </a:r>
              </a:p>
              <a:p>
                <a:r>
                  <a:rPr lang="en-US" dirty="0" smtClean="0"/>
                  <a:t> For ASR: Use GMM-HMM forced alignment to get the label for the final layer when using frame-level training.</a:t>
                </a:r>
              </a:p>
              <a:p>
                <a:r>
                  <a:rPr lang="en-US" dirty="0" smtClean="0"/>
                  <a:t>Jointly fine-tune all layers using back-propagation algorithm.</a:t>
                </a:r>
                <a:endParaRPr lang="en-US" dirty="0"/>
              </a:p>
            </p:txBody>
          </p:sp>
        </mc:Choice>
        <mc:Fallback xmlns="">
          <p:sp>
            <p:nvSpPr>
              <p:cNvPr id="7" name="Content Placeholder 6"/>
              <p:cNvSpPr>
                <a:spLocks noGrp="1" noRot="1" noChangeAspect="1" noMove="1" noResize="1" noEditPoints="1" noAdjustHandles="1" noChangeArrowheads="1" noChangeShapeType="1" noTextEdit="1"/>
              </p:cNvSpPr>
              <p:nvPr>
                <p:ph idx="1"/>
              </p:nvPr>
            </p:nvSpPr>
            <p:spPr>
              <a:xfrm>
                <a:off x="4495800" y="1219200"/>
                <a:ext cx="4507992" cy="5257800"/>
              </a:xfrm>
              <a:blipFill rotWithShape="0">
                <a:blip r:embed="rId2"/>
                <a:stretch>
                  <a:fillRect l="-1218" t="-1622" r="-1353"/>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55</a:t>
            </a:fld>
            <a:endParaRPr lang="en-US">
              <a:solidFill>
                <a:prstClr val="black">
                  <a:tint val="75000"/>
                </a:prstClr>
              </a:solidFill>
            </a:endParaRPr>
          </a:p>
        </p:txBody>
      </p:sp>
      <p:grpSp>
        <p:nvGrpSpPr>
          <p:cNvPr id="304" name="Group 303"/>
          <p:cNvGrpSpPr/>
          <p:nvPr/>
        </p:nvGrpSpPr>
        <p:grpSpPr>
          <a:xfrm>
            <a:off x="1209607" y="4419599"/>
            <a:ext cx="3173209" cy="1284243"/>
            <a:chOff x="3128174" y="1371600"/>
            <a:chExt cx="3657600" cy="1524000"/>
          </a:xfrm>
        </p:grpSpPr>
        <p:sp>
          <p:nvSpPr>
            <p:cNvPr id="305" name="Oval 304"/>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06" name="Oval 305"/>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07" name="Oval 306"/>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08" name="Oval 307"/>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09" name="Oval 308"/>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310" name="Group 309"/>
            <p:cNvGrpSpPr/>
            <p:nvPr/>
          </p:nvGrpSpPr>
          <p:grpSpPr>
            <a:xfrm>
              <a:off x="3128174" y="1371600"/>
              <a:ext cx="3622430" cy="1480066"/>
              <a:chOff x="3128174" y="1371600"/>
              <a:chExt cx="3622430" cy="1480066"/>
            </a:xfrm>
          </p:grpSpPr>
          <p:sp>
            <p:nvSpPr>
              <p:cNvPr id="311" name="Oval 310"/>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312" name="Oval 311"/>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313" name="Oval 312"/>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14" name="Oval 313"/>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15" name="Oval 314"/>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316" name="TextBox 315"/>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16" name="TextBox 315"/>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7" name="TextBox 316"/>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17" name="TextBox 316"/>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8" name="TextBox 317"/>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18" name="TextBox 317"/>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9" name="TextBox 318"/>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19" name="TextBox 318"/>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0" name="TextBox 319"/>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320" name="TextBox 319"/>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1" name="TextBox 320"/>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321" name="TextBox 320"/>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8"/>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2" name="TextBox 321"/>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322" name="TextBox 321"/>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9"/>
                    <a:stretch>
                      <a:fillRect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TextBox 322"/>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323" name="TextBox 322"/>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10"/>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TextBox 323"/>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24" name="TextBox 323"/>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1"/>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5" name="TextBox 324"/>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325" name="TextBox 324"/>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12"/>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6" name="TextBox 325"/>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326" name="TextBox 325"/>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7" name="TextBox 326"/>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327" name="TextBox 326"/>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14"/>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8" name="TextBox 327"/>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328" name="TextBox 327"/>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15"/>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9" name="TextBox 328"/>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29" name="TextBox 328"/>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6"/>
                    <a:stretch>
                      <a:fillRect r="-4167" b="-9804"/>
                    </a:stretch>
                  </a:blipFill>
                </p:spPr>
                <p:txBody>
                  <a:bodyPr/>
                  <a:lstStyle/>
                  <a:p>
                    <a:r>
                      <a:rPr lang="en-US">
                        <a:noFill/>
                      </a:rPr>
                      <a:t> </a:t>
                    </a:r>
                  </a:p>
                </p:txBody>
              </p:sp>
            </mc:Fallback>
          </mc:AlternateContent>
          <p:cxnSp>
            <p:nvCxnSpPr>
              <p:cNvPr id="330" name="Straight Connector 329"/>
              <p:cNvCxnSpPr>
                <a:stCxn id="311" idx="4"/>
                <a:endCxn id="305"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1" name="Straight Connector 330"/>
              <p:cNvCxnSpPr>
                <a:stCxn id="312" idx="4"/>
                <a:endCxn id="305"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2" name="Straight Connector 331"/>
              <p:cNvCxnSpPr>
                <a:stCxn id="313" idx="4"/>
                <a:endCxn id="305"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3" name="Straight Connector 332"/>
              <p:cNvCxnSpPr>
                <a:stCxn id="314" idx="4"/>
                <a:endCxn id="325"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4" name="Straight Connector 333"/>
              <p:cNvCxnSpPr>
                <a:stCxn id="315" idx="4"/>
                <a:endCxn id="305"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5" name="Straight Connector 334"/>
              <p:cNvCxnSpPr>
                <a:stCxn id="311" idx="4"/>
                <a:endCxn id="306"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6" name="Straight Connector 335"/>
              <p:cNvCxnSpPr>
                <a:stCxn id="311" idx="4"/>
                <a:endCxn id="307"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7" name="Straight Connector 336"/>
              <p:cNvCxnSpPr>
                <a:stCxn id="311" idx="4"/>
                <a:endCxn id="308"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8" name="Straight Connector 337"/>
              <p:cNvCxnSpPr>
                <a:stCxn id="311" idx="4"/>
                <a:endCxn id="309"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9" name="Straight Connector 338"/>
              <p:cNvCxnSpPr>
                <a:stCxn id="312" idx="4"/>
                <a:endCxn id="306"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0" name="Straight Connector 339"/>
              <p:cNvCxnSpPr>
                <a:stCxn id="312" idx="4"/>
                <a:endCxn id="307"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1" name="Straight Connector 340"/>
              <p:cNvCxnSpPr>
                <a:stCxn id="312" idx="4"/>
                <a:endCxn id="308"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2" name="Straight Connector 341"/>
              <p:cNvCxnSpPr>
                <a:stCxn id="312" idx="4"/>
                <a:endCxn id="309"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3" name="Straight Connector 342"/>
              <p:cNvCxnSpPr>
                <a:stCxn id="313" idx="4"/>
                <a:endCxn id="307"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4" name="Straight Connector 343"/>
              <p:cNvCxnSpPr>
                <a:stCxn id="313" idx="4"/>
                <a:endCxn id="308"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5" name="Straight Connector 344"/>
              <p:cNvCxnSpPr>
                <a:stCxn id="313" idx="4"/>
                <a:endCxn id="309"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6" name="Straight Connector 345"/>
              <p:cNvCxnSpPr>
                <a:stCxn id="314" idx="4"/>
                <a:endCxn id="308"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7" name="Straight Connector 346"/>
              <p:cNvCxnSpPr>
                <a:stCxn id="314" idx="4"/>
                <a:endCxn id="309"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8" name="Straight Connector 347"/>
              <p:cNvCxnSpPr>
                <a:stCxn id="314" idx="4"/>
                <a:endCxn id="307"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9" name="Straight Connector 348"/>
              <p:cNvCxnSpPr>
                <a:stCxn id="315" idx="4"/>
                <a:endCxn id="308"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50" name="Group 349"/>
          <p:cNvGrpSpPr/>
          <p:nvPr/>
        </p:nvGrpSpPr>
        <p:grpSpPr>
          <a:xfrm>
            <a:off x="1209607" y="3505200"/>
            <a:ext cx="3173209" cy="1284243"/>
            <a:chOff x="3128174" y="1371600"/>
            <a:chExt cx="3657600" cy="1524000"/>
          </a:xfrm>
        </p:grpSpPr>
        <p:sp>
          <p:nvSpPr>
            <p:cNvPr id="351" name="Oval 350"/>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52" name="Oval 351"/>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53" name="Oval 352"/>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54" name="Oval 353"/>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55" name="Oval 354"/>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356" name="Group 355"/>
            <p:cNvGrpSpPr/>
            <p:nvPr/>
          </p:nvGrpSpPr>
          <p:grpSpPr>
            <a:xfrm>
              <a:off x="3128174" y="1371600"/>
              <a:ext cx="3622430" cy="1480066"/>
              <a:chOff x="3128174" y="1371600"/>
              <a:chExt cx="3622430" cy="1480066"/>
            </a:xfrm>
          </p:grpSpPr>
          <p:sp>
            <p:nvSpPr>
              <p:cNvPr id="357" name="Oval 356"/>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358" name="Oval 357"/>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359" name="Oval 358"/>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60" name="Oval 359"/>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61" name="Oval 360"/>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362" name="TextBox 361"/>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62" name="TextBox 361"/>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3" name="TextBox 362"/>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63" name="TextBox 362"/>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4" name="TextBox 363"/>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64" name="TextBox 363"/>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5" name="TextBox 364"/>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365" name="TextBox 364"/>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6" name="TextBox 365"/>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366" name="TextBox 365"/>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7" name="TextBox 366"/>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367" name="TextBox 366"/>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8"/>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8" name="TextBox 367"/>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368" name="TextBox 367"/>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9"/>
                    <a:stretch>
                      <a:fillRect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69" name="TextBox 368"/>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369" name="TextBox 368"/>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10"/>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0" name="TextBox 369"/>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70" name="TextBox 369"/>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1"/>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1" name="TextBox 370"/>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371" name="TextBox 370"/>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12"/>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2" name="TextBox 371"/>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372" name="TextBox 371"/>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3" name="TextBox 372"/>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373" name="TextBox 372"/>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14"/>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4" name="TextBox 373"/>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374" name="TextBox 373"/>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15"/>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5" name="TextBox 374"/>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375" name="TextBox 374"/>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6"/>
                    <a:stretch>
                      <a:fillRect r="-4167" b="-9804"/>
                    </a:stretch>
                  </a:blipFill>
                </p:spPr>
                <p:txBody>
                  <a:bodyPr/>
                  <a:lstStyle/>
                  <a:p>
                    <a:r>
                      <a:rPr lang="en-US">
                        <a:noFill/>
                      </a:rPr>
                      <a:t> </a:t>
                    </a:r>
                  </a:p>
                </p:txBody>
              </p:sp>
            </mc:Fallback>
          </mc:AlternateContent>
          <p:cxnSp>
            <p:nvCxnSpPr>
              <p:cNvPr id="376" name="Straight Connector 375"/>
              <p:cNvCxnSpPr>
                <a:stCxn id="357" idx="4"/>
                <a:endCxn id="351"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7" name="Straight Connector 376"/>
              <p:cNvCxnSpPr>
                <a:stCxn id="358" idx="4"/>
                <a:endCxn id="351"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8" name="Straight Connector 377"/>
              <p:cNvCxnSpPr>
                <a:stCxn id="359" idx="4"/>
                <a:endCxn id="351"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79" name="Straight Connector 378"/>
              <p:cNvCxnSpPr>
                <a:stCxn id="360" idx="4"/>
                <a:endCxn id="371"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0" name="Straight Connector 379"/>
              <p:cNvCxnSpPr>
                <a:stCxn id="361" idx="4"/>
                <a:endCxn id="351"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1" name="Straight Connector 380"/>
              <p:cNvCxnSpPr>
                <a:stCxn id="357" idx="4"/>
                <a:endCxn id="352"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2" name="Straight Connector 381"/>
              <p:cNvCxnSpPr>
                <a:stCxn id="357" idx="4"/>
                <a:endCxn id="353"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3" name="Straight Connector 382"/>
              <p:cNvCxnSpPr>
                <a:stCxn id="357" idx="4"/>
                <a:endCxn id="354"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4" name="Straight Connector 383"/>
              <p:cNvCxnSpPr>
                <a:stCxn id="357" idx="4"/>
                <a:endCxn id="355"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5" name="Straight Connector 384"/>
              <p:cNvCxnSpPr>
                <a:stCxn id="358" idx="4"/>
                <a:endCxn id="352"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6" name="Straight Connector 385"/>
              <p:cNvCxnSpPr>
                <a:stCxn id="358" idx="4"/>
                <a:endCxn id="353"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7" name="Straight Connector 386"/>
              <p:cNvCxnSpPr>
                <a:stCxn id="358" idx="4"/>
                <a:endCxn id="354"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8" name="Straight Connector 387"/>
              <p:cNvCxnSpPr>
                <a:stCxn id="358" idx="4"/>
                <a:endCxn id="355"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9" name="Straight Connector 388"/>
              <p:cNvCxnSpPr>
                <a:stCxn id="359" idx="4"/>
                <a:endCxn id="353"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0" name="Straight Connector 389"/>
              <p:cNvCxnSpPr>
                <a:stCxn id="359" idx="4"/>
                <a:endCxn id="354"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1" name="Straight Connector 390"/>
              <p:cNvCxnSpPr>
                <a:stCxn id="359" idx="4"/>
                <a:endCxn id="355"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2" name="Straight Connector 391"/>
              <p:cNvCxnSpPr>
                <a:stCxn id="360" idx="4"/>
                <a:endCxn id="354"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3" name="Straight Connector 392"/>
              <p:cNvCxnSpPr>
                <a:stCxn id="360" idx="4"/>
                <a:endCxn id="355"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4" name="Straight Connector 393"/>
              <p:cNvCxnSpPr>
                <a:stCxn id="360" idx="4"/>
                <a:endCxn id="353"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5" name="Straight Connector 394"/>
              <p:cNvCxnSpPr>
                <a:stCxn id="361" idx="4"/>
                <a:endCxn id="354"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396" name="Group 395"/>
          <p:cNvGrpSpPr/>
          <p:nvPr/>
        </p:nvGrpSpPr>
        <p:grpSpPr>
          <a:xfrm>
            <a:off x="1209608" y="2590800"/>
            <a:ext cx="3173208" cy="1284243"/>
            <a:chOff x="3128174" y="1371600"/>
            <a:chExt cx="3657600" cy="1524000"/>
          </a:xfrm>
        </p:grpSpPr>
        <p:sp>
          <p:nvSpPr>
            <p:cNvPr id="397" name="Oval 396"/>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98" name="Oval 397"/>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399" name="Oval 398"/>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00" name="Oval 399"/>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01" name="Oval 400"/>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402" name="Group 401"/>
            <p:cNvGrpSpPr/>
            <p:nvPr/>
          </p:nvGrpSpPr>
          <p:grpSpPr>
            <a:xfrm>
              <a:off x="3128174" y="1371600"/>
              <a:ext cx="3622430" cy="1480066"/>
              <a:chOff x="3128174" y="1371600"/>
              <a:chExt cx="3622430" cy="1480066"/>
            </a:xfrm>
          </p:grpSpPr>
          <p:sp>
            <p:nvSpPr>
              <p:cNvPr id="403" name="Oval 402"/>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404" name="Oval 403"/>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405" name="Oval 404"/>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06" name="Oval 405"/>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07" name="Oval 406"/>
              <p:cNvSpPr/>
              <p:nvPr/>
            </p:nvSpPr>
            <p:spPr>
              <a:xfrm>
                <a:off x="62523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408" name="TextBox 407"/>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08" name="TextBox 407"/>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9" name="TextBox 408"/>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09" name="TextBox 408"/>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0" name="TextBox 409"/>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10" name="TextBox 409"/>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1" name="TextBox 410"/>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11" name="TextBox 410"/>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2" name="TextBox 411"/>
                  <p:cNvSpPr txBox="1"/>
                  <p:nvPr/>
                </p:nvSpPr>
                <p:spPr>
                  <a:xfrm>
                    <a:off x="3128174" y="1415534"/>
                    <a:ext cx="47904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412" name="TextBox 411"/>
                  <p:cNvSpPr txBox="1">
                    <a:spLocks noRot="1" noChangeAspect="1" noMove="1" noResize="1" noEditPoints="1" noAdjustHandles="1" noChangeArrowheads="1" noChangeShapeType="1" noTextEdit="1"/>
                  </p:cNvSpPr>
                  <p:nvPr/>
                </p:nvSpPr>
                <p:spPr>
                  <a:xfrm>
                    <a:off x="3128174" y="1415534"/>
                    <a:ext cx="479041" cy="369332"/>
                  </a:xfrm>
                  <a:prstGeom prst="rect">
                    <a:avLst/>
                  </a:prstGeom>
                  <a:blipFill rotWithShape="0">
                    <a:blip r:embed="rId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3" name="TextBox 412"/>
                  <p:cNvSpPr txBox="1"/>
                  <p:nvPr/>
                </p:nvSpPr>
                <p:spPr>
                  <a:xfrm>
                    <a:off x="3768688" y="1415534"/>
                    <a:ext cx="48436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413" name="TextBox 412"/>
                  <p:cNvSpPr txBox="1">
                    <a:spLocks noRot="1" noChangeAspect="1" noMove="1" noResize="1" noEditPoints="1" noAdjustHandles="1" noChangeArrowheads="1" noChangeShapeType="1" noTextEdit="1"/>
                  </p:cNvSpPr>
                  <p:nvPr/>
                </p:nvSpPr>
                <p:spPr>
                  <a:xfrm>
                    <a:off x="3768688" y="1415534"/>
                    <a:ext cx="484363" cy="369332"/>
                  </a:xfrm>
                  <a:prstGeom prst="rect">
                    <a:avLst/>
                  </a:prstGeom>
                  <a:blipFill rotWithShape="0">
                    <a:blip r:embed="rId8"/>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4" name="TextBox 413"/>
                  <p:cNvSpPr txBox="1"/>
                  <p:nvPr/>
                </p:nvSpPr>
                <p:spPr>
                  <a:xfrm>
                    <a:off x="4687343" y="1415534"/>
                    <a:ext cx="450380" cy="391646"/>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414" name="TextBox 413"/>
                  <p:cNvSpPr txBox="1">
                    <a:spLocks noRot="1" noChangeAspect="1" noMove="1" noResize="1" noEditPoints="1" noAdjustHandles="1" noChangeArrowheads="1" noChangeShapeType="1" noTextEdit="1"/>
                  </p:cNvSpPr>
                  <p:nvPr/>
                </p:nvSpPr>
                <p:spPr>
                  <a:xfrm>
                    <a:off x="4687343" y="1415534"/>
                    <a:ext cx="450380" cy="391646"/>
                  </a:xfrm>
                  <a:prstGeom prst="rect">
                    <a:avLst/>
                  </a:prstGeom>
                  <a:blipFill rotWithShape="0">
                    <a:blip r:embed="rId9"/>
                    <a:stretch>
                      <a:fillRect b="-2963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5" name="TextBox 414"/>
                  <p:cNvSpPr txBox="1"/>
                  <p:nvPr/>
                </p:nvSpPr>
                <p:spPr>
                  <a:xfrm>
                    <a:off x="5640645" y="1415534"/>
                    <a:ext cx="460574" cy="388761"/>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h</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415" name="TextBox 414"/>
                  <p:cNvSpPr txBox="1">
                    <a:spLocks noRot="1" noChangeAspect="1" noMove="1" noResize="1" noEditPoints="1" noAdjustHandles="1" noChangeArrowheads="1" noChangeShapeType="1" noTextEdit="1"/>
                  </p:cNvSpPr>
                  <p:nvPr/>
                </p:nvSpPr>
                <p:spPr>
                  <a:xfrm>
                    <a:off x="5640645" y="1415534"/>
                    <a:ext cx="460574" cy="388761"/>
                  </a:xfrm>
                  <a:prstGeom prst="rect">
                    <a:avLst/>
                  </a:prstGeom>
                  <a:blipFill rotWithShape="0">
                    <a:blip r:embed="rId10"/>
                    <a:stretch>
                      <a:fillRect b="-2777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6" name="TextBox 415"/>
                  <p:cNvSpPr txBox="1"/>
                  <p:nvPr/>
                </p:nvSpPr>
                <p:spPr>
                  <a:xfrm>
                    <a:off x="6332548" y="1415534"/>
                    <a:ext cx="300826"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416" name="TextBox 415"/>
                  <p:cNvSpPr txBox="1">
                    <a:spLocks noRot="1" noChangeAspect="1" noMove="1" noResize="1" noEditPoints="1" noAdjustHandles="1" noChangeArrowheads="1" noChangeShapeType="1" noTextEdit="1"/>
                  </p:cNvSpPr>
                  <p:nvPr/>
                </p:nvSpPr>
                <p:spPr>
                  <a:xfrm>
                    <a:off x="6332548" y="1415534"/>
                    <a:ext cx="300826" cy="369332"/>
                  </a:xfrm>
                  <a:prstGeom prst="rect">
                    <a:avLst/>
                  </a:prstGeom>
                  <a:blipFill rotWithShape="0">
                    <a:blip r:embed="rId11"/>
                    <a:stretch>
                      <a:fillRect r="-16279" b="-980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7" name="TextBox 416"/>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417" name="TextBox 416"/>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12"/>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8" name="TextBox 417"/>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418" name="TextBox 417"/>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13"/>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9" name="TextBox 418"/>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419" name="TextBox 418"/>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17"/>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0" name="TextBox 419"/>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420" name="TextBox 419"/>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15"/>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21" name="TextBox 420"/>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421" name="TextBox 420"/>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16"/>
                    <a:stretch>
                      <a:fillRect r="-4167" b="-9804"/>
                    </a:stretch>
                  </a:blipFill>
                </p:spPr>
                <p:txBody>
                  <a:bodyPr/>
                  <a:lstStyle/>
                  <a:p>
                    <a:r>
                      <a:rPr lang="en-US">
                        <a:noFill/>
                      </a:rPr>
                      <a:t> </a:t>
                    </a:r>
                  </a:p>
                </p:txBody>
              </p:sp>
            </mc:Fallback>
          </mc:AlternateContent>
          <p:cxnSp>
            <p:nvCxnSpPr>
              <p:cNvPr id="422" name="Straight Connector 421"/>
              <p:cNvCxnSpPr>
                <a:stCxn id="403" idx="4"/>
                <a:endCxn id="397"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3" name="Straight Connector 422"/>
              <p:cNvCxnSpPr>
                <a:stCxn id="404" idx="4"/>
                <a:endCxn id="397"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4" name="Straight Connector 423"/>
              <p:cNvCxnSpPr>
                <a:stCxn id="405" idx="4"/>
                <a:endCxn id="397"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5" name="Straight Connector 424"/>
              <p:cNvCxnSpPr>
                <a:stCxn id="406" idx="4"/>
                <a:endCxn id="417"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6" name="Straight Connector 425"/>
              <p:cNvCxnSpPr>
                <a:stCxn id="407" idx="4"/>
                <a:endCxn id="397" idx="0"/>
              </p:cNvCxnSpPr>
              <p:nvPr/>
            </p:nvCxnSpPr>
            <p:spPr>
              <a:xfrm flipH="1">
                <a:off x="3377289" y="1828800"/>
                <a:ext cx="312420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7" name="Straight Connector 426"/>
              <p:cNvCxnSpPr>
                <a:stCxn id="403" idx="4"/>
                <a:endCxn id="398"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8" name="Straight Connector 427"/>
              <p:cNvCxnSpPr>
                <a:stCxn id="403" idx="4"/>
                <a:endCxn id="399"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9" name="Straight Connector 428"/>
              <p:cNvCxnSpPr>
                <a:stCxn id="403" idx="4"/>
                <a:endCxn id="400"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0" name="Straight Connector 429"/>
              <p:cNvCxnSpPr>
                <a:stCxn id="403" idx="4"/>
                <a:endCxn id="401"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1" name="Straight Connector 430"/>
              <p:cNvCxnSpPr>
                <a:stCxn id="404" idx="4"/>
                <a:endCxn id="398"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2" name="Straight Connector 431"/>
              <p:cNvCxnSpPr>
                <a:stCxn id="404" idx="4"/>
                <a:endCxn id="399"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3" name="Straight Connector 432"/>
              <p:cNvCxnSpPr>
                <a:stCxn id="404" idx="4"/>
                <a:endCxn id="400"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4" name="Straight Connector 433"/>
              <p:cNvCxnSpPr>
                <a:stCxn id="404" idx="4"/>
                <a:endCxn id="401"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5" name="Straight Connector 434"/>
              <p:cNvCxnSpPr>
                <a:stCxn id="405" idx="4"/>
                <a:endCxn id="399"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6" name="Straight Connector 435"/>
              <p:cNvCxnSpPr>
                <a:stCxn id="405" idx="4"/>
                <a:endCxn id="400"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7" name="Straight Connector 436"/>
              <p:cNvCxnSpPr>
                <a:stCxn id="405" idx="4"/>
                <a:endCxn id="401"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8" name="Straight Connector 437"/>
              <p:cNvCxnSpPr>
                <a:stCxn id="406" idx="4"/>
                <a:endCxn id="400"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9" name="Straight Connector 438"/>
              <p:cNvCxnSpPr>
                <a:stCxn id="406" idx="4"/>
                <a:endCxn id="401"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0" name="Straight Connector 439"/>
              <p:cNvCxnSpPr>
                <a:stCxn id="406" idx="4"/>
                <a:endCxn id="399"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41" name="Straight Connector 440"/>
              <p:cNvCxnSpPr>
                <a:stCxn id="407" idx="4"/>
                <a:endCxn id="400" idx="0"/>
              </p:cNvCxnSpPr>
              <p:nvPr/>
            </p:nvCxnSpPr>
            <p:spPr>
              <a:xfrm flipH="1">
                <a:off x="5880166" y="1828800"/>
                <a:ext cx="621323"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grpSp>
        <p:nvGrpSpPr>
          <p:cNvPr id="442" name="Group 441"/>
          <p:cNvGrpSpPr/>
          <p:nvPr/>
        </p:nvGrpSpPr>
        <p:grpSpPr>
          <a:xfrm>
            <a:off x="1219200" y="1676400"/>
            <a:ext cx="3136424" cy="1284243"/>
            <a:chOff x="3128174" y="1371600"/>
            <a:chExt cx="3657600" cy="1524000"/>
          </a:xfrm>
        </p:grpSpPr>
        <p:sp>
          <p:nvSpPr>
            <p:cNvPr id="443" name="Oval 442"/>
            <p:cNvSpPr/>
            <p:nvPr/>
          </p:nvSpPr>
          <p:spPr>
            <a:xfrm>
              <a:off x="312817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44" name="Oval 443"/>
            <p:cNvSpPr/>
            <p:nvPr/>
          </p:nvSpPr>
          <p:spPr>
            <a:xfrm>
              <a:off x="3743637"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45" name="Oval 444"/>
            <p:cNvSpPr/>
            <p:nvPr/>
          </p:nvSpPr>
          <p:spPr>
            <a:xfrm>
              <a:off x="4687343"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46" name="Oval 445"/>
            <p:cNvSpPr/>
            <p:nvPr/>
          </p:nvSpPr>
          <p:spPr>
            <a:xfrm>
              <a:off x="5631051"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47" name="Oval 446"/>
            <p:cNvSpPr/>
            <p:nvPr/>
          </p:nvSpPr>
          <p:spPr>
            <a:xfrm>
              <a:off x="6287544" y="2438400"/>
              <a:ext cx="498230" cy="457200"/>
            </a:xfrm>
            <a:prstGeom prst="ellipse">
              <a:avLst/>
            </a:prstGeom>
            <a:solidFill>
              <a:srgbClr val="0070C0"/>
            </a:solidFill>
            <a:ln>
              <a:solidFill>
                <a:srgbClr val="00206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grpSp>
          <p:nvGrpSpPr>
            <p:cNvPr id="448" name="Group 447"/>
            <p:cNvGrpSpPr/>
            <p:nvPr/>
          </p:nvGrpSpPr>
          <p:grpSpPr>
            <a:xfrm>
              <a:off x="3128174" y="1371600"/>
              <a:ext cx="3581400" cy="1480066"/>
              <a:chOff x="3128174" y="1371600"/>
              <a:chExt cx="3581400" cy="1480066"/>
            </a:xfrm>
          </p:grpSpPr>
          <p:sp>
            <p:nvSpPr>
              <p:cNvPr id="449" name="Oval 448"/>
              <p:cNvSpPr/>
              <p:nvPr/>
            </p:nvSpPr>
            <p:spPr>
              <a:xfrm>
                <a:off x="31281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sz="1400" dirty="0">
                  <a:solidFill>
                    <a:prstClr val="white"/>
                  </a:solidFill>
                </a:endParaRPr>
              </a:p>
            </p:txBody>
          </p:sp>
          <p:sp>
            <p:nvSpPr>
              <p:cNvPr id="450" name="Oval 449"/>
              <p:cNvSpPr/>
              <p:nvPr/>
            </p:nvSpPr>
            <p:spPr>
              <a:xfrm>
                <a:off x="3737776"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dirty="0">
                  <a:solidFill>
                    <a:prstClr val="white"/>
                  </a:solidFill>
                </a:endParaRPr>
              </a:p>
            </p:txBody>
          </p:sp>
          <p:sp>
            <p:nvSpPr>
              <p:cNvPr id="451" name="Oval 450"/>
              <p:cNvSpPr/>
              <p:nvPr/>
            </p:nvSpPr>
            <p:spPr>
              <a:xfrm>
                <a:off x="4675620"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p:sp>
            <p:nvSpPr>
              <p:cNvPr id="452" name="Oval 451"/>
              <p:cNvSpPr/>
              <p:nvPr/>
            </p:nvSpPr>
            <p:spPr>
              <a:xfrm>
                <a:off x="5642774" y="1371600"/>
                <a:ext cx="498230" cy="4572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269"/>
                <a:endParaRPr lang="en-US">
                  <a:solidFill>
                    <a:prstClr val="white"/>
                  </a:solidFill>
                </a:endParaRPr>
              </a:p>
            </p:txBody>
          </p:sp>
          <mc:AlternateContent xmlns:mc="http://schemas.openxmlformats.org/markup-compatibility/2006" xmlns:a14="http://schemas.microsoft.com/office/drawing/2010/main">
            <mc:Choice Requires="a14">
              <p:sp>
                <p:nvSpPr>
                  <p:cNvPr id="454" name="TextBox 453"/>
                  <p:cNvSpPr txBox="1"/>
                  <p:nvPr/>
                </p:nvSpPr>
                <p:spPr>
                  <a:xfrm>
                    <a:off x="4241388"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54" name="TextBox 453"/>
                  <p:cNvSpPr txBox="1">
                    <a:spLocks noRot="1" noChangeAspect="1" noMove="1" noResize="1" noEditPoints="1" noAdjustHandles="1" noChangeArrowheads="1" noChangeShapeType="1" noTextEdit="1"/>
                  </p:cNvSpPr>
                  <p:nvPr/>
                </p:nvSpPr>
                <p:spPr>
                  <a:xfrm>
                    <a:off x="4241388" y="1415534"/>
                    <a:ext cx="445955" cy="369332"/>
                  </a:xfrm>
                  <a:prstGeom prst="rect">
                    <a:avLst/>
                  </a:prstGeom>
                  <a:blipFill rotWithShape="0">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5" name="TextBox 454"/>
                  <p:cNvSpPr txBox="1"/>
                  <p:nvPr/>
                </p:nvSpPr>
                <p:spPr>
                  <a:xfrm>
                    <a:off x="5196819" y="14155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55" name="TextBox 454"/>
                  <p:cNvSpPr txBox="1">
                    <a:spLocks noRot="1" noChangeAspect="1" noMove="1" noResize="1" noEditPoints="1" noAdjustHandles="1" noChangeArrowheads="1" noChangeShapeType="1" noTextEdit="1"/>
                  </p:cNvSpPr>
                  <p:nvPr/>
                </p:nvSpPr>
                <p:spPr>
                  <a:xfrm>
                    <a:off x="5196819" y="1415534"/>
                    <a:ext cx="445955" cy="369332"/>
                  </a:xfrm>
                  <a:prstGeom prst="rect">
                    <a:avLst/>
                  </a:prstGeom>
                  <a:blipFill rotWithShape="0">
                    <a:blip r:embed="rId1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6" name="TextBox 455"/>
                  <p:cNvSpPr txBox="1"/>
                  <p:nvPr/>
                </p:nvSpPr>
                <p:spPr>
                  <a:xfrm>
                    <a:off x="424772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56" name="TextBox 455"/>
                  <p:cNvSpPr txBox="1">
                    <a:spLocks noRot="1" noChangeAspect="1" noMove="1" noResize="1" noEditPoints="1" noAdjustHandles="1" noChangeArrowheads="1" noChangeShapeType="1" noTextEdit="1"/>
                  </p:cNvSpPr>
                  <p:nvPr/>
                </p:nvSpPr>
                <p:spPr>
                  <a:xfrm>
                    <a:off x="4247729" y="2482334"/>
                    <a:ext cx="445955" cy="369332"/>
                  </a:xfrm>
                  <a:prstGeom prst="rect">
                    <a:avLst/>
                  </a:prstGeom>
                  <a:blipFill rotWithShape="0">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7" name="TextBox 456"/>
                  <p:cNvSpPr txBox="1"/>
                  <p:nvPr/>
                </p:nvSpPr>
                <p:spPr>
                  <a:xfrm>
                    <a:off x="5196819" y="2482334"/>
                    <a:ext cx="44595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ea typeface="Cambria Math"/>
                            </a:rPr>
                            <m:t>⋯</m:t>
                          </m:r>
                        </m:oMath>
                      </m:oMathPara>
                    </a14:m>
                    <a:endParaRPr lang="en-US" dirty="0">
                      <a:solidFill>
                        <a:prstClr val="black"/>
                      </a:solidFill>
                    </a:endParaRPr>
                  </a:p>
                </p:txBody>
              </p:sp>
            </mc:Choice>
            <mc:Fallback xmlns="">
              <p:sp>
                <p:nvSpPr>
                  <p:cNvPr id="457" name="TextBox 456"/>
                  <p:cNvSpPr txBox="1">
                    <a:spLocks noRot="1" noChangeAspect="1" noMove="1" noResize="1" noEditPoints="1" noAdjustHandles="1" noChangeArrowheads="1" noChangeShapeType="1" noTextEdit="1"/>
                  </p:cNvSpPr>
                  <p:nvPr/>
                </p:nvSpPr>
                <p:spPr>
                  <a:xfrm>
                    <a:off x="5196819" y="2482334"/>
                    <a:ext cx="445955" cy="369332"/>
                  </a:xfrm>
                  <a:prstGeom prst="rect">
                    <a:avLst/>
                  </a:prstGeom>
                  <a:blipFill rotWithShape="0">
                    <a:blip r:embed="rId2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8" name="TextBox 457"/>
                  <p:cNvSpPr txBox="1"/>
                  <p:nvPr/>
                </p:nvSpPr>
                <p:spPr>
                  <a:xfrm>
                    <a:off x="3128174" y="1415534"/>
                    <a:ext cx="493215"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𝑙</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458" name="TextBox 457"/>
                  <p:cNvSpPr txBox="1">
                    <a:spLocks noRot="1" noChangeAspect="1" noMove="1" noResize="1" noEditPoints="1" noAdjustHandles="1" noChangeArrowheads="1" noChangeShapeType="1" noTextEdit="1"/>
                  </p:cNvSpPr>
                  <p:nvPr/>
                </p:nvSpPr>
                <p:spPr>
                  <a:xfrm>
                    <a:off x="3128174" y="1415534"/>
                    <a:ext cx="493215" cy="438283"/>
                  </a:xfrm>
                  <a:prstGeom prst="rect">
                    <a:avLst/>
                  </a:prstGeom>
                  <a:blipFill rotWithShape="0">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59" name="TextBox 458"/>
                  <p:cNvSpPr txBox="1"/>
                  <p:nvPr/>
                </p:nvSpPr>
                <p:spPr>
                  <a:xfrm>
                    <a:off x="3768688" y="1415534"/>
                    <a:ext cx="499421" cy="43828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𝑙</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459" name="TextBox 458"/>
                  <p:cNvSpPr txBox="1">
                    <a:spLocks noRot="1" noChangeAspect="1" noMove="1" noResize="1" noEditPoints="1" noAdjustHandles="1" noChangeArrowheads="1" noChangeShapeType="1" noTextEdit="1"/>
                  </p:cNvSpPr>
                  <p:nvPr/>
                </p:nvSpPr>
                <p:spPr>
                  <a:xfrm>
                    <a:off x="3768688" y="1415534"/>
                    <a:ext cx="499421" cy="438283"/>
                  </a:xfrm>
                  <a:prstGeom prst="rect">
                    <a:avLst/>
                  </a:prstGeom>
                  <a:blipFill rotWithShape="0">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0" name="TextBox 459"/>
                  <p:cNvSpPr txBox="1"/>
                  <p:nvPr/>
                </p:nvSpPr>
                <p:spPr>
                  <a:xfrm>
                    <a:off x="4687343" y="1415534"/>
                    <a:ext cx="459791" cy="464763"/>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𝑙</m:t>
                              </m:r>
                            </m:e>
                            <m:sub>
                              <m:r>
                                <a:rPr lang="en-US" i="1" smtClean="0">
                                  <a:solidFill>
                                    <a:prstClr val="black"/>
                                  </a:solidFill>
                                  <a:latin typeface="Cambria Math"/>
                                </a:rPr>
                                <m:t>𝑗</m:t>
                              </m:r>
                            </m:sub>
                          </m:sSub>
                        </m:oMath>
                      </m:oMathPara>
                    </a14:m>
                    <a:endParaRPr lang="en-US" dirty="0">
                      <a:solidFill>
                        <a:prstClr val="black"/>
                      </a:solidFill>
                    </a:endParaRPr>
                  </a:p>
                </p:txBody>
              </p:sp>
            </mc:Choice>
            <mc:Fallback xmlns="">
              <p:sp>
                <p:nvSpPr>
                  <p:cNvPr id="460" name="TextBox 459"/>
                  <p:cNvSpPr txBox="1">
                    <a:spLocks noRot="1" noChangeAspect="1" noMove="1" noResize="1" noEditPoints="1" noAdjustHandles="1" noChangeArrowheads="1" noChangeShapeType="1" noTextEdit="1"/>
                  </p:cNvSpPr>
                  <p:nvPr/>
                </p:nvSpPr>
                <p:spPr>
                  <a:xfrm>
                    <a:off x="4687343" y="1415534"/>
                    <a:ext cx="459791" cy="464763"/>
                  </a:xfrm>
                  <a:prstGeom prst="rect">
                    <a:avLst/>
                  </a:prstGeom>
                  <a:blipFill rotWithShape="0">
                    <a:blip r:embed="rId24"/>
                    <a:stretch>
                      <a:fillRect b="-937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1" name="TextBox 460"/>
                  <p:cNvSpPr txBox="1"/>
                  <p:nvPr/>
                </p:nvSpPr>
                <p:spPr>
                  <a:xfrm>
                    <a:off x="5640645" y="1415534"/>
                    <a:ext cx="471680" cy="461339"/>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𝑙</m:t>
                              </m:r>
                            </m:e>
                            <m:sub>
                              <m:r>
                                <a:rPr lang="en-US" i="1" smtClean="0">
                                  <a:solidFill>
                                    <a:prstClr val="black"/>
                                  </a:solidFill>
                                  <a:latin typeface="Cambria Math"/>
                                </a:rPr>
                                <m:t>𝐽</m:t>
                              </m:r>
                            </m:sub>
                          </m:sSub>
                        </m:oMath>
                      </m:oMathPara>
                    </a14:m>
                    <a:endParaRPr lang="en-US" dirty="0">
                      <a:solidFill>
                        <a:prstClr val="black"/>
                      </a:solidFill>
                    </a:endParaRPr>
                  </a:p>
                </p:txBody>
              </p:sp>
            </mc:Choice>
            <mc:Fallback xmlns="">
              <p:sp>
                <p:nvSpPr>
                  <p:cNvPr id="461" name="TextBox 460"/>
                  <p:cNvSpPr txBox="1">
                    <a:spLocks noRot="1" noChangeAspect="1" noMove="1" noResize="1" noEditPoints="1" noAdjustHandles="1" noChangeArrowheads="1" noChangeShapeType="1" noTextEdit="1"/>
                  </p:cNvSpPr>
                  <p:nvPr/>
                </p:nvSpPr>
                <p:spPr>
                  <a:xfrm>
                    <a:off x="5640645" y="1415534"/>
                    <a:ext cx="471680" cy="461339"/>
                  </a:xfrm>
                  <a:prstGeom prst="rect">
                    <a:avLst/>
                  </a:prstGeom>
                  <a:blipFill rotWithShape="0">
                    <a:blip r:embed="rId25"/>
                    <a:stretch>
                      <a:fillRect b="-781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3" name="TextBox 462"/>
                  <p:cNvSpPr txBox="1"/>
                  <p:nvPr/>
                </p:nvSpPr>
                <p:spPr>
                  <a:xfrm>
                    <a:off x="3137768" y="2476418"/>
                    <a:ext cx="473591"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1</m:t>
                              </m:r>
                            </m:sub>
                          </m:sSub>
                        </m:oMath>
                      </m:oMathPara>
                    </a14:m>
                    <a:endParaRPr lang="en-US" dirty="0">
                      <a:solidFill>
                        <a:prstClr val="black"/>
                      </a:solidFill>
                    </a:endParaRPr>
                  </a:p>
                </p:txBody>
              </p:sp>
            </mc:Choice>
            <mc:Fallback xmlns="">
              <p:sp>
                <p:nvSpPr>
                  <p:cNvPr id="463" name="TextBox 462"/>
                  <p:cNvSpPr txBox="1">
                    <a:spLocks noRot="1" noChangeAspect="1" noMove="1" noResize="1" noEditPoints="1" noAdjustHandles="1" noChangeArrowheads="1" noChangeShapeType="1" noTextEdit="1"/>
                  </p:cNvSpPr>
                  <p:nvPr/>
                </p:nvSpPr>
                <p:spPr>
                  <a:xfrm>
                    <a:off x="3137768" y="2476418"/>
                    <a:ext cx="473591" cy="369332"/>
                  </a:xfrm>
                  <a:prstGeom prst="rect">
                    <a:avLst/>
                  </a:prstGeom>
                  <a:blipFill rotWithShape="0">
                    <a:blip r:embed="rId26"/>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4" name="TextBox 463"/>
                  <p:cNvSpPr txBox="1"/>
                  <p:nvPr/>
                </p:nvSpPr>
                <p:spPr>
                  <a:xfrm>
                    <a:off x="3737776" y="2482334"/>
                    <a:ext cx="478913"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2</m:t>
                              </m:r>
                            </m:sub>
                          </m:sSub>
                        </m:oMath>
                      </m:oMathPara>
                    </a14:m>
                    <a:endParaRPr lang="en-US" dirty="0">
                      <a:solidFill>
                        <a:prstClr val="black"/>
                      </a:solidFill>
                    </a:endParaRPr>
                  </a:p>
                </p:txBody>
              </p:sp>
            </mc:Choice>
            <mc:Fallback xmlns="">
              <p:sp>
                <p:nvSpPr>
                  <p:cNvPr id="464" name="TextBox 463"/>
                  <p:cNvSpPr txBox="1">
                    <a:spLocks noRot="1" noChangeAspect="1" noMove="1" noResize="1" noEditPoints="1" noAdjustHandles="1" noChangeArrowheads="1" noChangeShapeType="1" noTextEdit="1"/>
                  </p:cNvSpPr>
                  <p:nvPr/>
                </p:nvSpPr>
                <p:spPr>
                  <a:xfrm>
                    <a:off x="3737776" y="2482334"/>
                    <a:ext cx="478913" cy="369332"/>
                  </a:xfrm>
                  <a:prstGeom prst="rect">
                    <a:avLst/>
                  </a:prstGeom>
                  <a:blipFill rotWithShape="0">
                    <a:blip r:embed="rId27"/>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5" name="TextBox 464"/>
                  <p:cNvSpPr txBox="1"/>
                  <p:nvPr/>
                </p:nvSpPr>
                <p:spPr>
                  <a:xfrm>
                    <a:off x="4696937" y="2482334"/>
                    <a:ext cx="446212"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𝑖</m:t>
                              </m:r>
                            </m:sub>
                          </m:sSub>
                        </m:oMath>
                      </m:oMathPara>
                    </a14:m>
                    <a:endParaRPr lang="en-US" dirty="0">
                      <a:solidFill>
                        <a:prstClr val="black"/>
                      </a:solidFill>
                    </a:endParaRPr>
                  </a:p>
                </p:txBody>
              </p:sp>
            </mc:Choice>
            <mc:Fallback xmlns="">
              <p:sp>
                <p:nvSpPr>
                  <p:cNvPr id="465" name="TextBox 464"/>
                  <p:cNvSpPr txBox="1">
                    <a:spLocks noRot="1" noChangeAspect="1" noMove="1" noResize="1" noEditPoints="1" noAdjustHandles="1" noChangeArrowheads="1" noChangeShapeType="1" noTextEdit="1"/>
                  </p:cNvSpPr>
                  <p:nvPr/>
                </p:nvSpPr>
                <p:spPr>
                  <a:xfrm>
                    <a:off x="4696937" y="2482334"/>
                    <a:ext cx="446212" cy="369332"/>
                  </a:xfrm>
                  <a:prstGeom prst="rect">
                    <a:avLst/>
                  </a:prstGeom>
                  <a:blipFill rotWithShape="0">
                    <a:blip r:embed="rId28"/>
                    <a:stretch>
                      <a:fillRect b="-196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6" name="TextBox 465"/>
                  <p:cNvSpPr txBox="1"/>
                  <p:nvPr/>
                </p:nvSpPr>
                <p:spPr>
                  <a:xfrm>
                    <a:off x="5650240" y="2482334"/>
                    <a:ext cx="452175" cy="369332"/>
                  </a:xfrm>
                  <a:prstGeom prst="rect">
                    <a:avLst/>
                  </a:prstGeom>
                  <a:noFill/>
                </p:spPr>
                <p:txBody>
                  <a:bodyPr wrap="none" rtlCol="0">
                    <a:spAutoFit/>
                  </a:bodyPr>
                  <a:lstStyle/>
                  <a:p>
                    <a:pPr defTabSz="914269"/>
                    <a14:m>
                      <m:oMathPara xmlns:m="http://schemas.openxmlformats.org/officeDocument/2006/math">
                        <m:oMathParaPr>
                          <m:jc m:val="centerGroup"/>
                        </m:oMathParaPr>
                        <m:oMath xmlns:m="http://schemas.openxmlformats.org/officeDocument/2006/math">
                          <m:sSub>
                            <m:sSubPr>
                              <m:ctrlPr>
                                <a:rPr lang="en-US" i="1" smtClean="0">
                                  <a:solidFill>
                                    <a:prstClr val="black"/>
                                  </a:solidFill>
                                  <a:latin typeface="Cambria Math"/>
                                </a:rPr>
                              </m:ctrlPr>
                            </m:sSubPr>
                            <m:e>
                              <m:r>
                                <a:rPr lang="en-US" i="1" smtClean="0">
                                  <a:solidFill>
                                    <a:prstClr val="black"/>
                                  </a:solidFill>
                                  <a:latin typeface="Cambria Math"/>
                                </a:rPr>
                                <m:t>𝑣</m:t>
                              </m:r>
                            </m:e>
                            <m:sub>
                              <m:r>
                                <a:rPr lang="en-US" i="1" smtClean="0">
                                  <a:solidFill>
                                    <a:prstClr val="black"/>
                                  </a:solidFill>
                                  <a:latin typeface="Cambria Math"/>
                                </a:rPr>
                                <m:t>𝐼</m:t>
                              </m:r>
                            </m:sub>
                          </m:sSub>
                        </m:oMath>
                      </m:oMathPara>
                    </a14:m>
                    <a:endParaRPr lang="en-US" dirty="0">
                      <a:solidFill>
                        <a:prstClr val="black"/>
                      </a:solidFill>
                    </a:endParaRPr>
                  </a:p>
                </p:txBody>
              </p:sp>
            </mc:Choice>
            <mc:Fallback xmlns="">
              <p:sp>
                <p:nvSpPr>
                  <p:cNvPr id="466" name="TextBox 465"/>
                  <p:cNvSpPr txBox="1">
                    <a:spLocks noRot="1" noChangeAspect="1" noMove="1" noResize="1" noEditPoints="1" noAdjustHandles="1" noChangeArrowheads="1" noChangeShapeType="1" noTextEdit="1"/>
                  </p:cNvSpPr>
                  <p:nvPr/>
                </p:nvSpPr>
                <p:spPr>
                  <a:xfrm>
                    <a:off x="5650240" y="2482334"/>
                    <a:ext cx="452175" cy="369332"/>
                  </a:xfrm>
                  <a:prstGeom prst="rect">
                    <a:avLst/>
                  </a:prstGeom>
                  <a:blipFill rotWithShape="0">
                    <a:blip r:embed="rId29"/>
                    <a:stretch>
                      <a:fillRect b="-176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67" name="TextBox 466"/>
                  <p:cNvSpPr txBox="1"/>
                  <p:nvPr/>
                </p:nvSpPr>
                <p:spPr>
                  <a:xfrm>
                    <a:off x="6373017" y="2482334"/>
                    <a:ext cx="336557" cy="369332"/>
                  </a:xfrm>
                  <a:prstGeom prst="rect">
                    <a:avLst/>
                  </a:prstGeom>
                  <a:noFill/>
                </p:spPr>
                <p:txBody>
                  <a:bodyPr wrap="square" rtlCol="0">
                    <a:spAutoFit/>
                  </a:bodyPr>
                  <a:lstStyle/>
                  <a:p>
                    <a:pPr defTabSz="914269"/>
                    <a14:m>
                      <m:oMathPara xmlns:m="http://schemas.openxmlformats.org/officeDocument/2006/math">
                        <m:oMathParaPr>
                          <m:jc m:val="centerGroup"/>
                        </m:oMathParaPr>
                        <m:oMath xmlns:m="http://schemas.openxmlformats.org/officeDocument/2006/math">
                          <m:r>
                            <a:rPr lang="en-US" i="1" smtClean="0">
                              <a:solidFill>
                                <a:prstClr val="black"/>
                              </a:solidFill>
                              <a:latin typeface="Cambria Math"/>
                            </a:rPr>
                            <m:t>1</m:t>
                          </m:r>
                        </m:oMath>
                      </m:oMathPara>
                    </a14:m>
                    <a:endParaRPr lang="en-US" dirty="0">
                      <a:solidFill>
                        <a:prstClr val="black"/>
                      </a:solidFill>
                    </a:endParaRPr>
                  </a:p>
                </p:txBody>
              </p:sp>
            </mc:Choice>
            <mc:Fallback xmlns="">
              <p:sp>
                <p:nvSpPr>
                  <p:cNvPr id="467" name="TextBox 466"/>
                  <p:cNvSpPr txBox="1">
                    <a:spLocks noRot="1" noChangeAspect="1" noMove="1" noResize="1" noEditPoints="1" noAdjustHandles="1" noChangeArrowheads="1" noChangeShapeType="1" noTextEdit="1"/>
                  </p:cNvSpPr>
                  <p:nvPr/>
                </p:nvSpPr>
                <p:spPr>
                  <a:xfrm>
                    <a:off x="6373017" y="2482334"/>
                    <a:ext cx="336557" cy="369332"/>
                  </a:xfrm>
                  <a:prstGeom prst="rect">
                    <a:avLst/>
                  </a:prstGeom>
                  <a:blipFill rotWithShape="0">
                    <a:blip r:embed="rId30"/>
                    <a:stretch>
                      <a:fillRect r="-4167" b="-9804"/>
                    </a:stretch>
                  </a:blipFill>
                </p:spPr>
                <p:txBody>
                  <a:bodyPr/>
                  <a:lstStyle/>
                  <a:p>
                    <a:r>
                      <a:rPr lang="en-US">
                        <a:noFill/>
                      </a:rPr>
                      <a:t> </a:t>
                    </a:r>
                  </a:p>
                </p:txBody>
              </p:sp>
            </mc:Fallback>
          </mc:AlternateContent>
          <p:cxnSp>
            <p:nvCxnSpPr>
              <p:cNvPr id="468" name="Straight Connector 467"/>
              <p:cNvCxnSpPr>
                <a:stCxn id="449" idx="4"/>
                <a:endCxn id="443" idx="0"/>
              </p:cNvCxnSpPr>
              <p:nvPr/>
            </p:nvCxnSpPr>
            <p:spPr>
              <a:xfrm>
                <a:off x="3377289" y="1828800"/>
                <a:ext cx="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9" name="Straight Connector 468"/>
              <p:cNvCxnSpPr>
                <a:stCxn id="450" idx="4"/>
                <a:endCxn id="443" idx="0"/>
              </p:cNvCxnSpPr>
              <p:nvPr/>
            </p:nvCxnSpPr>
            <p:spPr>
              <a:xfrm flipH="1">
                <a:off x="3377289" y="1828800"/>
                <a:ext cx="609602"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0" name="Straight Connector 469"/>
              <p:cNvCxnSpPr>
                <a:stCxn id="451" idx="4"/>
                <a:endCxn id="443" idx="0"/>
              </p:cNvCxnSpPr>
              <p:nvPr/>
            </p:nvCxnSpPr>
            <p:spPr>
              <a:xfrm flipH="1">
                <a:off x="3377289" y="1828800"/>
                <a:ext cx="1547446"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1" name="Straight Connector 470"/>
              <p:cNvCxnSpPr>
                <a:stCxn id="452" idx="4"/>
                <a:endCxn id="463" idx="0"/>
              </p:cNvCxnSpPr>
              <p:nvPr/>
            </p:nvCxnSpPr>
            <p:spPr>
              <a:xfrm flipH="1">
                <a:off x="3374564" y="1828800"/>
                <a:ext cx="2517325" cy="647618"/>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3" name="Straight Connector 472"/>
              <p:cNvCxnSpPr>
                <a:stCxn id="449" idx="4"/>
                <a:endCxn id="444" idx="0"/>
              </p:cNvCxnSpPr>
              <p:nvPr/>
            </p:nvCxnSpPr>
            <p:spPr>
              <a:xfrm>
                <a:off x="3377289" y="1828800"/>
                <a:ext cx="61546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4" name="Straight Connector 473"/>
              <p:cNvCxnSpPr>
                <a:stCxn id="449" idx="4"/>
                <a:endCxn id="445" idx="0"/>
              </p:cNvCxnSpPr>
              <p:nvPr/>
            </p:nvCxnSpPr>
            <p:spPr>
              <a:xfrm>
                <a:off x="3377289" y="1828800"/>
                <a:ext cx="1559169"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5" name="Straight Connector 474"/>
              <p:cNvCxnSpPr>
                <a:stCxn id="449" idx="4"/>
                <a:endCxn id="446" idx="0"/>
              </p:cNvCxnSpPr>
              <p:nvPr/>
            </p:nvCxnSpPr>
            <p:spPr>
              <a:xfrm>
                <a:off x="3377289" y="1828800"/>
                <a:ext cx="250287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6" name="Straight Connector 475"/>
              <p:cNvCxnSpPr>
                <a:stCxn id="449" idx="4"/>
                <a:endCxn id="447" idx="0"/>
              </p:cNvCxnSpPr>
              <p:nvPr/>
            </p:nvCxnSpPr>
            <p:spPr>
              <a:xfrm>
                <a:off x="3377289" y="1828800"/>
                <a:ext cx="31593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7" name="Straight Connector 476"/>
              <p:cNvCxnSpPr>
                <a:stCxn id="450" idx="4"/>
                <a:endCxn id="444" idx="0"/>
              </p:cNvCxnSpPr>
              <p:nvPr/>
            </p:nvCxnSpPr>
            <p:spPr>
              <a:xfrm>
                <a:off x="3986891" y="1828800"/>
                <a:ext cx="586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8" name="Straight Connector 477"/>
              <p:cNvCxnSpPr>
                <a:stCxn id="450" idx="4"/>
                <a:endCxn id="445" idx="0"/>
              </p:cNvCxnSpPr>
              <p:nvPr/>
            </p:nvCxnSpPr>
            <p:spPr>
              <a:xfrm>
                <a:off x="3986891" y="1828800"/>
                <a:ext cx="949567"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9" name="Straight Connector 478"/>
              <p:cNvCxnSpPr>
                <a:stCxn id="450" idx="4"/>
                <a:endCxn id="446" idx="0"/>
              </p:cNvCxnSpPr>
              <p:nvPr/>
            </p:nvCxnSpPr>
            <p:spPr>
              <a:xfrm>
                <a:off x="3986891" y="1828800"/>
                <a:ext cx="1893275"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0" name="Straight Connector 479"/>
              <p:cNvCxnSpPr>
                <a:stCxn id="450" idx="4"/>
                <a:endCxn id="447" idx="0"/>
              </p:cNvCxnSpPr>
              <p:nvPr/>
            </p:nvCxnSpPr>
            <p:spPr>
              <a:xfrm>
                <a:off x="3986891" y="1828800"/>
                <a:ext cx="2549768"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1" name="Straight Connector 480"/>
              <p:cNvCxnSpPr>
                <a:stCxn id="451" idx="4"/>
                <a:endCxn id="445" idx="0"/>
              </p:cNvCxnSpPr>
              <p:nvPr/>
            </p:nvCxnSpPr>
            <p:spPr>
              <a:xfrm>
                <a:off x="4924735"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2" name="Straight Connector 481"/>
              <p:cNvCxnSpPr>
                <a:stCxn id="451" idx="4"/>
                <a:endCxn id="446" idx="0"/>
              </p:cNvCxnSpPr>
              <p:nvPr/>
            </p:nvCxnSpPr>
            <p:spPr>
              <a:xfrm>
                <a:off x="4924735"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3" name="Straight Connector 482"/>
              <p:cNvCxnSpPr>
                <a:stCxn id="451" idx="4"/>
                <a:endCxn id="447" idx="0"/>
              </p:cNvCxnSpPr>
              <p:nvPr/>
            </p:nvCxnSpPr>
            <p:spPr>
              <a:xfrm>
                <a:off x="4924735" y="1828800"/>
                <a:ext cx="1611924"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4" name="Straight Connector 483"/>
              <p:cNvCxnSpPr>
                <a:stCxn id="452" idx="4"/>
                <a:endCxn id="446" idx="0"/>
              </p:cNvCxnSpPr>
              <p:nvPr/>
            </p:nvCxnSpPr>
            <p:spPr>
              <a:xfrm flipH="1">
                <a:off x="5880166" y="1828800"/>
                <a:ext cx="11723"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5" name="Straight Connector 484"/>
              <p:cNvCxnSpPr>
                <a:stCxn id="452" idx="4"/>
                <a:endCxn id="447" idx="0"/>
              </p:cNvCxnSpPr>
              <p:nvPr/>
            </p:nvCxnSpPr>
            <p:spPr>
              <a:xfrm>
                <a:off x="5891889" y="1828800"/>
                <a:ext cx="644770" cy="6096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6" name="Straight Connector 485"/>
              <p:cNvCxnSpPr>
                <a:stCxn id="452" idx="4"/>
                <a:endCxn id="445" idx="0"/>
              </p:cNvCxnSpPr>
              <p:nvPr/>
            </p:nvCxnSpPr>
            <p:spPr>
              <a:xfrm flipH="1">
                <a:off x="4936458" y="1828800"/>
                <a:ext cx="955431" cy="609600"/>
              </a:xfrm>
              <a:prstGeom prst="line">
                <a:avLst/>
              </a:prstGeom>
              <a:ln w="38100"/>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7542453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50"/>
                                        </p:tgtEl>
                                        <p:attrNameLst>
                                          <p:attrName>style.visibility</p:attrName>
                                        </p:attrNameLst>
                                      </p:cBhvr>
                                      <p:to>
                                        <p:strVal val="visible"/>
                                      </p:to>
                                    </p:set>
                                    <p:animEffect transition="in" filter="fade">
                                      <p:cBhvr>
                                        <p:cTn id="7" dur="1000"/>
                                        <p:tgtEl>
                                          <p:spTgt spid="350"/>
                                        </p:tgtEl>
                                      </p:cBhvr>
                                    </p:animEffect>
                                    <p:anim calcmode="lin" valueType="num">
                                      <p:cBhvr>
                                        <p:cTn id="8" dur="1000" fill="hold"/>
                                        <p:tgtEl>
                                          <p:spTgt spid="350"/>
                                        </p:tgtEl>
                                        <p:attrNameLst>
                                          <p:attrName>ppt_x</p:attrName>
                                        </p:attrNameLst>
                                      </p:cBhvr>
                                      <p:tavLst>
                                        <p:tav tm="0">
                                          <p:val>
                                            <p:strVal val="#ppt_x"/>
                                          </p:val>
                                        </p:tav>
                                        <p:tav tm="100000">
                                          <p:val>
                                            <p:strVal val="#ppt_x"/>
                                          </p:val>
                                        </p:tav>
                                      </p:tavLst>
                                    </p:anim>
                                    <p:anim calcmode="lin" valueType="num">
                                      <p:cBhvr>
                                        <p:cTn id="9" dur="1000" fill="hold"/>
                                        <p:tgtEl>
                                          <p:spTgt spid="350"/>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96"/>
                                        </p:tgtEl>
                                        <p:attrNameLst>
                                          <p:attrName>style.visibility</p:attrName>
                                        </p:attrNameLst>
                                      </p:cBhvr>
                                      <p:to>
                                        <p:strVal val="visible"/>
                                      </p:to>
                                    </p:set>
                                    <p:animEffect transition="in" filter="fade">
                                      <p:cBhvr>
                                        <p:cTn id="14" dur="1000"/>
                                        <p:tgtEl>
                                          <p:spTgt spid="396"/>
                                        </p:tgtEl>
                                      </p:cBhvr>
                                    </p:animEffect>
                                    <p:anim calcmode="lin" valueType="num">
                                      <p:cBhvr>
                                        <p:cTn id="15" dur="1000" fill="hold"/>
                                        <p:tgtEl>
                                          <p:spTgt spid="396"/>
                                        </p:tgtEl>
                                        <p:attrNameLst>
                                          <p:attrName>ppt_x</p:attrName>
                                        </p:attrNameLst>
                                      </p:cBhvr>
                                      <p:tavLst>
                                        <p:tav tm="0">
                                          <p:val>
                                            <p:strVal val="#ppt_x"/>
                                          </p:val>
                                        </p:tav>
                                        <p:tav tm="100000">
                                          <p:val>
                                            <p:strVal val="#ppt_x"/>
                                          </p:val>
                                        </p:tav>
                                      </p:tavLst>
                                    </p:anim>
                                    <p:anim calcmode="lin" valueType="num">
                                      <p:cBhvr>
                                        <p:cTn id="16" dur="1000" fill="hold"/>
                                        <p:tgtEl>
                                          <p:spTgt spid="39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442"/>
                                        </p:tgtEl>
                                        <p:attrNameLst>
                                          <p:attrName>style.visibility</p:attrName>
                                        </p:attrNameLst>
                                      </p:cBhvr>
                                      <p:to>
                                        <p:strVal val="visible"/>
                                      </p:to>
                                    </p:set>
                                    <p:animEffect transition="in" filter="fade">
                                      <p:cBhvr>
                                        <p:cTn id="21" dur="1000"/>
                                        <p:tgtEl>
                                          <p:spTgt spid="442"/>
                                        </p:tgtEl>
                                      </p:cBhvr>
                                    </p:animEffect>
                                    <p:anim calcmode="lin" valueType="num">
                                      <p:cBhvr>
                                        <p:cTn id="22" dur="1000" fill="hold"/>
                                        <p:tgtEl>
                                          <p:spTgt spid="442"/>
                                        </p:tgtEl>
                                        <p:attrNameLst>
                                          <p:attrName>ppt_x</p:attrName>
                                        </p:attrNameLst>
                                      </p:cBhvr>
                                      <p:tavLst>
                                        <p:tav tm="0">
                                          <p:val>
                                            <p:strVal val="#ppt_x"/>
                                          </p:val>
                                        </p:tav>
                                        <p:tav tm="100000">
                                          <p:val>
                                            <p:strVal val="#ppt_x"/>
                                          </p:val>
                                        </p:tav>
                                      </p:tavLst>
                                    </p:anim>
                                    <p:anim calcmode="lin" valueType="num">
                                      <p:cBhvr>
                                        <p:cTn id="23" dur="1000" fill="hold"/>
                                        <p:tgtEl>
                                          <p:spTgt spid="4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dirty="0" smtClean="0"/>
              <a:t>Theoretical Insights of DBN</a:t>
            </a:r>
          </a:p>
        </p:txBody>
      </p:sp>
      <p:sp>
        <p:nvSpPr>
          <p:cNvPr id="3075" name="Content Placeholder 2"/>
          <p:cNvSpPr>
            <a:spLocks noGrp="1"/>
          </p:cNvSpPr>
          <p:nvPr>
            <p:ph idx="1"/>
          </p:nvPr>
        </p:nvSpPr>
        <p:spPr/>
        <p:txBody>
          <a:bodyPr>
            <a:normAutofit fontScale="92500" lnSpcReduction="10000"/>
          </a:bodyPr>
          <a:lstStyle/>
          <a:p>
            <a:pPr marL="514350" indent="-514350" eaLnBrk="1" hangingPunct="1">
              <a:buFont typeface="Calibri" pitchFamily="34" charset="0"/>
              <a:buAutoNum type="arabicPeriod"/>
            </a:pPr>
            <a:r>
              <a:rPr lang="en-US" dirty="0" smtClean="0"/>
              <a:t>Restricted Boltzmann Machine (RBM) as the building block of DBN</a:t>
            </a:r>
          </a:p>
          <a:p>
            <a:pPr marL="514350" indent="-514350" eaLnBrk="1" hangingPunct="1">
              <a:buFont typeface="Calibri" pitchFamily="34" charset="0"/>
              <a:buAutoNum type="arabicPeriod"/>
            </a:pPr>
            <a:r>
              <a:rPr lang="en-US" dirty="0" smtClean="0"/>
              <a:t>RBM can be viewed as infinitely deep directed Bayesian/Belief network with tied weights over layers</a:t>
            </a:r>
          </a:p>
          <a:p>
            <a:pPr marL="514350" indent="-514350" eaLnBrk="1" hangingPunct="1">
              <a:buFont typeface="Calibri" pitchFamily="34" charset="0"/>
              <a:buAutoNum type="arabicPeriod"/>
            </a:pPr>
            <a:r>
              <a:rPr lang="en-US" dirty="0" smtClean="0"/>
              <a:t>Complementary prior (Hinton et. al. 2006)</a:t>
            </a:r>
            <a:endParaRPr lang="en-US" dirty="0"/>
          </a:p>
          <a:p>
            <a:pPr marL="514350" indent="-514350" eaLnBrk="1" hangingPunct="1">
              <a:buFont typeface="Calibri" pitchFamily="34" charset="0"/>
              <a:buAutoNum type="arabicPeriod"/>
            </a:pPr>
            <a:r>
              <a:rPr lang="en-US" dirty="0" smtClean="0"/>
              <a:t>Regularization vs. </a:t>
            </a:r>
            <a:r>
              <a:rPr lang="en-US" b="1" dirty="0" smtClean="0"/>
              <a:t>optimization</a:t>
            </a:r>
          </a:p>
          <a:p>
            <a:pPr marL="514350" indent="-514350" eaLnBrk="1" hangingPunct="1">
              <a:buFont typeface="Calibri" pitchFamily="34" charset="0"/>
              <a:buAutoNum type="arabicPeriod"/>
            </a:pPr>
            <a:r>
              <a:rPr lang="en-US" dirty="0" smtClean="0"/>
              <a:t>Generative vs. discriminative</a:t>
            </a:r>
          </a:p>
          <a:p>
            <a:pPr marL="514350" indent="-514350" eaLnBrk="1" hangingPunct="1">
              <a:buFont typeface="Calibri" pitchFamily="34" charset="0"/>
              <a:buAutoNum type="arabicPeriod"/>
            </a:pPr>
            <a:r>
              <a:rPr lang="en-US" dirty="0" smtClean="0"/>
              <a:t>Theory is still weak</a:t>
            </a:r>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56</a:t>
            </a:fld>
            <a:endParaRPr lang="en-US">
              <a:solidFill>
                <a:prstClr val="black">
                  <a:tint val="75000"/>
                </a:prstClr>
              </a:solidFill>
            </a:endParaRPr>
          </a:p>
        </p:txBody>
      </p:sp>
    </p:spTree>
    <p:extLst>
      <p:ext uri="{BB962C8B-B14F-4D97-AF65-F5344CB8AC3E}">
        <p14:creationId xmlns:p14="http://schemas.microsoft.com/office/powerpoint/2010/main" val="3564939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35608" y="274638"/>
            <a:ext cx="8165592" cy="868362"/>
          </a:xfrm>
        </p:spPr>
        <p:txBody>
          <a:bodyPr>
            <a:normAutofit fontScale="90000"/>
          </a:bodyPr>
          <a:lstStyle/>
          <a:p>
            <a:r>
              <a:rPr lang="en-US" dirty="0" smtClean="0"/>
              <a:t>RBM </a:t>
            </a:r>
            <a:r>
              <a:rPr lang="en-US" sz="3600" dirty="0" smtClean="0"/>
              <a:t>(Restricted Boltzmann Machine)</a:t>
            </a:r>
            <a:endParaRPr lang="en-US" sz="3600" dirty="0"/>
          </a:p>
        </p:txBody>
      </p:sp>
      <mc:AlternateContent xmlns:mc="http://schemas.openxmlformats.org/markup-compatibility/2006" xmlns:a14="http://schemas.microsoft.com/office/drawing/2010/main">
        <mc:Choice Requires="a14">
          <p:sp>
            <p:nvSpPr>
              <p:cNvPr id="3" name="Content Placeholder 2"/>
              <p:cNvSpPr>
                <a:spLocks noGrp="1"/>
              </p:cNvSpPr>
              <p:nvPr>
                <p:ph idx="1"/>
              </p:nvPr>
            </p:nvSpPr>
            <p:spPr>
              <a:xfrm>
                <a:off x="1435622" y="1219200"/>
                <a:ext cx="5481985" cy="3983298"/>
              </a:xfrm>
            </p:spPr>
            <p:txBody>
              <a:bodyPr>
                <a:normAutofit fontScale="92500" lnSpcReduction="10000"/>
              </a:bodyPr>
              <a:lstStyle/>
              <a:p>
                <a:r>
                  <a:rPr lang="en-US" sz="2600" dirty="0"/>
                  <a:t>An RBM is equivalent to an infinite directed net with replicated weights that define the compatible conditional distributions: </a:t>
                </a:r>
                <a14:m>
                  <m:oMath xmlns:m="http://schemas.openxmlformats.org/officeDocument/2006/math">
                    <m:r>
                      <a:rPr lang="en-US" sz="2600" i="1">
                        <a:latin typeface="Cambria Math"/>
                        <a:ea typeface="Cambria Math"/>
                      </a:rPr>
                      <m:t>𝑝</m:t>
                    </m:r>
                    <m:d>
                      <m:dPr>
                        <m:ctrlPr>
                          <a:rPr lang="en-US" sz="2600" b="1" i="1">
                            <a:latin typeface="Cambria Math"/>
                            <a:ea typeface="Cambria Math"/>
                          </a:rPr>
                        </m:ctrlPr>
                      </m:dPr>
                      <m:e>
                        <m:r>
                          <a:rPr lang="en-US" sz="2600" b="1">
                            <a:latin typeface="Cambria Math"/>
                          </a:rPr>
                          <m:t>𝐯</m:t>
                        </m:r>
                        <m:r>
                          <a:rPr lang="en-US" sz="2600" b="1">
                            <a:latin typeface="Cambria Math"/>
                          </a:rPr>
                          <m:t>|</m:t>
                        </m:r>
                        <m:r>
                          <a:rPr lang="en-US" sz="2600" b="1">
                            <a:latin typeface="Cambria Math"/>
                          </a:rPr>
                          <m:t>𝐡</m:t>
                        </m:r>
                      </m:e>
                    </m:d>
                  </m:oMath>
                </a14:m>
                <a:r>
                  <a:rPr lang="en-US" sz="2600" dirty="0"/>
                  <a:t> and </a:t>
                </a:r>
                <a14:m>
                  <m:oMath xmlns:m="http://schemas.openxmlformats.org/officeDocument/2006/math">
                    <m:r>
                      <a:rPr lang="en-US" sz="2600" i="1">
                        <a:latin typeface="Cambria Math"/>
                        <a:ea typeface="Cambria Math"/>
                      </a:rPr>
                      <m:t>𝑝</m:t>
                    </m:r>
                    <m:d>
                      <m:dPr>
                        <m:ctrlPr>
                          <a:rPr lang="en-US" sz="2600" b="1" i="1">
                            <a:latin typeface="Cambria Math"/>
                            <a:ea typeface="Cambria Math"/>
                          </a:rPr>
                        </m:ctrlPr>
                      </m:dPr>
                      <m:e>
                        <m:r>
                          <a:rPr lang="en-US" sz="2600" b="1">
                            <a:latin typeface="Cambria Math"/>
                          </a:rPr>
                          <m:t>𝐡</m:t>
                        </m:r>
                        <m:r>
                          <a:rPr lang="en-US" sz="2600" b="1">
                            <a:latin typeface="Cambria Math"/>
                          </a:rPr>
                          <m:t>|</m:t>
                        </m:r>
                        <m:r>
                          <a:rPr lang="en-US" sz="2600" b="1">
                            <a:latin typeface="Cambria Math"/>
                          </a:rPr>
                          <m:t>𝐯</m:t>
                        </m:r>
                      </m:e>
                    </m:d>
                  </m:oMath>
                </a14:m>
                <a:r>
                  <a:rPr lang="en-US" sz="2600" dirty="0"/>
                  <a:t>.</a:t>
                </a:r>
              </a:p>
              <a:p>
                <a:pPr lvl="1"/>
                <a:r>
                  <a:rPr lang="en-US" sz="2200" dirty="0"/>
                  <a:t>A top-down pass of the directed net is exactly equivalent to letting an RBM settle to equilibrium when nothing is clamped.</a:t>
                </a:r>
              </a:p>
              <a:p>
                <a:pPr lvl="1"/>
                <a:r>
                  <a:rPr lang="en-US" sz="2200" dirty="0"/>
                  <a:t>The model above a layer define a complimentary prior for that layer.</a:t>
                </a:r>
              </a:p>
              <a:p>
                <a:pPr lvl="1"/>
                <a:r>
                  <a:rPr lang="en-US" sz="2200" dirty="0"/>
                  <a:t>Inference in the directed net is exactly equivalent to letting an RBM settle to equilibrium starting at the data</a:t>
                </a:r>
              </a:p>
              <a:p>
                <a:endParaRPr lang="en-US" dirty="0" smtClean="0"/>
              </a:p>
            </p:txBody>
          </p:sp>
        </mc:Choice>
        <mc:Fallback xmlns="">
          <p:sp>
            <p:nvSpPr>
              <p:cNvPr id="3" name="Content Placeholder 2"/>
              <p:cNvSpPr>
                <a:spLocks noGrp="1" noRot="1" noChangeAspect="1" noMove="1" noResize="1" noEditPoints="1" noAdjustHandles="1" noChangeArrowheads="1" noChangeShapeType="1" noTextEdit="1"/>
              </p:cNvSpPr>
              <p:nvPr>
                <p:ph idx="1"/>
              </p:nvPr>
            </p:nvSpPr>
            <p:spPr>
              <a:xfrm>
                <a:off x="1912150" y="1623906"/>
                <a:ext cx="7301700" cy="5305531"/>
              </a:xfrm>
              <a:blipFill rotWithShape="1">
                <a:blip r:embed="rId2"/>
                <a:stretch>
                  <a:fillRect t="-2181" r="-2339"/>
                </a:stretch>
              </a:blipFill>
            </p:spPr>
            <p:txBody>
              <a:bodyPr/>
              <a:lstStyle/>
              <a:p>
                <a:r>
                  <a:rPr lang="en-US">
                    <a:noFill/>
                  </a:rPr>
                  <a:t> </a:t>
                </a:r>
              </a:p>
            </p:txBody>
          </p:sp>
        </mc:Fallback>
      </mc:AlternateContent>
      <p:sp>
        <p:nvSpPr>
          <p:cNvPr id="4" name="Slide Number Placeholder 3"/>
          <p:cNvSpPr>
            <a:spLocks noGrp="1"/>
          </p:cNvSpPr>
          <p:nvPr>
            <p:ph type="sldNum" sz="quarter" idx="12"/>
          </p:nvPr>
        </p:nvSpPr>
        <p:spPr/>
        <p:txBody>
          <a:bodyPr/>
          <a:lstStyle/>
          <a:p>
            <a:fld id="{B6F15528-21DE-4FAA-801E-634DDDAF4B2B}" type="slidenum">
              <a:rPr lang="en-US" smtClean="0"/>
              <a:pPr/>
              <a:t>57</a:t>
            </a:fld>
            <a:endParaRPr lang="en-US"/>
          </a:p>
        </p:txBody>
      </p:sp>
      <p:pic>
        <p:nvPicPr>
          <p:cNvPr id="931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9236" y="1312245"/>
            <a:ext cx="1704597" cy="509165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318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27809" y="5202498"/>
            <a:ext cx="1659077" cy="12496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ight Arrow 9"/>
          <p:cNvSpPr/>
          <p:nvPr/>
        </p:nvSpPr>
        <p:spPr>
          <a:xfrm>
            <a:off x="5544563" y="5655715"/>
            <a:ext cx="1144192" cy="343258"/>
          </a:xfrm>
          <a:prstGeom prst="right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lIns="68504" tIns="34252" rIns="68504" bIns="34252" rtlCol="0" anchor="ctr"/>
          <a:lstStyle/>
          <a:p>
            <a:pPr algn="ctr"/>
            <a:endParaRPr lang="en-US"/>
          </a:p>
        </p:txBody>
      </p:sp>
    </p:spTree>
    <p:extLst>
      <p:ext uri="{BB962C8B-B14F-4D97-AF65-F5344CB8AC3E}">
        <p14:creationId xmlns:p14="http://schemas.microsoft.com/office/powerpoint/2010/main" val="15654706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52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838" y="1483875"/>
            <a:ext cx="3833043" cy="49052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r>
              <a:rPr lang="en-US" dirty="0" smtClean="0"/>
              <a:t>DBN: Generative Mode</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58</a:t>
            </a:fld>
            <a:endParaRPr lang="en-US">
              <a:solidFill>
                <a:srgbClr val="C8C8B1">
                  <a:shade val="50000"/>
                  <a:satMod val="200000"/>
                </a:srgbClr>
              </a:solidFill>
            </a:endParaRPr>
          </a:p>
        </p:txBody>
      </p:sp>
      <p:sp>
        <p:nvSpPr>
          <p:cNvPr id="20" name="Rectangle 19"/>
          <p:cNvSpPr/>
          <p:nvPr/>
        </p:nvSpPr>
        <p:spPr>
          <a:xfrm>
            <a:off x="4629210" y="1369454"/>
            <a:ext cx="4176300" cy="2059545"/>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lIns="68524" tIns="34262" rIns="68524" bIns="34262" rtlCol="0" anchor="ctr"/>
          <a:lstStyle/>
          <a:p>
            <a:pPr algn="ctr" defTabSz="912707"/>
            <a:endParaRPr lang="en-US">
              <a:solidFill>
                <a:srgbClr val="FFFFFF"/>
              </a:solidFill>
            </a:endParaRPr>
          </a:p>
        </p:txBody>
      </p:sp>
      <p:sp>
        <p:nvSpPr>
          <p:cNvPr id="21" name="Cloud Callout 20"/>
          <p:cNvSpPr/>
          <p:nvPr/>
        </p:nvSpPr>
        <p:spPr>
          <a:xfrm>
            <a:off x="1139425" y="1357718"/>
            <a:ext cx="3318156" cy="1201401"/>
          </a:xfrm>
          <a:prstGeom prst="cloudCallout">
            <a:avLst>
              <a:gd name="adj1" fmla="val 73232"/>
              <a:gd name="adj2" fmla="val 35694"/>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spcCol="0" rtlCol="0" anchor="ctr">
            <a:normAutofit lnSpcReduction="10000"/>
          </a:bodyPr>
          <a:lstStyle/>
          <a:p>
            <a:pPr algn="ctr" defTabSz="912707"/>
            <a:r>
              <a:rPr lang="en-US" dirty="0">
                <a:solidFill>
                  <a:srgbClr val="FF0000"/>
                </a:solidFill>
              </a:rPr>
              <a:t>learns to generate combinations of labels and features</a:t>
            </a:r>
          </a:p>
        </p:txBody>
      </p:sp>
      <p:sp>
        <p:nvSpPr>
          <p:cNvPr id="22" name="Cloud Callout 21"/>
          <p:cNvSpPr/>
          <p:nvPr/>
        </p:nvSpPr>
        <p:spPr>
          <a:xfrm>
            <a:off x="1092102" y="2685275"/>
            <a:ext cx="3365491" cy="1228406"/>
          </a:xfrm>
          <a:prstGeom prst="cloudCallout">
            <a:avLst>
              <a:gd name="adj1" fmla="val 67238"/>
              <a:gd name="adj2" fmla="val -58109"/>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spcCol="0" rtlCol="0" anchor="ctr">
            <a:normAutofit fontScale="92500"/>
          </a:bodyPr>
          <a:lstStyle/>
          <a:p>
            <a:pPr algn="ctr" defTabSz="912707"/>
            <a:r>
              <a:rPr lang="en-US" dirty="0">
                <a:solidFill>
                  <a:srgbClr val="FF0000"/>
                </a:solidFill>
              </a:rPr>
              <a:t>1. Run the top layer to thermal equilibrium with or without label clamped</a:t>
            </a:r>
          </a:p>
        </p:txBody>
      </p:sp>
      <p:sp>
        <p:nvSpPr>
          <p:cNvPr id="23" name="Cloud Callout 22"/>
          <p:cNvSpPr/>
          <p:nvPr/>
        </p:nvSpPr>
        <p:spPr>
          <a:xfrm>
            <a:off x="1092102" y="4001095"/>
            <a:ext cx="3365491" cy="1029773"/>
          </a:xfrm>
          <a:prstGeom prst="cloudCallout">
            <a:avLst>
              <a:gd name="adj1" fmla="val 111977"/>
              <a:gd name="adj2" fmla="val -129013"/>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spcCol="0" rtlCol="0" anchor="ctr">
            <a:normAutofit fontScale="92500" lnSpcReduction="20000"/>
          </a:bodyPr>
          <a:lstStyle/>
          <a:p>
            <a:pPr algn="ctr" defTabSz="912707"/>
            <a:r>
              <a:rPr lang="en-US" dirty="0">
                <a:solidFill>
                  <a:srgbClr val="FF0000"/>
                </a:solidFill>
              </a:rPr>
              <a:t>2A. Sample from the distribution and then top-down till end</a:t>
            </a:r>
          </a:p>
        </p:txBody>
      </p:sp>
      <p:sp>
        <p:nvSpPr>
          <p:cNvPr id="24" name="Cloud Callout 23"/>
          <p:cNvSpPr/>
          <p:nvPr/>
        </p:nvSpPr>
        <p:spPr>
          <a:xfrm>
            <a:off x="1115769" y="5259706"/>
            <a:ext cx="3365491" cy="1029773"/>
          </a:xfrm>
          <a:prstGeom prst="cloudCallout">
            <a:avLst>
              <a:gd name="adj1" fmla="val 117481"/>
              <a:gd name="adj2" fmla="val 31834"/>
            </a:avLst>
          </a:prstGeom>
          <a:noFill/>
        </p:spPr>
        <p:style>
          <a:lnRef idx="2">
            <a:schemeClr val="accent1">
              <a:shade val="50000"/>
            </a:schemeClr>
          </a:lnRef>
          <a:fillRef idx="1">
            <a:schemeClr val="accent1"/>
          </a:fillRef>
          <a:effectRef idx="0">
            <a:schemeClr val="accent1"/>
          </a:effectRef>
          <a:fontRef idx="minor">
            <a:schemeClr val="lt1"/>
          </a:fontRef>
        </p:style>
        <p:txBody>
          <a:bodyPr lIns="0" tIns="0" rIns="0" bIns="0" spcCol="0" rtlCol="0" anchor="ctr">
            <a:normAutofit/>
          </a:bodyPr>
          <a:lstStyle/>
          <a:p>
            <a:pPr algn="ctr" defTabSz="912707"/>
            <a:r>
              <a:rPr lang="en-US" dirty="0">
                <a:solidFill>
                  <a:srgbClr val="FF0000"/>
                </a:solidFill>
              </a:rPr>
              <a:t>2B. Calculate </a:t>
            </a:r>
            <a:r>
              <a:rPr lang="en-US" i="1" dirty="0">
                <a:solidFill>
                  <a:srgbClr val="FF0000"/>
                </a:solidFill>
              </a:rPr>
              <a:t>p</a:t>
            </a:r>
            <a:r>
              <a:rPr lang="en-US" dirty="0">
                <a:solidFill>
                  <a:srgbClr val="FF0000"/>
                </a:solidFill>
              </a:rPr>
              <a:t>(</a:t>
            </a:r>
            <a:r>
              <a:rPr lang="en-US" b="1" dirty="0">
                <a:solidFill>
                  <a:srgbClr val="FF0000"/>
                </a:solidFill>
              </a:rPr>
              <a:t>v</a:t>
            </a:r>
            <a:r>
              <a:rPr lang="en-US" dirty="0">
                <a:solidFill>
                  <a:srgbClr val="FF0000"/>
                </a:solidFill>
              </a:rPr>
              <a:t>) and sample from it.</a:t>
            </a:r>
          </a:p>
        </p:txBody>
      </p:sp>
    </p:spTree>
    <p:extLst>
      <p:ext uri="{BB962C8B-B14F-4D97-AF65-F5344CB8AC3E}">
        <p14:creationId xmlns:p14="http://schemas.microsoft.com/office/powerpoint/2010/main" val="94739759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Deep Neural Network</a:t>
            </a:r>
            <a:endParaRPr lang="en-US" dirty="0"/>
          </a:p>
        </p:txBody>
      </p:sp>
      <p:sp>
        <p:nvSpPr>
          <p:cNvPr id="3" name="Content Placeholder 2"/>
          <p:cNvSpPr>
            <a:spLocks noGrp="1"/>
          </p:cNvSpPr>
          <p:nvPr>
            <p:ph idx="1"/>
          </p:nvPr>
        </p:nvSpPr>
        <p:spPr>
          <a:xfrm>
            <a:off x="1435617" y="1219200"/>
            <a:ext cx="5195937" cy="5257800"/>
          </a:xfrm>
        </p:spPr>
        <p:txBody>
          <a:bodyPr>
            <a:normAutofit fontScale="70000" lnSpcReduction="20000"/>
          </a:bodyPr>
          <a:lstStyle/>
          <a:p>
            <a:r>
              <a:rPr lang="en-US" dirty="0" smtClean="0"/>
              <a:t>Recognition using generative DBN is poor.</a:t>
            </a:r>
          </a:p>
          <a:p>
            <a:r>
              <a:rPr lang="en-US" dirty="0" smtClean="0"/>
              <a:t>For recognition better use discriminative deep neural network, e.g., multi-layer perceptron with many layers</a:t>
            </a:r>
          </a:p>
          <a:p>
            <a:r>
              <a:rPr lang="en-US" dirty="0" smtClean="0"/>
              <a:t>Training deep neural network is hard</a:t>
            </a:r>
          </a:p>
          <a:p>
            <a:r>
              <a:rPr lang="en-US" dirty="0" smtClean="0">
                <a:solidFill>
                  <a:srgbClr val="FF0000"/>
                </a:solidFill>
              </a:rPr>
              <a:t>Trick: Use DBN </a:t>
            </a:r>
            <a:r>
              <a:rPr lang="en-US" dirty="0" err="1" smtClean="0">
                <a:solidFill>
                  <a:srgbClr val="FF0000"/>
                </a:solidFill>
              </a:rPr>
              <a:t>pretraining</a:t>
            </a:r>
            <a:r>
              <a:rPr lang="en-US" dirty="0" smtClean="0">
                <a:solidFill>
                  <a:srgbClr val="FF0000"/>
                </a:solidFill>
              </a:rPr>
              <a:t> procedure to initialize the weights and then use </a:t>
            </a:r>
            <a:r>
              <a:rPr lang="en-US" dirty="0" err="1" smtClean="0">
                <a:solidFill>
                  <a:srgbClr val="FF0000"/>
                </a:solidFill>
              </a:rPr>
              <a:t>backpropagation</a:t>
            </a:r>
            <a:r>
              <a:rPr lang="en-US" dirty="0" smtClean="0">
                <a:solidFill>
                  <a:srgbClr val="FF0000"/>
                </a:solidFill>
              </a:rPr>
              <a:t> algorithm to fine tune the weights</a:t>
            </a:r>
            <a:r>
              <a:rPr lang="en-US" dirty="0" smtClean="0"/>
              <a:t>.</a:t>
            </a:r>
          </a:p>
          <a:p>
            <a:r>
              <a:rPr lang="en-US" dirty="0" smtClean="0"/>
              <a:t>It can </a:t>
            </a:r>
            <a:r>
              <a:rPr lang="en-US" dirty="0" smtClean="0">
                <a:solidFill>
                  <a:srgbClr val="C00000"/>
                </a:solidFill>
              </a:rPr>
              <a:t>alleviate</a:t>
            </a:r>
            <a:r>
              <a:rPr lang="en-US" dirty="0" smtClean="0"/>
              <a:t> some of the problems associated with </a:t>
            </a:r>
            <a:r>
              <a:rPr lang="en-US" dirty="0" err="1" smtClean="0"/>
              <a:t>backpropagation</a:t>
            </a:r>
            <a:r>
              <a:rPr lang="en-US" dirty="0" smtClean="0"/>
              <a:t> esp. when training set is small</a:t>
            </a:r>
          </a:p>
          <a:p>
            <a:r>
              <a:rPr lang="en-US" dirty="0" smtClean="0"/>
              <a:t>Empirically works well without theoretical guarantee.</a:t>
            </a:r>
          </a:p>
          <a:p>
            <a:endParaRPr lang="en-US" dirty="0" smtClean="0"/>
          </a:p>
          <a:p>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59</a:t>
            </a:fld>
            <a:endParaRPr lang="en-US">
              <a:solidFill>
                <a:srgbClr val="C8C8B1">
                  <a:shade val="50000"/>
                  <a:satMod val="200000"/>
                </a:srgbClr>
              </a:solidFill>
            </a:endParaRP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31545" y="1312246"/>
            <a:ext cx="2116755" cy="4769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698086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B6F15528-21DE-4FAA-801E-634DDDAF4B2B}" type="slidenum">
              <a:rPr lang="en-US" smtClean="0"/>
              <a:pPr/>
              <a:t>6</a:t>
            </a:fld>
            <a:endParaRPr lang="en-US"/>
          </a:p>
        </p:txBody>
      </p:sp>
      <p:sp>
        <p:nvSpPr>
          <p:cNvPr id="4" name="Rectangle 3"/>
          <p:cNvSpPr/>
          <p:nvPr/>
        </p:nvSpPr>
        <p:spPr>
          <a:xfrm>
            <a:off x="3980300" y="685799"/>
            <a:ext cx="5087500" cy="5201424"/>
          </a:xfrm>
          <a:prstGeom prst="rect">
            <a:avLst/>
          </a:prstGeom>
        </p:spPr>
        <p:txBody>
          <a:bodyPr wrap="square">
            <a:spAutoFit/>
          </a:bodyPr>
          <a:lstStyle/>
          <a:p>
            <a:pPr marL="342900" marR="0" lvl="0" indent="-342900">
              <a:spcBef>
                <a:spcPts val="0"/>
              </a:spcBef>
              <a:spcAft>
                <a:spcPts val="0"/>
              </a:spcAft>
              <a:buSzPts val="1000"/>
              <a:buFont typeface="Symbol" panose="05050102010706020507" pitchFamily="18" charset="2"/>
              <a:buChar char=""/>
              <a:tabLst>
                <a:tab pos="457200" algn="l"/>
              </a:tabLst>
            </a:pPr>
            <a:r>
              <a:rPr lang="en-US" sz="1200" b="1" dirty="0">
                <a:solidFill>
                  <a:srgbClr val="1A1A1A"/>
                </a:solidFill>
                <a:latin typeface="Times New Roman" panose="02020603050405020304" pitchFamily="18" charset="0"/>
                <a:ea typeface="Times New Roman" panose="02020603050405020304" pitchFamily="18" charset="0"/>
              </a:rPr>
              <a:t>Li Deng,</a:t>
            </a:r>
            <a:r>
              <a:rPr lang="en-US" sz="1200" dirty="0">
                <a:solidFill>
                  <a:srgbClr val="1A1A1A"/>
                </a:solidFill>
                <a:latin typeface="Times New Roman" panose="02020603050405020304" pitchFamily="18" charset="0"/>
                <a:ea typeface="Times New Roman" panose="02020603050405020304" pitchFamily="18" charset="0"/>
              </a:rPr>
              <a:t> </a:t>
            </a:r>
            <a:r>
              <a:rPr lang="en-US" sz="1000" dirty="0">
                <a:solidFill>
                  <a:srgbClr val="0000FF"/>
                </a:solidFill>
                <a:latin typeface="Times New Roman" panose="02020603050405020304" pitchFamily="18" charset="0"/>
                <a:ea typeface="Times New Roman" panose="02020603050405020304" pitchFamily="18" charset="0"/>
                <a:hlinkClick r:id="rId2"/>
              </a:rPr>
              <a:t>DYNAMIC SPEECH MODELS --- Theory, Algorithm, and Application; (book review in IEEE Trans. Neural Networks, Vol. March 2009)</a:t>
            </a:r>
            <a:r>
              <a:rPr lang="en-US" sz="1000" dirty="0">
                <a:solidFill>
                  <a:srgbClr val="1A1A1A"/>
                </a:solidFill>
                <a:latin typeface="Times New Roman" panose="02020603050405020304" pitchFamily="18" charset="0"/>
                <a:ea typeface="Times New Roman" panose="02020603050405020304" pitchFamily="18" charset="0"/>
              </a:rPr>
              <a:t>, Morgan &amp; Claypool, December 2006.</a:t>
            </a:r>
            <a:endParaRPr lang="en-US" sz="1200" dirty="0">
              <a:solidFill>
                <a:srgbClr val="1A1A1A"/>
              </a:solidFill>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TABLE OF CONTENTS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1: Introduction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1.1 What Are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1.2 What Are Dynamic Speech Models?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1.3 Why Modeling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1.4 Outline of the Book</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 </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2: A General Modeling And Computational Framework</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2.1 Background and Literature Review</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2.2 Model Design Philosophy and Overview</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2.3 Model Components and the Computational Framework</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2.4 Summary</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 </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3: Modeling: From Acoustic Dynamics To Hidden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3.1 Background and Introduction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3.2 Statistical Models for Acoustic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3.3 Statistical Models for Hidden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3.4 Summary</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 </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4: Models With Discrete Valued Hidden Speech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4.1 Basic Model with Discretized Hidden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4.2 Extension of the Basic Model</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4.3 Application to Automatic Tracking of Hidden Dynamics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Chapter 5: Models With Continuous Valued Hidden Speech Trajectories</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5.1 Overview of the Hidden Trajectory Model</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5.2 Understanding Model Behavior by Computer Simulation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5.3 Parameter Estimation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5.4 Application to Phonetic Recognition</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5.5 Summary</a:t>
            </a:r>
            <a:endParaRPr lang="en-US" sz="1200" dirty="0">
              <a:latin typeface="Times New Roman" panose="02020603050405020304" pitchFamily="18" charset="0"/>
              <a:ea typeface="Times New Roman" panose="02020603050405020304" pitchFamily="18" charset="0"/>
            </a:endParaRPr>
          </a:p>
          <a:p>
            <a:pPr marL="228600" marR="0" indent="228600">
              <a:spcBef>
                <a:spcPts val="0"/>
              </a:spcBef>
              <a:spcAft>
                <a:spcPts val="0"/>
              </a:spcAft>
            </a:pPr>
            <a:r>
              <a:rPr lang="en-US" sz="1000" dirty="0">
                <a:latin typeface="CMTT12"/>
                <a:ea typeface="Times New Roman" panose="02020603050405020304" pitchFamily="18" charset="0"/>
                <a:cs typeface="CMTT12"/>
              </a:rPr>
              <a:t>References</a:t>
            </a:r>
            <a:endParaRPr lang="en-US" sz="1200" dirty="0">
              <a:effectLst/>
              <a:latin typeface="Times New Roman" panose="02020603050405020304" pitchFamily="18" charset="0"/>
              <a:ea typeface="Times New Roman" panose="02020603050405020304" pitchFamily="18" charset="0"/>
            </a:endParaRPr>
          </a:p>
        </p:txBody>
      </p:sp>
      <p:pic>
        <p:nvPicPr>
          <p:cNvPr id="5"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3311" t="21955" r="35310" b="14012"/>
          <a:stretch/>
        </p:blipFill>
        <p:spPr bwMode="auto">
          <a:xfrm>
            <a:off x="38100" y="918609"/>
            <a:ext cx="3942201" cy="54377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120366031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76400" y="76200"/>
            <a:ext cx="8229600" cy="1143000"/>
          </a:xfrm>
        </p:spPr>
        <p:txBody>
          <a:bodyPr>
            <a:normAutofit fontScale="90000"/>
          </a:bodyPr>
          <a:lstStyle/>
          <a:p>
            <a:r>
              <a:rPr lang="en-US" dirty="0" smtClean="0"/>
              <a:t>Why this way of making a deep generative model is sensible.</a:t>
            </a:r>
            <a:endParaRPr lang="en-US" dirty="0"/>
          </a:p>
        </p:txBody>
      </p:sp>
      <p:sp>
        <p:nvSpPr>
          <p:cNvPr id="3" name="Content Placeholder 2"/>
          <p:cNvSpPr>
            <a:spLocks noGrp="1"/>
          </p:cNvSpPr>
          <p:nvPr>
            <p:ph idx="1"/>
          </p:nvPr>
        </p:nvSpPr>
        <p:spPr>
          <a:xfrm>
            <a:off x="914400" y="1676400"/>
            <a:ext cx="8229600" cy="4525963"/>
          </a:xfrm>
        </p:spPr>
        <p:txBody>
          <a:bodyPr>
            <a:normAutofit lnSpcReduction="10000"/>
          </a:bodyPr>
          <a:lstStyle/>
          <a:p>
            <a:r>
              <a:rPr lang="en-US" dirty="0" smtClean="0"/>
              <a:t>The layers can be trained separately</a:t>
            </a:r>
          </a:p>
          <a:p>
            <a:pPr lvl="1"/>
            <a:r>
              <a:rPr lang="en-US" dirty="0" smtClean="0"/>
              <a:t>This can be done with unlabeled data.</a:t>
            </a:r>
          </a:p>
          <a:p>
            <a:r>
              <a:rPr lang="en-US" dirty="0" smtClean="0"/>
              <a:t>Inference is extremely simple in an RBM. </a:t>
            </a:r>
          </a:p>
          <a:p>
            <a:pPr lvl="1"/>
            <a:r>
              <a:rPr lang="en-US" dirty="0" smtClean="0"/>
              <a:t>The latent variables are conditionally independent given the data. </a:t>
            </a:r>
          </a:p>
          <a:p>
            <a:pPr lvl="1"/>
            <a:r>
              <a:rPr lang="en-US" dirty="0" smtClean="0"/>
              <a:t>There is no “explaining away.”</a:t>
            </a:r>
          </a:p>
          <a:p>
            <a:r>
              <a:rPr lang="en-US" dirty="0" smtClean="0"/>
              <a:t>After composing the separate models into a single DBN, approximate inference is simple.</a:t>
            </a:r>
          </a:p>
          <a:p>
            <a:pPr lvl="1"/>
            <a:r>
              <a:rPr lang="en-US" dirty="0" smtClean="0"/>
              <a:t>And it is also accurate.</a:t>
            </a:r>
            <a:endParaRPr lang="en-US" dirty="0" smtClean="0">
              <a:solidFill>
                <a:srgbClr val="000090"/>
              </a:solidFill>
            </a:endParaRPr>
          </a:p>
          <a:p>
            <a:endParaRPr lang="en-US" dirty="0"/>
          </a:p>
        </p:txBody>
      </p:sp>
    </p:spTree>
    <p:extLst>
      <p:ext uri="{BB962C8B-B14F-4D97-AF65-F5344CB8AC3E}">
        <p14:creationId xmlns:p14="http://schemas.microsoft.com/office/powerpoint/2010/main" val="312001823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33600" y="152400"/>
            <a:ext cx="7498080" cy="868362"/>
          </a:xfrm>
        </p:spPr>
        <p:txBody>
          <a:bodyPr>
            <a:normAutofit fontScale="90000"/>
          </a:bodyPr>
          <a:lstStyle/>
          <a:p>
            <a:r>
              <a:rPr lang="en-US" dirty="0" smtClean="0"/>
              <a:t>The current wisdom on </a:t>
            </a:r>
            <a:br>
              <a:rPr lang="en-US" dirty="0" smtClean="0"/>
            </a:br>
            <a:r>
              <a:rPr lang="en-US" dirty="0" smtClean="0"/>
              <a:t>unsupervised pre-training</a:t>
            </a:r>
            <a:endParaRPr lang="en-US" dirty="0"/>
          </a:p>
        </p:txBody>
      </p:sp>
      <p:sp>
        <p:nvSpPr>
          <p:cNvPr id="3" name="Content Placeholder 2"/>
          <p:cNvSpPr>
            <a:spLocks noGrp="1"/>
          </p:cNvSpPr>
          <p:nvPr>
            <p:ph idx="1"/>
          </p:nvPr>
        </p:nvSpPr>
        <p:spPr>
          <a:xfrm>
            <a:off x="762000" y="1600200"/>
            <a:ext cx="8543292" cy="4525963"/>
          </a:xfrm>
        </p:spPr>
        <p:txBody>
          <a:bodyPr>
            <a:normAutofit fontScale="92500" lnSpcReduction="10000"/>
          </a:bodyPr>
          <a:lstStyle/>
          <a:p>
            <a:r>
              <a:rPr lang="en-US" dirty="0" smtClean="0"/>
              <a:t>Pre-training achieves two things:</a:t>
            </a:r>
          </a:p>
          <a:p>
            <a:pPr lvl="1"/>
            <a:r>
              <a:rPr lang="en-US" dirty="0" smtClean="0"/>
              <a:t>It makes optimization easier. </a:t>
            </a:r>
          </a:p>
          <a:p>
            <a:pPr lvl="1"/>
            <a:r>
              <a:rPr lang="en-US" dirty="0" smtClean="0"/>
              <a:t>It reduces </a:t>
            </a:r>
            <a:r>
              <a:rPr lang="en-US" dirty="0" err="1" smtClean="0"/>
              <a:t>overfitting</a:t>
            </a:r>
            <a:r>
              <a:rPr lang="en-US" dirty="0" smtClean="0"/>
              <a:t>.</a:t>
            </a:r>
          </a:p>
          <a:p>
            <a:r>
              <a:rPr lang="en-US" dirty="0" smtClean="0"/>
              <a:t>We </a:t>
            </a:r>
            <a:r>
              <a:rPr lang="en-US" dirty="0"/>
              <a:t>now </a:t>
            </a:r>
            <a:r>
              <a:rPr lang="en-US" dirty="0" smtClean="0"/>
              <a:t>know </a:t>
            </a:r>
            <a:r>
              <a:rPr lang="en-US" dirty="0"/>
              <a:t>more about how to initialize weights </a:t>
            </a:r>
            <a:r>
              <a:rPr lang="en-US" dirty="0" smtClean="0"/>
              <a:t>sensibly by hand. </a:t>
            </a:r>
          </a:p>
          <a:p>
            <a:pPr lvl="1"/>
            <a:r>
              <a:rPr lang="en-US" dirty="0" smtClean="0"/>
              <a:t>So unsupervised pre-training is not required to make the optimization work.</a:t>
            </a:r>
          </a:p>
          <a:p>
            <a:r>
              <a:rPr lang="en-US" dirty="0" smtClean="0"/>
              <a:t>Unsupervised pre</a:t>
            </a:r>
            <a:r>
              <a:rPr lang="en-US" dirty="0"/>
              <a:t>-</a:t>
            </a:r>
            <a:r>
              <a:rPr lang="en-US" dirty="0" smtClean="0"/>
              <a:t>training</a:t>
            </a:r>
            <a:r>
              <a:rPr lang="en-US" dirty="0"/>
              <a:t> </a:t>
            </a:r>
            <a:r>
              <a:rPr lang="en-US" dirty="0" smtClean="0"/>
              <a:t>is still very effective at preventing over-fitting when labeled </a:t>
            </a:r>
            <a:r>
              <a:rPr lang="en-US" dirty="0"/>
              <a:t>data is scarce. </a:t>
            </a:r>
            <a:endParaRPr lang="en-US" dirty="0" smtClean="0"/>
          </a:p>
          <a:p>
            <a:pPr lvl="1"/>
            <a:r>
              <a:rPr lang="en-US" dirty="0" smtClean="0"/>
              <a:t>It is not needed when labeled data is abundant.</a:t>
            </a:r>
            <a:endParaRPr lang="en-US" dirty="0"/>
          </a:p>
          <a:p>
            <a:endParaRPr lang="en-US" dirty="0"/>
          </a:p>
        </p:txBody>
      </p:sp>
      <p:sp>
        <p:nvSpPr>
          <p:cNvPr id="4" name="TextBox 3"/>
          <p:cNvSpPr txBox="1"/>
          <p:nvPr/>
        </p:nvSpPr>
        <p:spPr>
          <a:xfrm>
            <a:off x="1219200" y="6310869"/>
            <a:ext cx="2268570" cy="369332"/>
          </a:xfrm>
          <a:prstGeom prst="rect">
            <a:avLst/>
          </a:prstGeom>
          <a:noFill/>
        </p:spPr>
        <p:txBody>
          <a:bodyPr wrap="none" rtlCol="0">
            <a:spAutoFit/>
          </a:bodyPr>
          <a:lstStyle/>
          <a:p>
            <a:r>
              <a:rPr lang="en-US" dirty="0" smtClean="0"/>
              <a:t>Hinton: ICASSP-2013</a:t>
            </a:r>
            <a:endParaRPr lang="en-US" dirty="0"/>
          </a:p>
        </p:txBody>
      </p:sp>
    </p:spTree>
    <p:extLst>
      <p:ext uri="{BB962C8B-B14F-4D97-AF65-F5344CB8AC3E}">
        <p14:creationId xmlns:p14="http://schemas.microsoft.com/office/powerpoint/2010/main" val="1733687274"/>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1143000"/>
          </a:xfrm>
        </p:spPr>
        <p:txBody>
          <a:bodyPr>
            <a:noAutofit/>
          </a:bodyPr>
          <a:lstStyle/>
          <a:p>
            <a:r>
              <a:rPr lang="en-US" sz="3200" b="1" dirty="0" smtClean="0">
                <a:solidFill>
                  <a:srgbClr val="FF0000"/>
                </a:solidFill>
              </a:rPr>
              <a:t>DNN Took off in Speech Recognition from MSR</a:t>
            </a:r>
            <a:endParaRPr lang="en-US" sz="3200" b="1" dirty="0">
              <a:solidFill>
                <a:srgbClr val="FF0000"/>
              </a:solidFill>
            </a:endParaRPr>
          </a:p>
        </p:txBody>
      </p:sp>
      <p:sp>
        <p:nvSpPr>
          <p:cNvPr id="3" name="Content Placeholder 2"/>
          <p:cNvSpPr>
            <a:spLocks noGrp="1"/>
          </p:cNvSpPr>
          <p:nvPr>
            <p:ph idx="1"/>
          </p:nvPr>
        </p:nvSpPr>
        <p:spPr/>
        <p:txBody>
          <a:bodyPr>
            <a:normAutofit fontScale="85000" lnSpcReduction="10000"/>
          </a:bodyPr>
          <a:lstStyle/>
          <a:p>
            <a:r>
              <a:rPr lang="en-US" dirty="0" smtClean="0"/>
              <a:t>Speech recognition: the first big (and real-world) success of deep learning </a:t>
            </a:r>
          </a:p>
          <a:p>
            <a:r>
              <a:rPr lang="en-US" dirty="0" smtClean="0"/>
              <a:t>From MSR (initial collaboration with Hinton et al., 2009-2010) and </a:t>
            </a:r>
            <a:r>
              <a:rPr lang="en-US" dirty="0"/>
              <a:t>then </a:t>
            </a:r>
            <a:r>
              <a:rPr lang="en-US" dirty="0" smtClean="0"/>
              <a:t>to the entire speech industry</a:t>
            </a:r>
          </a:p>
          <a:p>
            <a:r>
              <a:rPr lang="en-US" dirty="0" smtClean="0"/>
              <a:t>Got out of “local optimum” of GMM-HMM stayed for many years</a:t>
            </a:r>
          </a:p>
          <a:p>
            <a:r>
              <a:rPr lang="en-US" dirty="0" smtClean="0"/>
              <a:t>Now used by Microsoft, Google, Apple/Nuance/IBM, </a:t>
            </a:r>
            <a:r>
              <a:rPr lang="en-US" dirty="0" err="1" smtClean="0"/>
              <a:t>Baidu</a:t>
            </a:r>
            <a:r>
              <a:rPr lang="en-US" dirty="0" smtClean="0"/>
              <a:t>, </a:t>
            </a:r>
            <a:r>
              <a:rPr lang="en-US" dirty="0" err="1" smtClean="0"/>
              <a:t>IFlyTech</a:t>
            </a:r>
            <a:r>
              <a:rPr lang="en-US" dirty="0" smtClean="0"/>
              <a:t>, etc. doing voice search in in the cloud for smart phones (plus many other applications.)</a:t>
            </a:r>
          </a:p>
          <a:p>
            <a:r>
              <a:rPr lang="en-US" dirty="0" smtClean="0"/>
              <a:t>A short historical review  </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62</a:t>
            </a:fld>
            <a:endParaRPr lang="en-US">
              <a:solidFill>
                <a:prstClr val="black">
                  <a:tint val="75000"/>
                </a:prstClr>
              </a:solidFill>
            </a:endParaRPr>
          </a:p>
        </p:txBody>
      </p:sp>
    </p:spTree>
    <p:extLst>
      <p:ext uri="{BB962C8B-B14F-4D97-AF65-F5344CB8AC3E}">
        <p14:creationId xmlns:p14="http://schemas.microsoft.com/office/powerpoint/2010/main" val="37107911"/>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1093381" y="228600"/>
            <a:ext cx="7498080" cy="868363"/>
          </a:xfrm>
        </p:spPr>
        <p:txBody>
          <a:bodyPr>
            <a:normAutofit fontScale="90000"/>
          </a:bodyPr>
          <a:lstStyle/>
          <a:p>
            <a:pPr algn="ctr"/>
            <a:r>
              <a:rPr lang="en-US" dirty="0" smtClean="0"/>
              <a:t>Renaissance of Neural Network</a:t>
            </a:r>
            <a:br>
              <a:rPr lang="en-US" dirty="0" smtClean="0"/>
            </a:br>
            <a:r>
              <a:rPr lang="en-US" dirty="0" smtClean="0"/>
              <a:t>--- “Deep Learning,” 2006</a:t>
            </a:r>
            <a:endParaRPr lang="en-US" dirty="0"/>
          </a:p>
        </p:txBody>
      </p:sp>
      <p:cxnSp>
        <p:nvCxnSpPr>
          <p:cNvPr id="5" name="Elbow Connector 4"/>
          <p:cNvCxnSpPr/>
          <p:nvPr/>
        </p:nvCxnSpPr>
        <p:spPr>
          <a:xfrm flipV="1">
            <a:off x="-2514600" y="4038600"/>
            <a:ext cx="2514600" cy="242777"/>
          </a:xfrm>
          <a:prstGeom prst="bentConnector3">
            <a:avLst/>
          </a:prstGeom>
          <a:ln>
            <a:tailEnd type="arrow"/>
          </a:ln>
        </p:spPr>
        <p:style>
          <a:lnRef idx="3">
            <a:schemeClr val="accent5"/>
          </a:lnRef>
          <a:fillRef idx="0">
            <a:schemeClr val="accent5"/>
          </a:fillRef>
          <a:effectRef idx="2">
            <a:schemeClr val="accent5"/>
          </a:effectRef>
          <a:fontRef idx="minor">
            <a:schemeClr val="tx1"/>
          </a:fontRef>
        </p:style>
      </p:cxnSp>
      <p:sp>
        <p:nvSpPr>
          <p:cNvPr id="6" name="TextBox 5"/>
          <p:cNvSpPr txBox="1"/>
          <p:nvPr/>
        </p:nvSpPr>
        <p:spPr>
          <a:xfrm>
            <a:off x="3420533" y="3810000"/>
            <a:ext cx="5669812" cy="3170099"/>
          </a:xfrm>
          <a:prstGeom prst="rect">
            <a:avLst/>
          </a:prstGeom>
          <a:noFill/>
        </p:spPr>
        <p:txBody>
          <a:bodyPr wrap="square" rtlCol="0">
            <a:spAutoFit/>
          </a:bodyPr>
          <a:lstStyle/>
          <a:p>
            <a:pPr marL="0" lvl="1"/>
            <a:r>
              <a:rPr lang="en-US" sz="2000" dirty="0" smtClean="0">
                <a:solidFill>
                  <a:srgbClr val="000000"/>
                </a:solidFill>
              </a:rPr>
              <a:t>-Geoff </a:t>
            </a:r>
            <a:r>
              <a:rPr lang="en-US" sz="2000" dirty="0">
                <a:solidFill>
                  <a:srgbClr val="000000"/>
                </a:solidFill>
              </a:rPr>
              <a:t>Hinton invented Deep </a:t>
            </a:r>
            <a:r>
              <a:rPr lang="en-US" sz="2000" dirty="0" smtClean="0">
                <a:solidFill>
                  <a:srgbClr val="000000"/>
                </a:solidFill>
              </a:rPr>
              <a:t>Belief Networks </a:t>
            </a:r>
            <a:r>
              <a:rPr lang="en-US" sz="2000" dirty="0">
                <a:solidFill>
                  <a:srgbClr val="000000"/>
                </a:solidFill>
              </a:rPr>
              <a:t>(DBN) to make neural net </a:t>
            </a:r>
            <a:r>
              <a:rPr lang="en-US" sz="2000" dirty="0" smtClean="0">
                <a:solidFill>
                  <a:srgbClr val="000000"/>
                </a:solidFill>
              </a:rPr>
              <a:t>learning </a:t>
            </a:r>
            <a:r>
              <a:rPr lang="en-US" sz="2000" dirty="0">
                <a:solidFill>
                  <a:srgbClr val="000000"/>
                </a:solidFill>
              </a:rPr>
              <a:t>fast and effective; </a:t>
            </a:r>
            <a:r>
              <a:rPr lang="en-US" sz="2000" b="1" i="1" dirty="0" smtClean="0">
                <a:solidFill>
                  <a:srgbClr val="000000"/>
                </a:solidFill>
              </a:rPr>
              <a:t>Science, 2006 </a:t>
            </a:r>
          </a:p>
          <a:p>
            <a:pPr marL="0" lvl="1"/>
            <a:endParaRPr lang="en-US" sz="2000" b="1" i="1" dirty="0" smtClean="0">
              <a:solidFill>
                <a:srgbClr val="000000"/>
              </a:solidFill>
            </a:endParaRPr>
          </a:p>
          <a:p>
            <a:pPr marL="342900" lvl="1" indent="-342900">
              <a:buFontTx/>
              <a:buChar char="-"/>
            </a:pPr>
            <a:r>
              <a:rPr lang="en-US" sz="2000" dirty="0" smtClean="0">
                <a:solidFill>
                  <a:srgbClr val="000000"/>
                </a:solidFill>
              </a:rPr>
              <a:t>Pre-train </a:t>
            </a:r>
            <a:r>
              <a:rPr lang="en-US" sz="2000" dirty="0">
                <a:solidFill>
                  <a:srgbClr val="000000"/>
                </a:solidFill>
              </a:rPr>
              <a:t>each layer from bottom </a:t>
            </a:r>
            <a:r>
              <a:rPr lang="en-US" sz="2000" dirty="0" smtClean="0">
                <a:solidFill>
                  <a:srgbClr val="000000"/>
                </a:solidFill>
              </a:rPr>
              <a:t>up</a:t>
            </a:r>
          </a:p>
          <a:p>
            <a:pPr marL="342900" lvl="1" indent="-342900">
              <a:buFontTx/>
              <a:buChar char="-"/>
            </a:pPr>
            <a:r>
              <a:rPr lang="en-US" sz="2000" dirty="0" smtClean="0">
                <a:solidFill>
                  <a:srgbClr val="000000"/>
                </a:solidFill>
              </a:rPr>
              <a:t>Each </a:t>
            </a:r>
            <a:r>
              <a:rPr lang="en-US" sz="2000" dirty="0">
                <a:solidFill>
                  <a:srgbClr val="000000"/>
                </a:solidFill>
              </a:rPr>
              <a:t>pair of layers is an Restricted Boltzmann Machine (</a:t>
            </a:r>
            <a:r>
              <a:rPr lang="en-US" sz="2000" dirty="0" smtClean="0">
                <a:solidFill>
                  <a:srgbClr val="000000"/>
                </a:solidFill>
              </a:rPr>
              <a:t>RBM)</a:t>
            </a:r>
          </a:p>
          <a:p>
            <a:pPr marL="342900" lvl="1" indent="-342900">
              <a:buFontTx/>
              <a:buChar char="-"/>
            </a:pPr>
            <a:r>
              <a:rPr lang="en-US" sz="2000" dirty="0" smtClean="0">
                <a:solidFill>
                  <a:srgbClr val="000000"/>
                </a:solidFill>
              </a:rPr>
              <a:t>Jointly </a:t>
            </a:r>
            <a:r>
              <a:rPr lang="en-US" sz="2000" dirty="0">
                <a:solidFill>
                  <a:srgbClr val="000000"/>
                </a:solidFill>
              </a:rPr>
              <a:t>fine-tune all layers using back-propagation</a:t>
            </a:r>
          </a:p>
          <a:p>
            <a:pPr marL="0" lvl="1"/>
            <a:endParaRPr lang="en-US" sz="2000" b="1" i="1" dirty="0">
              <a:solidFill>
                <a:srgbClr val="00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1562100"/>
            <a:ext cx="1371600" cy="167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3" name="Group 2"/>
          <p:cNvGrpSpPr/>
          <p:nvPr/>
        </p:nvGrpSpPr>
        <p:grpSpPr>
          <a:xfrm>
            <a:off x="870981" y="-5562600"/>
            <a:ext cx="271131" cy="12420600"/>
            <a:chOff x="846611" y="-5562600"/>
            <a:chExt cx="271131" cy="11833151"/>
          </a:xfrm>
        </p:grpSpPr>
        <p:cxnSp>
          <p:nvCxnSpPr>
            <p:cNvPr id="19" name="Straight Connector 18"/>
            <p:cNvCxnSpPr/>
            <p:nvPr/>
          </p:nvCxnSpPr>
          <p:spPr>
            <a:xfrm>
              <a:off x="862772" y="-55626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0" name="Straight Connector 19"/>
            <p:cNvCxnSpPr/>
            <p:nvPr/>
          </p:nvCxnSpPr>
          <p:spPr>
            <a:xfrm>
              <a:off x="862773" y="6270551"/>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1" name="Straight Connector 20"/>
            <p:cNvCxnSpPr/>
            <p:nvPr/>
          </p:nvCxnSpPr>
          <p:spPr>
            <a:xfrm>
              <a:off x="907526" y="-42404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2" name="Straight Connector 21"/>
            <p:cNvCxnSpPr/>
            <p:nvPr/>
          </p:nvCxnSpPr>
          <p:spPr>
            <a:xfrm>
              <a:off x="919711" y="-152729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3" name="Straight Connector 22"/>
            <p:cNvCxnSpPr/>
            <p:nvPr/>
          </p:nvCxnSpPr>
          <p:spPr>
            <a:xfrm>
              <a:off x="905311" y="-2611569"/>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4" name="Straight Connector 23"/>
            <p:cNvCxnSpPr/>
            <p:nvPr/>
          </p:nvCxnSpPr>
          <p:spPr>
            <a:xfrm>
              <a:off x="870533" y="-3733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5" name="Straight Connector 24"/>
            <p:cNvCxnSpPr/>
            <p:nvPr/>
          </p:nvCxnSpPr>
          <p:spPr>
            <a:xfrm>
              <a:off x="864332" y="-47244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6" name="Straight Connector 25"/>
            <p:cNvCxnSpPr/>
            <p:nvPr/>
          </p:nvCxnSpPr>
          <p:spPr>
            <a:xfrm>
              <a:off x="883166" y="1789052"/>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7" name="Straight Connector 26"/>
            <p:cNvCxnSpPr/>
            <p:nvPr/>
          </p:nvCxnSpPr>
          <p:spPr>
            <a:xfrm>
              <a:off x="895350" y="685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8" name="Straight Connector 27"/>
            <p:cNvCxnSpPr/>
            <p:nvPr/>
          </p:nvCxnSpPr>
          <p:spPr>
            <a:xfrm>
              <a:off x="870981" y="289230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29" name="Straight Connector 28"/>
            <p:cNvCxnSpPr/>
            <p:nvPr/>
          </p:nvCxnSpPr>
          <p:spPr>
            <a:xfrm>
              <a:off x="858796" y="399555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0" name="Straight Connector 29"/>
            <p:cNvCxnSpPr/>
            <p:nvPr/>
          </p:nvCxnSpPr>
          <p:spPr>
            <a:xfrm>
              <a:off x="846611" y="5098808"/>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31" name="Straight Connector 30"/>
            <p:cNvCxnSpPr/>
            <p:nvPr/>
          </p:nvCxnSpPr>
          <p:spPr>
            <a:xfrm>
              <a:off x="1047750" y="-5562600"/>
              <a:ext cx="0" cy="11833151"/>
            </a:xfrm>
            <a:prstGeom prst="line">
              <a:avLst/>
            </a:prstGeom>
          </p:spPr>
          <p:style>
            <a:lnRef idx="3">
              <a:schemeClr val="accent5"/>
            </a:lnRef>
            <a:fillRef idx="0">
              <a:schemeClr val="accent5"/>
            </a:fillRef>
            <a:effectRef idx="2">
              <a:schemeClr val="accent5"/>
            </a:effectRef>
            <a:fontRef idx="minor">
              <a:schemeClr val="tx1"/>
            </a:fontRef>
          </p:style>
        </p:cxnSp>
      </p:grpSp>
    </p:spTree>
    <p:extLst>
      <p:ext uri="{BB962C8B-B14F-4D97-AF65-F5344CB8AC3E}">
        <p14:creationId xmlns:p14="http://schemas.microsoft.com/office/powerpoint/2010/main" val="2122456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750" fill="hold"/>
                                        <p:tgtEl>
                                          <p:spTgt spid="3"/>
                                        </p:tgtEl>
                                        <p:attrNameLst>
                                          <p:attrName>ppt_x</p:attrName>
                                          <p:attrName>ppt_y</p:attrName>
                                        </p:attrNameLst>
                                      </p:cBhvr>
                                    </p:animMotion>
                                  </p:childTnLst>
                                </p:cTn>
                              </p:par>
                              <p:par>
                                <p:cTn id="7" presetID="63" presetClass="path" presetSubtype="0" accel="50000" decel="50000" fill="hold" nodeType="withEffect">
                                  <p:stCondLst>
                                    <p:cond delay="0"/>
                                  </p:stCondLst>
                                  <p:childTnLst>
                                    <p:animMotion origin="layout" path="M -3.33333E-6 1.11022E-16 L 0.3625 0.00347 " pathEditMode="relative" rAng="0" ptsTypes="AA">
                                      <p:cBhvr>
                                        <p:cTn id="8" dur="2000" fill="hold"/>
                                        <p:tgtEl>
                                          <p:spTgt spid="5"/>
                                        </p:tgtEl>
                                        <p:attrNameLst>
                                          <p:attrName>ppt_x</p:attrName>
                                          <p:attrName>ppt_y</p:attrName>
                                        </p:attrNameLst>
                                      </p:cBhvr>
                                      <p:rCtr x="18125" y="162"/>
                                    </p:animMotion>
                                  </p:childTnLst>
                                </p:cTn>
                              </p:par>
                              <p:par>
                                <p:cTn id="9" presetID="42" presetClass="entr" presetSubtype="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Effect transition="in" filter="fade">
                                      <p:cBhvr>
                                        <p:cTn id="11" dur="1000"/>
                                        <p:tgtEl>
                                          <p:spTgt spid="6"/>
                                        </p:tgtEl>
                                      </p:cBhvr>
                                    </p:animEffect>
                                    <p:anim calcmode="lin" valueType="num">
                                      <p:cBhvr>
                                        <p:cTn id="12" dur="1000" fill="hold"/>
                                        <p:tgtEl>
                                          <p:spTgt spid="6"/>
                                        </p:tgtEl>
                                        <p:attrNameLst>
                                          <p:attrName>ppt_x</p:attrName>
                                        </p:attrNameLst>
                                      </p:cBhvr>
                                      <p:tavLst>
                                        <p:tav tm="0">
                                          <p:val>
                                            <p:strVal val="#ppt_x"/>
                                          </p:val>
                                        </p:tav>
                                        <p:tav tm="100000">
                                          <p:val>
                                            <p:strVal val="#ppt_x"/>
                                          </p:val>
                                        </p:tav>
                                      </p:tavLst>
                                    </p:anim>
                                    <p:anim calcmode="lin" valueType="num">
                                      <p:cBhvr>
                                        <p:cTn id="13" dur="1000" fill="hold"/>
                                        <p:tgtEl>
                                          <p:spTgt spid="6"/>
                                        </p:tgtEl>
                                        <p:attrNameLst>
                                          <p:attrName>ppt_y</p:attrName>
                                        </p:attrNameLst>
                                      </p:cBhvr>
                                      <p:tavLst>
                                        <p:tav tm="0">
                                          <p:val>
                                            <p:strVal val="#ppt_y+.1"/>
                                          </p:val>
                                        </p:tav>
                                        <p:tav tm="100000">
                                          <p:val>
                                            <p:strVal val="#ppt_y"/>
                                          </p:val>
                                        </p:tav>
                                      </p:tavLst>
                                    </p:anim>
                                  </p:childTnLst>
                                </p:cTn>
                              </p:par>
                              <p:par>
                                <p:cTn id="14" presetID="1" presetClass="entr" presetSubtype="0" fill="hold" nodeType="withEffect">
                                  <p:stCondLst>
                                    <p:cond delay="500"/>
                                  </p:stCondLst>
                                  <p:childTnLst>
                                    <p:set>
                                      <p:cBhvr>
                                        <p:cTn id="15"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itle 1"/>
          <p:cNvSpPr>
            <a:spLocks noGrp="1"/>
          </p:cNvSpPr>
          <p:nvPr>
            <p:ph type="title"/>
          </p:nvPr>
        </p:nvSpPr>
        <p:spPr>
          <a:xfrm>
            <a:off x="76200" y="457200"/>
            <a:ext cx="8250865" cy="868363"/>
          </a:xfrm>
        </p:spPr>
        <p:txBody>
          <a:bodyPr>
            <a:normAutofit fontScale="90000"/>
          </a:bodyPr>
          <a:lstStyle/>
          <a:p>
            <a:pPr algn="ctr"/>
            <a:r>
              <a:rPr lang="en-US" u="sng" dirty="0" smtClean="0"/>
              <a:t>Industry </a:t>
            </a:r>
            <a:r>
              <a:rPr lang="en-US" u="sng" dirty="0" smtClean="0"/>
              <a:t>Scale </a:t>
            </a:r>
            <a:r>
              <a:rPr lang="en-US" dirty="0" smtClean="0"/>
              <a:t>Deep Learning </a:t>
            </a:r>
            <a:br>
              <a:rPr lang="en-US" dirty="0" smtClean="0"/>
            </a:br>
            <a:endParaRPr lang="en-US" b="0" dirty="0"/>
          </a:p>
        </p:txBody>
      </p:sp>
      <p:sp>
        <p:nvSpPr>
          <p:cNvPr id="8" name="TextBox 7"/>
          <p:cNvSpPr txBox="1"/>
          <p:nvPr/>
        </p:nvSpPr>
        <p:spPr>
          <a:xfrm>
            <a:off x="2362200" y="2172581"/>
            <a:ext cx="6282956" cy="400110"/>
          </a:xfrm>
          <a:prstGeom prst="rect">
            <a:avLst/>
          </a:prstGeom>
          <a:noFill/>
        </p:spPr>
        <p:txBody>
          <a:bodyPr wrap="square" rtlCol="0">
            <a:spAutoFit/>
          </a:bodyPr>
          <a:lstStyle/>
          <a:p>
            <a:pPr lvl="1"/>
            <a:r>
              <a:rPr lang="en-US" sz="2000" dirty="0" smtClean="0">
                <a:solidFill>
                  <a:srgbClr val="000000"/>
                </a:solidFill>
              </a:rPr>
              <a:t>-2008 NIPS: Geoff Hinton &amp; Li Deng reconnected</a:t>
            </a:r>
          </a:p>
        </p:txBody>
      </p:sp>
      <p:pic>
        <p:nvPicPr>
          <p:cNvPr id="5122" name="Picture 2" descr="http://t1.gstatic.com/images?q=tbn:ANd9GcTCU2DturyGf6zkMt8QjYhdU7uJ0A9OhqDUoOkm38XEVVxZNSUs_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09366" y="228600"/>
            <a:ext cx="1638300" cy="1383156"/>
          </a:xfrm>
          <a:prstGeom prst="rect">
            <a:avLst/>
          </a:prstGeom>
          <a:noFill/>
          <a:extLst>
            <a:ext uri="{909E8E84-426E-40DD-AFC4-6F175D3DCCD1}">
              <a14:hiddenFill xmlns:a14="http://schemas.microsoft.com/office/drawing/2010/main">
                <a:solidFill>
                  <a:srgbClr val="FFFFFF"/>
                </a:solidFill>
              </a14:hiddenFill>
            </a:ext>
          </a:extLst>
        </p:spPr>
      </p:pic>
      <p:grpSp>
        <p:nvGrpSpPr>
          <p:cNvPr id="90" name="Group 89"/>
          <p:cNvGrpSpPr/>
          <p:nvPr/>
        </p:nvGrpSpPr>
        <p:grpSpPr>
          <a:xfrm>
            <a:off x="870981" y="-5562600"/>
            <a:ext cx="271131" cy="12420600"/>
            <a:chOff x="846611" y="-5562600"/>
            <a:chExt cx="271131" cy="11833151"/>
          </a:xfrm>
        </p:grpSpPr>
        <p:cxnSp>
          <p:nvCxnSpPr>
            <p:cNvPr id="91" name="Straight Connector 90"/>
            <p:cNvCxnSpPr/>
            <p:nvPr/>
          </p:nvCxnSpPr>
          <p:spPr>
            <a:xfrm>
              <a:off x="862772" y="-55626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2" name="Straight Connector 91"/>
            <p:cNvCxnSpPr/>
            <p:nvPr/>
          </p:nvCxnSpPr>
          <p:spPr>
            <a:xfrm>
              <a:off x="862773" y="6270551"/>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3" name="Straight Connector 92"/>
            <p:cNvCxnSpPr/>
            <p:nvPr/>
          </p:nvCxnSpPr>
          <p:spPr>
            <a:xfrm>
              <a:off x="907526" y="-42404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4" name="Straight Connector 93"/>
            <p:cNvCxnSpPr/>
            <p:nvPr/>
          </p:nvCxnSpPr>
          <p:spPr>
            <a:xfrm>
              <a:off x="919711" y="-152729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5" name="Straight Connector 94"/>
            <p:cNvCxnSpPr/>
            <p:nvPr/>
          </p:nvCxnSpPr>
          <p:spPr>
            <a:xfrm>
              <a:off x="905311" y="-2611569"/>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6" name="Straight Connector 95"/>
            <p:cNvCxnSpPr/>
            <p:nvPr/>
          </p:nvCxnSpPr>
          <p:spPr>
            <a:xfrm>
              <a:off x="870533" y="-3733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7" name="Straight Connector 96"/>
            <p:cNvCxnSpPr/>
            <p:nvPr/>
          </p:nvCxnSpPr>
          <p:spPr>
            <a:xfrm>
              <a:off x="864332" y="-47244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8" name="Straight Connector 97"/>
            <p:cNvCxnSpPr/>
            <p:nvPr/>
          </p:nvCxnSpPr>
          <p:spPr>
            <a:xfrm>
              <a:off x="883166" y="1789052"/>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99" name="Straight Connector 98"/>
            <p:cNvCxnSpPr/>
            <p:nvPr/>
          </p:nvCxnSpPr>
          <p:spPr>
            <a:xfrm>
              <a:off x="895350" y="685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0" name="Straight Connector 99"/>
            <p:cNvCxnSpPr/>
            <p:nvPr/>
          </p:nvCxnSpPr>
          <p:spPr>
            <a:xfrm>
              <a:off x="870981" y="289230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1" name="Straight Connector 100"/>
            <p:cNvCxnSpPr/>
            <p:nvPr/>
          </p:nvCxnSpPr>
          <p:spPr>
            <a:xfrm>
              <a:off x="858796" y="399555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2" name="Straight Connector 101"/>
            <p:cNvCxnSpPr/>
            <p:nvPr/>
          </p:nvCxnSpPr>
          <p:spPr>
            <a:xfrm>
              <a:off x="846611" y="5098808"/>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103" name="Straight Connector 102"/>
            <p:cNvCxnSpPr/>
            <p:nvPr/>
          </p:nvCxnSpPr>
          <p:spPr>
            <a:xfrm>
              <a:off x="1047750" y="-5562600"/>
              <a:ext cx="0" cy="11833151"/>
            </a:xfrm>
            <a:prstGeom prst="line">
              <a:avLst/>
            </a:prstGeom>
          </p:spPr>
          <p:style>
            <a:lnRef idx="3">
              <a:schemeClr val="accent5"/>
            </a:lnRef>
            <a:fillRef idx="0">
              <a:schemeClr val="accent5"/>
            </a:fillRef>
            <a:effectRef idx="2">
              <a:schemeClr val="accent5"/>
            </a:effectRef>
            <a:fontRef idx="minor">
              <a:schemeClr val="tx1"/>
            </a:fontRef>
          </p:style>
        </p:cxnSp>
      </p:grpSp>
      <p:cxnSp>
        <p:nvCxnSpPr>
          <p:cNvPr id="109" name="Elbow Connector 108"/>
          <p:cNvCxnSpPr/>
          <p:nvPr/>
        </p:nvCxnSpPr>
        <p:spPr>
          <a:xfrm>
            <a:off x="-2667000" y="3869266"/>
            <a:ext cx="1981200" cy="1758821"/>
          </a:xfrm>
          <a:prstGeom prst="bentConnector3">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137" name="Straight Arrow Connector 5136"/>
          <p:cNvCxnSpPr/>
          <p:nvPr/>
        </p:nvCxnSpPr>
        <p:spPr>
          <a:xfrm>
            <a:off x="-2667000" y="2667000"/>
            <a:ext cx="198120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sp>
        <p:nvSpPr>
          <p:cNvPr id="5139" name="Rectangle 5138"/>
          <p:cNvSpPr/>
          <p:nvPr/>
        </p:nvSpPr>
        <p:spPr>
          <a:xfrm>
            <a:off x="2362200" y="3200400"/>
            <a:ext cx="6460067" cy="707886"/>
          </a:xfrm>
          <a:prstGeom prst="rect">
            <a:avLst/>
          </a:prstGeom>
        </p:spPr>
        <p:txBody>
          <a:bodyPr wrap="square">
            <a:spAutoFit/>
          </a:bodyPr>
          <a:lstStyle/>
          <a:p>
            <a:pPr lvl="1"/>
            <a:r>
              <a:rPr lang="en-US" sz="2000" dirty="0" smtClean="0">
                <a:solidFill>
                  <a:srgbClr val="000000"/>
                </a:solidFill>
              </a:rPr>
              <a:t>-Earlier 2009: Initial exploration of DBN/DNN at MSR (image and speech)</a:t>
            </a:r>
          </a:p>
        </p:txBody>
      </p:sp>
      <p:sp>
        <p:nvSpPr>
          <p:cNvPr id="5140" name="Rectangle 5139"/>
          <p:cNvSpPr/>
          <p:nvPr/>
        </p:nvSpPr>
        <p:spPr>
          <a:xfrm>
            <a:off x="2362200" y="5431557"/>
            <a:ext cx="5558368" cy="707886"/>
          </a:xfrm>
          <a:prstGeom prst="rect">
            <a:avLst/>
          </a:prstGeom>
        </p:spPr>
        <p:txBody>
          <a:bodyPr wrap="square">
            <a:spAutoFit/>
          </a:bodyPr>
          <a:lstStyle/>
          <a:p>
            <a:pPr lvl="1"/>
            <a:r>
              <a:rPr lang="en-US" sz="2000" dirty="0" smtClean="0">
                <a:solidFill>
                  <a:srgbClr val="000000"/>
                </a:solidFill>
              </a:rPr>
              <a:t>-Dec 2009: </a:t>
            </a:r>
            <a:r>
              <a:rPr lang="en-US" sz="2000" dirty="0">
                <a:solidFill>
                  <a:srgbClr val="000000"/>
                </a:solidFill>
              </a:rPr>
              <a:t>NIPS workshop </a:t>
            </a:r>
            <a:endParaRPr lang="en-US" sz="2000" dirty="0" smtClean="0">
              <a:solidFill>
                <a:srgbClr val="000000"/>
              </a:solidFill>
            </a:endParaRPr>
          </a:p>
          <a:p>
            <a:pPr lvl="1"/>
            <a:r>
              <a:rPr lang="en-US" sz="2000" dirty="0" smtClean="0">
                <a:solidFill>
                  <a:srgbClr val="000000"/>
                </a:solidFill>
              </a:rPr>
              <a:t>(organizers: Deng</a:t>
            </a:r>
            <a:r>
              <a:rPr lang="en-US" sz="2000" dirty="0">
                <a:solidFill>
                  <a:srgbClr val="000000"/>
                </a:solidFill>
              </a:rPr>
              <a:t>, Yu, &amp; Hinton)</a:t>
            </a:r>
          </a:p>
        </p:txBody>
      </p:sp>
      <p:grpSp>
        <p:nvGrpSpPr>
          <p:cNvPr id="7" name="Group 6"/>
          <p:cNvGrpSpPr/>
          <p:nvPr/>
        </p:nvGrpSpPr>
        <p:grpSpPr>
          <a:xfrm>
            <a:off x="-2667000" y="3459237"/>
            <a:ext cx="1981200" cy="795867"/>
            <a:chOff x="-2667000" y="3459237"/>
            <a:chExt cx="1981200" cy="795867"/>
          </a:xfrm>
        </p:grpSpPr>
        <p:cxnSp>
          <p:nvCxnSpPr>
            <p:cNvPr id="120" name="Straight Arrow Connector 119"/>
            <p:cNvCxnSpPr/>
            <p:nvPr/>
          </p:nvCxnSpPr>
          <p:spPr>
            <a:xfrm>
              <a:off x="-2667000" y="3459237"/>
              <a:ext cx="198120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5145" name="Elbow Connector 5144"/>
            <p:cNvCxnSpPr/>
            <p:nvPr/>
          </p:nvCxnSpPr>
          <p:spPr>
            <a:xfrm>
              <a:off x="-1524000" y="3459237"/>
              <a:ext cx="838200" cy="795867"/>
            </a:xfrm>
            <a:prstGeom prst="bentConnector3">
              <a:avLst/>
            </a:prstGeom>
            <a:ln>
              <a:tailEnd type="arrow"/>
            </a:ln>
          </p:spPr>
          <p:style>
            <a:lnRef idx="2">
              <a:schemeClr val="accent5"/>
            </a:lnRef>
            <a:fillRef idx="0">
              <a:schemeClr val="accent5"/>
            </a:fillRef>
            <a:effectRef idx="1">
              <a:schemeClr val="accent5"/>
            </a:effectRef>
            <a:fontRef idx="minor">
              <a:schemeClr val="tx1"/>
            </a:fontRef>
          </p:style>
        </p:cxnSp>
      </p:grpSp>
      <p:sp>
        <p:nvSpPr>
          <p:cNvPr id="5" name="Rectangle 4"/>
          <p:cNvSpPr/>
          <p:nvPr/>
        </p:nvSpPr>
        <p:spPr>
          <a:xfrm>
            <a:off x="2362200" y="4069998"/>
            <a:ext cx="5943600" cy="1015663"/>
          </a:xfrm>
          <a:prstGeom prst="rect">
            <a:avLst/>
          </a:prstGeom>
        </p:spPr>
        <p:txBody>
          <a:bodyPr wrap="square">
            <a:spAutoFit/>
          </a:bodyPr>
          <a:lstStyle/>
          <a:p>
            <a:pPr lvl="1"/>
            <a:r>
              <a:rPr lang="en-US" sz="2000" dirty="0">
                <a:solidFill>
                  <a:srgbClr val="000000"/>
                </a:solidFill>
              </a:rPr>
              <a:t>-Later 2009: </a:t>
            </a:r>
            <a:r>
              <a:rPr lang="en-US" sz="2000" dirty="0" smtClean="0">
                <a:solidFill>
                  <a:srgbClr val="000000"/>
                </a:solidFill>
              </a:rPr>
              <a:t>MSR (Deng et al) </a:t>
            </a:r>
            <a:r>
              <a:rPr lang="en-US" sz="2000" dirty="0">
                <a:solidFill>
                  <a:srgbClr val="000000"/>
                </a:solidFill>
              </a:rPr>
              <a:t>&amp; </a:t>
            </a:r>
            <a:r>
              <a:rPr lang="en-US" sz="2000" dirty="0" smtClean="0">
                <a:solidFill>
                  <a:srgbClr val="000000"/>
                </a:solidFill>
              </a:rPr>
              <a:t>Hinton </a:t>
            </a:r>
            <a:r>
              <a:rPr lang="en-US" sz="2000" dirty="0">
                <a:solidFill>
                  <a:srgbClr val="000000"/>
                </a:solidFill>
              </a:rPr>
              <a:t>collaborated on applying DBN-DNN to speech feature coding and speech recognition </a:t>
            </a:r>
          </a:p>
        </p:txBody>
      </p:sp>
      <p:sp>
        <p:nvSpPr>
          <p:cNvPr id="2" name="Rectangle 1"/>
          <p:cNvSpPr/>
          <p:nvPr/>
        </p:nvSpPr>
        <p:spPr>
          <a:xfrm>
            <a:off x="1600200" y="1447800"/>
            <a:ext cx="4671472" cy="584775"/>
          </a:xfrm>
          <a:prstGeom prst="rect">
            <a:avLst/>
          </a:prstGeom>
        </p:spPr>
        <p:txBody>
          <a:bodyPr wrap="none">
            <a:spAutoFit/>
          </a:bodyPr>
          <a:lstStyle/>
          <a:p>
            <a:r>
              <a:rPr lang="en-US" sz="3200" dirty="0">
                <a:solidFill>
                  <a:srgbClr val="000000"/>
                </a:solidFill>
              </a:rPr>
              <a:t>Pioneered at MSR, 2009</a:t>
            </a:r>
          </a:p>
        </p:txBody>
      </p:sp>
    </p:spTree>
    <p:extLst>
      <p:ext uri="{BB962C8B-B14F-4D97-AF65-F5344CB8AC3E}">
        <p14:creationId xmlns:p14="http://schemas.microsoft.com/office/powerpoint/2010/main" val="429578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accel="50000" decel="50000" fill="hold" nodeType="withEffect">
                                  <p:stCondLst>
                                    <p:cond delay="0"/>
                                  </p:stCondLst>
                                  <p:childTnLst>
                                    <p:animMotion origin="layout" path="M 0 0 L 0 0.25 E" pathEditMode="relative" ptsTypes="">
                                      <p:cBhvr>
                                        <p:cTn id="6" dur="750" fill="hold"/>
                                        <p:tgtEl>
                                          <p:spTgt spid="90"/>
                                        </p:tgtEl>
                                        <p:attrNameLst>
                                          <p:attrName>ppt_x</p:attrName>
                                          <p:attrName>ppt_y</p:attrName>
                                        </p:attrNameLst>
                                      </p:cBhvr>
                                    </p:animMotion>
                                  </p:childTnLst>
                                </p:cTn>
                              </p:par>
                              <p:par>
                                <p:cTn id="7" presetID="42" presetClass="entr" presetSubtype="0" fill="hold" grpId="0" nodeType="withEffect">
                                  <p:stCondLst>
                                    <p:cond delay="500"/>
                                  </p:stCondLst>
                                  <p:childTnLst>
                                    <p:set>
                                      <p:cBhvr>
                                        <p:cTn id="8" dur="1" fill="hold">
                                          <p:stCondLst>
                                            <p:cond delay="0"/>
                                          </p:stCondLst>
                                        </p:cTn>
                                        <p:tgtEl>
                                          <p:spTgt spid="8"/>
                                        </p:tgtEl>
                                        <p:attrNameLst>
                                          <p:attrName>style.visibility</p:attrName>
                                        </p:attrNameLst>
                                      </p:cBhvr>
                                      <p:to>
                                        <p:strVal val="visible"/>
                                      </p:to>
                                    </p:set>
                                    <p:animEffect transition="in" filter="fade">
                                      <p:cBhvr>
                                        <p:cTn id="9" dur="1000"/>
                                        <p:tgtEl>
                                          <p:spTgt spid="8"/>
                                        </p:tgtEl>
                                      </p:cBhvr>
                                    </p:animEffect>
                                    <p:anim calcmode="lin" valueType="num">
                                      <p:cBhvr>
                                        <p:cTn id="10" dur="1000" fill="hold"/>
                                        <p:tgtEl>
                                          <p:spTgt spid="8"/>
                                        </p:tgtEl>
                                        <p:attrNameLst>
                                          <p:attrName>ppt_x</p:attrName>
                                        </p:attrNameLst>
                                      </p:cBhvr>
                                      <p:tavLst>
                                        <p:tav tm="0">
                                          <p:val>
                                            <p:strVal val="#ppt_x"/>
                                          </p:val>
                                        </p:tav>
                                        <p:tav tm="100000">
                                          <p:val>
                                            <p:strVal val="#ppt_x"/>
                                          </p:val>
                                        </p:tav>
                                      </p:tavLst>
                                    </p:anim>
                                    <p:anim calcmode="lin" valueType="num">
                                      <p:cBhvr>
                                        <p:cTn id="11" dur="1000" fill="hold"/>
                                        <p:tgtEl>
                                          <p:spTgt spid="8"/>
                                        </p:tgtEl>
                                        <p:attrNameLst>
                                          <p:attrName>ppt_y</p:attrName>
                                        </p:attrNameLst>
                                      </p:cBhvr>
                                      <p:tavLst>
                                        <p:tav tm="0">
                                          <p:val>
                                            <p:strVal val="#ppt_y+.1"/>
                                          </p:val>
                                        </p:tav>
                                        <p:tav tm="100000">
                                          <p:val>
                                            <p:strVal val="#ppt_y"/>
                                          </p:val>
                                        </p:tav>
                                      </p:tavLst>
                                    </p:anim>
                                  </p:childTnLst>
                                </p:cTn>
                              </p:par>
                              <p:par>
                                <p:cTn id="12" presetID="42" presetClass="path" presetSubtype="0" accel="50000" decel="50000" fill="hold" nodeType="withEffect">
                                  <p:stCondLst>
                                    <p:cond delay="0"/>
                                  </p:stCondLst>
                                  <p:childTnLst>
                                    <p:animMotion origin="layout" path="M 3.33333E-6 -0.04445 L 0.39166 -0.04445 " pathEditMode="relative" rAng="0" ptsTypes="AA">
                                      <p:cBhvr>
                                        <p:cTn id="13" dur="2000" fill="hold"/>
                                        <p:tgtEl>
                                          <p:spTgt spid="5137"/>
                                        </p:tgtEl>
                                        <p:attrNameLst>
                                          <p:attrName>ppt_x</p:attrName>
                                          <p:attrName>ppt_y</p:attrName>
                                        </p:attrNameLst>
                                      </p:cBhvr>
                                      <p:rCtr x="19583" y="0"/>
                                    </p:animMotion>
                                  </p:childTnLst>
                                </p:cTn>
                              </p:par>
                            </p:childTnLst>
                          </p:cTn>
                        </p:par>
                      </p:childTnLst>
                    </p:cTn>
                  </p:par>
                  <p:par>
                    <p:cTn id="14" fill="hold">
                      <p:stCondLst>
                        <p:cond delay="indefinite"/>
                      </p:stCondLst>
                      <p:childTnLst>
                        <p:par>
                          <p:cTn id="15" fill="hold">
                            <p:stCondLst>
                              <p:cond delay="0"/>
                            </p:stCondLst>
                            <p:childTnLst>
                              <p:par>
                                <p:cTn id="16" presetID="42" presetClass="path" presetSubtype="0" accel="50000" decel="50000" fill="hold" nodeType="clickEffect">
                                  <p:stCondLst>
                                    <p:cond delay="0"/>
                                  </p:stCondLst>
                                  <p:childTnLst>
                                    <p:animMotion origin="layout" path="M 3.33333E-6 3.33333E-6 L 0.39166 3.33333E-6 " pathEditMode="relative" rAng="0" ptsTypes="AA">
                                      <p:cBhvr>
                                        <p:cTn id="17" dur="2000" fill="hold"/>
                                        <p:tgtEl>
                                          <p:spTgt spid="7"/>
                                        </p:tgtEl>
                                        <p:attrNameLst>
                                          <p:attrName>ppt_x</p:attrName>
                                          <p:attrName>ppt_y</p:attrName>
                                        </p:attrNameLst>
                                      </p:cBhvr>
                                      <p:rCtr x="19583" y="0"/>
                                    </p:animMotion>
                                  </p:childTnLst>
                                </p:cTn>
                              </p:par>
                              <p:par>
                                <p:cTn id="18" presetID="42" presetClass="entr" presetSubtype="0" fill="hold" grpId="0" nodeType="withEffect">
                                  <p:stCondLst>
                                    <p:cond delay="50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1000"/>
                                        <p:tgtEl>
                                          <p:spTgt spid="5"/>
                                        </p:tgtEl>
                                      </p:cBhvr>
                                    </p:animEffect>
                                    <p:anim calcmode="lin" valueType="num">
                                      <p:cBhvr>
                                        <p:cTn id="21" dur="1000" fill="hold"/>
                                        <p:tgtEl>
                                          <p:spTgt spid="5"/>
                                        </p:tgtEl>
                                        <p:attrNameLst>
                                          <p:attrName>ppt_x</p:attrName>
                                        </p:attrNameLst>
                                      </p:cBhvr>
                                      <p:tavLst>
                                        <p:tav tm="0">
                                          <p:val>
                                            <p:strVal val="#ppt_x"/>
                                          </p:val>
                                        </p:tav>
                                        <p:tav tm="100000">
                                          <p:val>
                                            <p:strVal val="#ppt_x"/>
                                          </p:val>
                                        </p:tav>
                                      </p:tavLst>
                                    </p:anim>
                                    <p:anim calcmode="lin" valueType="num">
                                      <p:cBhvr>
                                        <p:cTn id="22" dur="1000" fill="hold"/>
                                        <p:tgtEl>
                                          <p:spTgt spid="5"/>
                                        </p:tgtEl>
                                        <p:attrNameLst>
                                          <p:attrName>ppt_y</p:attrName>
                                        </p:attrNameLst>
                                      </p:cBhvr>
                                      <p:tavLst>
                                        <p:tav tm="0">
                                          <p:val>
                                            <p:strVal val="#ppt_y+.1"/>
                                          </p:val>
                                        </p:tav>
                                        <p:tav tm="100000">
                                          <p:val>
                                            <p:strVal val="#ppt_y"/>
                                          </p:val>
                                        </p:tav>
                                      </p:tavLst>
                                    </p:anim>
                                  </p:childTnLst>
                                </p:cTn>
                              </p:par>
                              <p:par>
                                <p:cTn id="23" presetID="42" presetClass="entr" presetSubtype="0" fill="hold" grpId="0" nodeType="withEffect">
                                  <p:stCondLst>
                                    <p:cond delay="500"/>
                                  </p:stCondLst>
                                  <p:childTnLst>
                                    <p:set>
                                      <p:cBhvr>
                                        <p:cTn id="24" dur="1" fill="hold">
                                          <p:stCondLst>
                                            <p:cond delay="0"/>
                                          </p:stCondLst>
                                        </p:cTn>
                                        <p:tgtEl>
                                          <p:spTgt spid="5139"/>
                                        </p:tgtEl>
                                        <p:attrNameLst>
                                          <p:attrName>style.visibility</p:attrName>
                                        </p:attrNameLst>
                                      </p:cBhvr>
                                      <p:to>
                                        <p:strVal val="visible"/>
                                      </p:to>
                                    </p:set>
                                    <p:animEffect transition="in" filter="fade">
                                      <p:cBhvr>
                                        <p:cTn id="25" dur="1000"/>
                                        <p:tgtEl>
                                          <p:spTgt spid="5139"/>
                                        </p:tgtEl>
                                      </p:cBhvr>
                                    </p:animEffect>
                                    <p:anim calcmode="lin" valueType="num">
                                      <p:cBhvr>
                                        <p:cTn id="26" dur="1000" fill="hold"/>
                                        <p:tgtEl>
                                          <p:spTgt spid="5139"/>
                                        </p:tgtEl>
                                        <p:attrNameLst>
                                          <p:attrName>ppt_x</p:attrName>
                                        </p:attrNameLst>
                                      </p:cBhvr>
                                      <p:tavLst>
                                        <p:tav tm="0">
                                          <p:val>
                                            <p:strVal val="#ppt_x"/>
                                          </p:val>
                                        </p:tav>
                                        <p:tav tm="100000">
                                          <p:val>
                                            <p:strVal val="#ppt_x"/>
                                          </p:val>
                                        </p:tav>
                                      </p:tavLst>
                                    </p:anim>
                                    <p:anim calcmode="lin" valueType="num">
                                      <p:cBhvr>
                                        <p:cTn id="27" dur="1000" fill="hold"/>
                                        <p:tgtEl>
                                          <p:spTgt spid="5139"/>
                                        </p:tgtEl>
                                        <p:attrNameLst>
                                          <p:attrName>ppt_y</p:attrName>
                                        </p:attrNameLst>
                                      </p:cBhvr>
                                      <p:tavLst>
                                        <p:tav tm="0">
                                          <p:val>
                                            <p:strVal val="#ppt_y+.1"/>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42" presetClass="path" presetSubtype="0" accel="50000" decel="50000" fill="hold" nodeType="clickEffect">
                                  <p:stCondLst>
                                    <p:cond delay="0"/>
                                  </p:stCondLst>
                                  <p:childTnLst>
                                    <p:animMotion origin="layout" path="M 3.33333E-6 -2.22222E-6 L 0.39166 -2.22222E-6 " pathEditMode="relative" rAng="0" ptsTypes="AA">
                                      <p:cBhvr>
                                        <p:cTn id="31" dur="2000" fill="hold"/>
                                        <p:tgtEl>
                                          <p:spTgt spid="109"/>
                                        </p:tgtEl>
                                        <p:attrNameLst>
                                          <p:attrName>ppt_x</p:attrName>
                                          <p:attrName>ppt_y</p:attrName>
                                        </p:attrNameLst>
                                      </p:cBhvr>
                                      <p:rCtr x="19583" y="0"/>
                                    </p:animMotion>
                                  </p:childTnLst>
                                </p:cTn>
                              </p:par>
                              <p:par>
                                <p:cTn id="32" presetID="42" presetClass="entr" presetSubtype="0" fill="hold" grpId="0" nodeType="withEffect">
                                  <p:stCondLst>
                                    <p:cond delay="500"/>
                                  </p:stCondLst>
                                  <p:childTnLst>
                                    <p:set>
                                      <p:cBhvr>
                                        <p:cTn id="33" dur="1" fill="hold">
                                          <p:stCondLst>
                                            <p:cond delay="0"/>
                                          </p:stCondLst>
                                        </p:cTn>
                                        <p:tgtEl>
                                          <p:spTgt spid="5140"/>
                                        </p:tgtEl>
                                        <p:attrNameLst>
                                          <p:attrName>style.visibility</p:attrName>
                                        </p:attrNameLst>
                                      </p:cBhvr>
                                      <p:to>
                                        <p:strVal val="visible"/>
                                      </p:to>
                                    </p:set>
                                    <p:animEffect transition="in" filter="fade">
                                      <p:cBhvr>
                                        <p:cTn id="34" dur="1000"/>
                                        <p:tgtEl>
                                          <p:spTgt spid="5140"/>
                                        </p:tgtEl>
                                      </p:cBhvr>
                                    </p:animEffect>
                                    <p:anim calcmode="lin" valueType="num">
                                      <p:cBhvr>
                                        <p:cTn id="35" dur="1000" fill="hold"/>
                                        <p:tgtEl>
                                          <p:spTgt spid="5140"/>
                                        </p:tgtEl>
                                        <p:attrNameLst>
                                          <p:attrName>ppt_x</p:attrName>
                                        </p:attrNameLst>
                                      </p:cBhvr>
                                      <p:tavLst>
                                        <p:tav tm="0">
                                          <p:val>
                                            <p:strVal val="#ppt_x"/>
                                          </p:val>
                                        </p:tav>
                                        <p:tav tm="100000">
                                          <p:val>
                                            <p:strVal val="#ppt_x"/>
                                          </p:val>
                                        </p:tav>
                                      </p:tavLst>
                                    </p:anim>
                                    <p:anim calcmode="lin" valueType="num">
                                      <p:cBhvr>
                                        <p:cTn id="36" dur="1000" fill="hold"/>
                                        <p:tgtEl>
                                          <p:spTgt spid="514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5139" grpId="0"/>
      <p:bldP spid="5140" grpId="0"/>
      <p:bldP spid="5"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65</a:t>
            </a:fld>
            <a:endParaRPr lang="en-US">
              <a:solidFill>
                <a:prstClr val="black">
                  <a:tint val="75000"/>
                </a:prstClr>
              </a:solidFill>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71" y="32657"/>
            <a:ext cx="20221473" cy="144429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descr="http://t1.gstatic.com/images?q=tbn:ANd9GcTCU2DturyGf6zkMt8QjYhdU7uJ0A9OhqDUoOkm38XEVVxZNSUs_Q"/>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10400" y="3276600"/>
            <a:ext cx="992819" cy="838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4934677"/>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TextBox 7"/>
          <p:cNvSpPr txBox="1"/>
          <p:nvPr/>
        </p:nvSpPr>
        <p:spPr>
          <a:xfrm>
            <a:off x="3209208" y="2152815"/>
            <a:ext cx="6057900" cy="707886"/>
          </a:xfrm>
          <a:prstGeom prst="rect">
            <a:avLst/>
          </a:prstGeom>
          <a:noFill/>
        </p:spPr>
        <p:txBody>
          <a:bodyPr wrap="square" rtlCol="0">
            <a:spAutoFit/>
          </a:bodyPr>
          <a:lstStyle/>
          <a:p>
            <a:pPr lvl="1"/>
            <a:r>
              <a:rPr lang="en-US" sz="2000" dirty="0" smtClean="0">
                <a:solidFill>
                  <a:srgbClr val="000000"/>
                </a:solidFill>
              </a:rPr>
              <a:t>-2010: slowly more people in MSR-speech           joined DBN-DNN research</a:t>
            </a:r>
          </a:p>
        </p:txBody>
      </p:sp>
      <p:pic>
        <p:nvPicPr>
          <p:cNvPr id="5122" name="Picture 2" descr="http://t1.gstatic.com/images?q=tbn:ANd9GcTCU2DturyGf6zkMt8QjYhdU7uJ0A9OhqDUoOkm38XEVVxZNSUs_Q"/>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0381" y="406607"/>
            <a:ext cx="1143000" cy="964993"/>
          </a:xfrm>
          <a:prstGeom prst="rect">
            <a:avLst/>
          </a:prstGeom>
          <a:noFill/>
          <a:extLst>
            <a:ext uri="{909E8E84-426E-40DD-AFC4-6F175D3DCCD1}">
              <a14:hiddenFill xmlns:a14="http://schemas.microsoft.com/office/drawing/2010/main">
                <a:solidFill>
                  <a:srgbClr val="FFFFFF"/>
                </a:solidFill>
              </a14:hiddenFill>
            </a:ext>
          </a:extLst>
        </p:spPr>
      </p:pic>
      <p:grpSp>
        <p:nvGrpSpPr>
          <p:cNvPr id="53" name="Group 52"/>
          <p:cNvGrpSpPr/>
          <p:nvPr/>
        </p:nvGrpSpPr>
        <p:grpSpPr>
          <a:xfrm>
            <a:off x="870981" y="-12344400"/>
            <a:ext cx="271131" cy="19202400"/>
            <a:chOff x="846611" y="-5562600"/>
            <a:chExt cx="271131" cy="11833151"/>
          </a:xfrm>
        </p:grpSpPr>
        <p:cxnSp>
          <p:nvCxnSpPr>
            <p:cNvPr id="54" name="Straight Connector 53"/>
            <p:cNvCxnSpPr/>
            <p:nvPr/>
          </p:nvCxnSpPr>
          <p:spPr>
            <a:xfrm>
              <a:off x="862772" y="-55626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5" name="Straight Connector 54"/>
            <p:cNvCxnSpPr/>
            <p:nvPr/>
          </p:nvCxnSpPr>
          <p:spPr>
            <a:xfrm>
              <a:off x="862773" y="6270551"/>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6" name="Straight Connector 55"/>
            <p:cNvCxnSpPr/>
            <p:nvPr/>
          </p:nvCxnSpPr>
          <p:spPr>
            <a:xfrm>
              <a:off x="907526" y="-42404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7" name="Straight Connector 56"/>
            <p:cNvCxnSpPr/>
            <p:nvPr/>
          </p:nvCxnSpPr>
          <p:spPr>
            <a:xfrm>
              <a:off x="919711" y="-152729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8" name="Straight Connector 57"/>
            <p:cNvCxnSpPr/>
            <p:nvPr/>
          </p:nvCxnSpPr>
          <p:spPr>
            <a:xfrm>
              <a:off x="905311" y="-2611569"/>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59" name="Straight Connector 58"/>
            <p:cNvCxnSpPr/>
            <p:nvPr/>
          </p:nvCxnSpPr>
          <p:spPr>
            <a:xfrm>
              <a:off x="870533" y="-3733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0" name="Straight Connector 59"/>
            <p:cNvCxnSpPr/>
            <p:nvPr/>
          </p:nvCxnSpPr>
          <p:spPr>
            <a:xfrm>
              <a:off x="864332" y="-47244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1" name="Straight Connector 60"/>
            <p:cNvCxnSpPr/>
            <p:nvPr/>
          </p:nvCxnSpPr>
          <p:spPr>
            <a:xfrm>
              <a:off x="883166" y="1789052"/>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2" name="Straight Connector 61"/>
            <p:cNvCxnSpPr/>
            <p:nvPr/>
          </p:nvCxnSpPr>
          <p:spPr>
            <a:xfrm>
              <a:off x="895350" y="685800"/>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3" name="Straight Connector 62"/>
            <p:cNvCxnSpPr/>
            <p:nvPr/>
          </p:nvCxnSpPr>
          <p:spPr>
            <a:xfrm>
              <a:off x="870981" y="2892304"/>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4" name="Straight Connector 63"/>
            <p:cNvCxnSpPr/>
            <p:nvPr/>
          </p:nvCxnSpPr>
          <p:spPr>
            <a:xfrm>
              <a:off x="858796" y="3995556"/>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5" name="Straight Connector 64"/>
            <p:cNvCxnSpPr/>
            <p:nvPr/>
          </p:nvCxnSpPr>
          <p:spPr>
            <a:xfrm>
              <a:off x="846611" y="5098808"/>
              <a:ext cx="198031" cy="0"/>
            </a:xfrm>
            <a:prstGeom prst="line">
              <a:avLst/>
            </a:prstGeom>
          </p:spPr>
          <p:style>
            <a:lnRef idx="3">
              <a:schemeClr val="accent5"/>
            </a:lnRef>
            <a:fillRef idx="0">
              <a:schemeClr val="accent5"/>
            </a:fillRef>
            <a:effectRef idx="2">
              <a:schemeClr val="accent5"/>
            </a:effectRef>
            <a:fontRef idx="minor">
              <a:schemeClr val="tx1"/>
            </a:fontRef>
          </p:style>
        </p:cxnSp>
        <p:cxnSp>
          <p:nvCxnSpPr>
            <p:cNvPr id="66" name="Straight Connector 65"/>
            <p:cNvCxnSpPr/>
            <p:nvPr/>
          </p:nvCxnSpPr>
          <p:spPr>
            <a:xfrm>
              <a:off x="1047750" y="-5562600"/>
              <a:ext cx="0" cy="11833151"/>
            </a:xfrm>
            <a:prstGeom prst="line">
              <a:avLst/>
            </a:prstGeom>
          </p:spPr>
          <p:style>
            <a:lnRef idx="3">
              <a:schemeClr val="accent5"/>
            </a:lnRef>
            <a:fillRef idx="0">
              <a:schemeClr val="accent5"/>
            </a:fillRef>
            <a:effectRef idx="2">
              <a:schemeClr val="accent5"/>
            </a:effectRef>
            <a:fontRef idx="minor">
              <a:schemeClr val="tx1"/>
            </a:fontRef>
          </p:style>
        </p:cxnSp>
      </p:grpSp>
      <p:cxnSp>
        <p:nvCxnSpPr>
          <p:cNvPr id="3" name="Straight Arrow Connector 2"/>
          <p:cNvCxnSpPr/>
          <p:nvPr/>
        </p:nvCxnSpPr>
        <p:spPr>
          <a:xfrm>
            <a:off x="-2895600" y="2360385"/>
            <a:ext cx="2743200" cy="0"/>
          </a:xfrm>
          <a:prstGeom prst="straightConnector1">
            <a:avLst/>
          </a:prstGeom>
          <a:ln>
            <a:tailEnd type="arrow"/>
          </a:ln>
        </p:spPr>
        <p:style>
          <a:lnRef idx="3">
            <a:schemeClr val="accent5"/>
          </a:lnRef>
          <a:fillRef idx="0">
            <a:schemeClr val="accent5"/>
          </a:fillRef>
          <a:effectRef idx="2">
            <a:schemeClr val="accent5"/>
          </a:effectRef>
          <a:fontRef idx="minor">
            <a:schemeClr val="tx1"/>
          </a:fontRef>
        </p:style>
      </p:cxnSp>
      <p:cxnSp>
        <p:nvCxnSpPr>
          <p:cNvPr id="6" name="Elbow Connector 5"/>
          <p:cNvCxnSpPr/>
          <p:nvPr/>
        </p:nvCxnSpPr>
        <p:spPr>
          <a:xfrm flipV="1">
            <a:off x="-2895600" y="3019478"/>
            <a:ext cx="2737757" cy="293487"/>
          </a:xfrm>
          <a:prstGeom prst="bent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cxnSp>
        <p:nvCxnSpPr>
          <p:cNvPr id="24" name="Elbow Connector 23"/>
          <p:cNvCxnSpPr/>
          <p:nvPr/>
        </p:nvCxnSpPr>
        <p:spPr>
          <a:xfrm>
            <a:off x="-2819400" y="4254623"/>
            <a:ext cx="2743200" cy="761877"/>
          </a:xfrm>
          <a:prstGeom prst="bent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cxnSp>
        <p:nvCxnSpPr>
          <p:cNvPr id="31" name="Elbow Connector 30"/>
          <p:cNvCxnSpPr/>
          <p:nvPr/>
        </p:nvCxnSpPr>
        <p:spPr>
          <a:xfrm>
            <a:off x="-2895600" y="3492500"/>
            <a:ext cx="2743200" cy="533399"/>
          </a:xfrm>
          <a:prstGeom prst="bentConnector3">
            <a:avLst>
              <a:gd name="adj1" fmla="val 55159"/>
            </a:avLst>
          </a:prstGeom>
          <a:ln>
            <a:tailEnd type="arrow"/>
          </a:ln>
        </p:spPr>
        <p:style>
          <a:lnRef idx="3">
            <a:schemeClr val="accent5"/>
          </a:lnRef>
          <a:fillRef idx="0">
            <a:schemeClr val="accent5"/>
          </a:fillRef>
          <a:effectRef idx="2">
            <a:schemeClr val="accent5"/>
          </a:effectRef>
          <a:fontRef idx="minor">
            <a:schemeClr val="tx1"/>
          </a:fontRef>
        </p:style>
      </p:cxnSp>
      <p:cxnSp>
        <p:nvCxnSpPr>
          <p:cNvPr id="45" name="Elbow Connector 44"/>
          <p:cNvCxnSpPr/>
          <p:nvPr/>
        </p:nvCxnSpPr>
        <p:spPr>
          <a:xfrm>
            <a:off x="-2971800" y="6007100"/>
            <a:ext cx="2819400" cy="12700"/>
          </a:xfrm>
          <a:prstGeom prst="bentConnector3">
            <a:avLst>
              <a:gd name="adj1" fmla="val 50000"/>
            </a:avLst>
          </a:prstGeom>
          <a:ln>
            <a:tailEnd type="arrow"/>
          </a:ln>
        </p:spPr>
        <p:style>
          <a:lnRef idx="3">
            <a:schemeClr val="accent5"/>
          </a:lnRef>
          <a:fillRef idx="0">
            <a:schemeClr val="accent5"/>
          </a:fillRef>
          <a:effectRef idx="2">
            <a:schemeClr val="accent5"/>
          </a:effectRef>
          <a:fontRef idx="minor">
            <a:schemeClr val="tx1"/>
          </a:fontRef>
        </p:style>
      </p:cxnSp>
      <p:sp>
        <p:nvSpPr>
          <p:cNvPr id="30" name="Rectangle 29"/>
          <p:cNvSpPr/>
          <p:nvPr/>
        </p:nvSpPr>
        <p:spPr>
          <a:xfrm>
            <a:off x="3173062" y="2765286"/>
            <a:ext cx="5724447" cy="1015663"/>
          </a:xfrm>
          <a:prstGeom prst="rect">
            <a:avLst/>
          </a:prstGeom>
        </p:spPr>
        <p:txBody>
          <a:bodyPr wrap="square">
            <a:spAutoFit/>
          </a:bodyPr>
          <a:lstStyle/>
          <a:p>
            <a:pPr lvl="1"/>
            <a:r>
              <a:rPr lang="en-US" sz="2000" dirty="0" smtClean="0">
                <a:solidFill>
                  <a:srgbClr val="000000"/>
                </a:solidFill>
              </a:rPr>
              <a:t>-July 2010: </a:t>
            </a:r>
            <a:r>
              <a:rPr lang="en-US" sz="2000" dirty="0">
                <a:solidFill>
                  <a:srgbClr val="000000"/>
                </a:solidFill>
              </a:rPr>
              <a:t>success of bottleneck feature coding using speech </a:t>
            </a:r>
            <a:r>
              <a:rPr lang="en-US" sz="2000" dirty="0" smtClean="0">
                <a:solidFill>
                  <a:srgbClr val="000000"/>
                </a:solidFill>
              </a:rPr>
              <a:t>spectrogram; Interspeech-2010 paper Deng et al.</a:t>
            </a:r>
            <a:endParaRPr lang="en-US" sz="2000" dirty="0">
              <a:solidFill>
                <a:srgbClr val="000000"/>
              </a:solidFill>
            </a:endParaRPr>
          </a:p>
        </p:txBody>
      </p:sp>
      <p:sp>
        <p:nvSpPr>
          <p:cNvPr id="32" name="Rectangle 31"/>
          <p:cNvSpPr/>
          <p:nvPr/>
        </p:nvSpPr>
        <p:spPr>
          <a:xfrm>
            <a:off x="3162176" y="3759492"/>
            <a:ext cx="5677023" cy="1015663"/>
          </a:xfrm>
          <a:prstGeom prst="rect">
            <a:avLst/>
          </a:prstGeom>
        </p:spPr>
        <p:txBody>
          <a:bodyPr wrap="square">
            <a:spAutoFit/>
          </a:bodyPr>
          <a:lstStyle/>
          <a:p>
            <a:pPr lvl="1"/>
            <a:r>
              <a:rPr lang="en-US" sz="2000" dirty="0" smtClean="0">
                <a:solidFill>
                  <a:srgbClr val="000000"/>
                </a:solidFill>
              </a:rPr>
              <a:t>-August 2010: success </a:t>
            </a:r>
            <a:r>
              <a:rPr lang="en-US" sz="2000" dirty="0">
                <a:solidFill>
                  <a:srgbClr val="000000"/>
                </a:solidFill>
              </a:rPr>
              <a:t>of DNN in large-vocabulary speech recognition (voice search</a:t>
            </a:r>
            <a:r>
              <a:rPr lang="en-US" sz="2000" dirty="0" smtClean="0">
                <a:solidFill>
                  <a:srgbClr val="000000"/>
                </a:solidFill>
              </a:rPr>
              <a:t>); </a:t>
            </a:r>
            <a:r>
              <a:rPr lang="en-US" dirty="0" smtClean="0">
                <a:solidFill>
                  <a:srgbClr val="000000"/>
                </a:solidFill>
              </a:rPr>
              <a:t>paper in </a:t>
            </a:r>
            <a:r>
              <a:rPr lang="en-US" dirty="0" smtClean="0">
                <a:solidFill>
                  <a:srgbClr val="000000"/>
                </a:solidFill>
              </a:rPr>
              <a:t>ICASSP-2011 (Dahl/Yu/Deng)</a:t>
            </a:r>
            <a:endParaRPr lang="en-US" dirty="0">
              <a:solidFill>
                <a:srgbClr val="000000"/>
              </a:solidFill>
            </a:endParaRPr>
          </a:p>
        </p:txBody>
      </p:sp>
      <p:sp>
        <p:nvSpPr>
          <p:cNvPr id="33" name="Rectangle 32"/>
          <p:cNvSpPr/>
          <p:nvPr/>
        </p:nvSpPr>
        <p:spPr>
          <a:xfrm>
            <a:off x="3162176" y="4800585"/>
            <a:ext cx="5981824" cy="707886"/>
          </a:xfrm>
          <a:prstGeom prst="rect">
            <a:avLst/>
          </a:prstGeom>
        </p:spPr>
        <p:txBody>
          <a:bodyPr wrap="square">
            <a:spAutoFit/>
          </a:bodyPr>
          <a:lstStyle/>
          <a:p>
            <a:pPr lvl="1"/>
            <a:r>
              <a:rPr lang="en-US" sz="2000" dirty="0" smtClean="0">
                <a:solidFill>
                  <a:srgbClr val="000000"/>
                </a:solidFill>
              </a:rPr>
              <a:t>-Oct 2010:  </a:t>
            </a:r>
            <a:r>
              <a:rPr lang="en-US" sz="2000" dirty="0">
                <a:solidFill>
                  <a:srgbClr val="000000"/>
                </a:solidFill>
              </a:rPr>
              <a:t>MSR/MSRA collaboration started on Switchboard </a:t>
            </a:r>
            <a:r>
              <a:rPr lang="en-US" sz="2000" dirty="0" smtClean="0">
                <a:solidFill>
                  <a:srgbClr val="000000"/>
                </a:solidFill>
              </a:rPr>
              <a:t>task</a:t>
            </a:r>
            <a:endParaRPr lang="en-US" sz="2000" dirty="0">
              <a:solidFill>
                <a:srgbClr val="000000"/>
              </a:solidFill>
            </a:endParaRPr>
          </a:p>
        </p:txBody>
      </p:sp>
      <p:sp>
        <p:nvSpPr>
          <p:cNvPr id="34" name="Rectangle 33"/>
          <p:cNvSpPr/>
          <p:nvPr/>
        </p:nvSpPr>
        <p:spPr>
          <a:xfrm>
            <a:off x="3194834" y="5508471"/>
            <a:ext cx="5949166" cy="1015663"/>
          </a:xfrm>
          <a:prstGeom prst="rect">
            <a:avLst/>
          </a:prstGeom>
        </p:spPr>
        <p:txBody>
          <a:bodyPr wrap="square">
            <a:spAutoFit/>
          </a:bodyPr>
          <a:lstStyle/>
          <a:p>
            <a:pPr lvl="1"/>
            <a:r>
              <a:rPr lang="en-US" sz="2000" dirty="0" smtClean="0">
                <a:solidFill>
                  <a:srgbClr val="000000"/>
                </a:solidFill>
              </a:rPr>
              <a:t>-March 2011: </a:t>
            </a:r>
            <a:r>
              <a:rPr lang="en-US" sz="2000" dirty="0">
                <a:solidFill>
                  <a:srgbClr val="000000"/>
                </a:solidFill>
              </a:rPr>
              <a:t>Success in </a:t>
            </a:r>
            <a:r>
              <a:rPr lang="en-US" sz="2000" dirty="0" smtClean="0">
                <a:solidFill>
                  <a:srgbClr val="000000"/>
                </a:solidFill>
              </a:rPr>
              <a:t>the Switchboard task by MSR/MSRA; Interspeech-2011: Seide/Yu, et al. Success of deep stacking net: Deng et al.</a:t>
            </a:r>
            <a:endParaRPr lang="en-US" sz="2000" dirty="0">
              <a:solidFill>
                <a:srgbClr val="000000"/>
              </a:solidFill>
            </a:endParaRPr>
          </a:p>
        </p:txBody>
      </p:sp>
      <p:sp>
        <p:nvSpPr>
          <p:cNvPr id="29" name="Title 1"/>
          <p:cNvSpPr>
            <a:spLocks noGrp="1"/>
          </p:cNvSpPr>
          <p:nvPr>
            <p:ph type="title"/>
          </p:nvPr>
        </p:nvSpPr>
        <p:spPr>
          <a:xfrm>
            <a:off x="76200" y="457200"/>
            <a:ext cx="8250865" cy="868363"/>
          </a:xfrm>
        </p:spPr>
        <p:txBody>
          <a:bodyPr>
            <a:normAutofit fontScale="90000"/>
          </a:bodyPr>
          <a:lstStyle/>
          <a:p>
            <a:pPr algn="ctr"/>
            <a:r>
              <a:rPr lang="en-US" u="sng" dirty="0" smtClean="0"/>
              <a:t>Industrial Scale </a:t>
            </a:r>
            <a:r>
              <a:rPr lang="en-US" dirty="0" smtClean="0"/>
              <a:t>Deep Learning </a:t>
            </a:r>
            <a:br>
              <a:rPr lang="en-US" dirty="0" smtClean="0"/>
            </a:br>
            <a:endParaRPr lang="en-US" b="0" dirty="0"/>
          </a:p>
        </p:txBody>
      </p:sp>
      <p:sp>
        <p:nvSpPr>
          <p:cNvPr id="35" name="Rectangle 34"/>
          <p:cNvSpPr/>
          <p:nvPr/>
        </p:nvSpPr>
        <p:spPr>
          <a:xfrm>
            <a:off x="1600200" y="1447800"/>
            <a:ext cx="6189515" cy="584775"/>
          </a:xfrm>
          <a:prstGeom prst="rect">
            <a:avLst/>
          </a:prstGeom>
        </p:spPr>
        <p:txBody>
          <a:bodyPr wrap="none">
            <a:spAutoFit/>
          </a:bodyPr>
          <a:lstStyle/>
          <a:p>
            <a:r>
              <a:rPr lang="en-US" sz="3200" dirty="0">
                <a:solidFill>
                  <a:srgbClr val="000000"/>
                </a:solidFill>
              </a:rPr>
              <a:t>C</a:t>
            </a:r>
            <a:r>
              <a:rPr lang="en-US" sz="3200" dirty="0" smtClean="0">
                <a:solidFill>
                  <a:srgbClr val="000000"/>
                </a:solidFill>
              </a:rPr>
              <a:t>ontinued </a:t>
            </a:r>
            <a:r>
              <a:rPr lang="en-US" sz="3200" dirty="0">
                <a:solidFill>
                  <a:srgbClr val="000000"/>
                </a:solidFill>
              </a:rPr>
              <a:t>at MSR, </a:t>
            </a:r>
            <a:r>
              <a:rPr lang="en-US" sz="3200" dirty="0" smtClean="0">
                <a:solidFill>
                  <a:srgbClr val="000000"/>
                </a:solidFill>
              </a:rPr>
              <a:t>2010, 2011…</a:t>
            </a:r>
            <a:endParaRPr lang="en-US" sz="3200" dirty="0">
              <a:solidFill>
                <a:srgbClr val="000000"/>
              </a:solidFill>
            </a:endParaRPr>
          </a:p>
        </p:txBody>
      </p:sp>
    </p:spTree>
    <p:extLst>
      <p:ext uri="{BB962C8B-B14F-4D97-AF65-F5344CB8AC3E}">
        <p14:creationId xmlns:p14="http://schemas.microsoft.com/office/powerpoint/2010/main" val="7981299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mph" presetSubtype="0" fill="hold" nodeType="withEffect">
                                  <p:stCondLst>
                                    <p:cond delay="0"/>
                                  </p:stCondLst>
                                  <p:childTnLst>
                                    <p:animScale>
                                      <p:cBhvr>
                                        <p:cTn id="6" dur="750" fill="hold"/>
                                        <p:tgtEl>
                                          <p:spTgt spid="53"/>
                                        </p:tgtEl>
                                      </p:cBhvr>
                                      <p:by x="150000" y="150000"/>
                                    </p:animScale>
                                  </p:childTnLst>
                                </p:cTn>
                              </p:par>
                            </p:childTnLst>
                          </p:cTn>
                        </p:par>
                        <p:par>
                          <p:cTn id="7" fill="hold">
                            <p:stCondLst>
                              <p:cond delay="750"/>
                            </p:stCondLst>
                            <p:childTnLst>
                              <p:par>
                                <p:cTn id="8" presetID="1" presetClass="entr" presetSubtype="0" fill="hold" nodeType="afterEffect">
                                  <p:stCondLst>
                                    <p:cond delay="0"/>
                                  </p:stCondLst>
                                  <p:childTnLst>
                                    <p:set>
                                      <p:cBhvr>
                                        <p:cTn id="9" dur="1" fill="hold">
                                          <p:stCondLst>
                                            <p:cond delay="0"/>
                                          </p:stCondLst>
                                        </p:cTn>
                                        <p:tgtEl>
                                          <p:spTgt spid="5122"/>
                                        </p:tgtEl>
                                        <p:attrNameLst>
                                          <p:attrName>style.visibility</p:attrName>
                                        </p:attrNameLst>
                                      </p:cBhvr>
                                      <p:to>
                                        <p:strVal val="visible"/>
                                      </p:to>
                                    </p:set>
                                  </p:childTnLst>
                                </p:cTn>
                              </p:par>
                              <p:par>
                                <p:cTn id="10" presetID="42" presetClass="path" presetSubtype="0" accel="50000" decel="50000" fill="hold" nodeType="withEffect">
                                  <p:stCondLst>
                                    <p:cond delay="0"/>
                                  </p:stCondLst>
                                  <p:childTnLst>
                                    <p:animMotion origin="layout" path="M 4.72222E-6 4.44444E-6 L 0.41666 4.44444E-6 " pathEditMode="relative" rAng="0" ptsTypes="AA">
                                      <p:cBhvr>
                                        <p:cTn id="11" dur="2000" fill="hold"/>
                                        <p:tgtEl>
                                          <p:spTgt spid="3"/>
                                        </p:tgtEl>
                                        <p:attrNameLst>
                                          <p:attrName>ppt_x</p:attrName>
                                          <p:attrName>ppt_y</p:attrName>
                                        </p:attrNameLst>
                                      </p:cBhvr>
                                      <p:rCtr x="20833" y="0"/>
                                    </p:animMotion>
                                  </p:childTnLst>
                                </p:cTn>
                              </p:par>
                              <p:par>
                                <p:cTn id="12" presetID="42" presetClass="entr" presetSubtype="0" fill="hold" grpId="0" nodeType="withEffect">
                                  <p:stCondLst>
                                    <p:cond delay="500"/>
                                  </p:stCondLst>
                                  <p:childTnLst>
                                    <p:set>
                                      <p:cBhvr>
                                        <p:cTn id="13" dur="1" fill="hold">
                                          <p:stCondLst>
                                            <p:cond delay="0"/>
                                          </p:stCondLst>
                                        </p:cTn>
                                        <p:tgtEl>
                                          <p:spTgt spid="8"/>
                                        </p:tgtEl>
                                        <p:attrNameLst>
                                          <p:attrName>style.visibility</p:attrName>
                                        </p:attrNameLst>
                                      </p:cBhvr>
                                      <p:to>
                                        <p:strVal val="visible"/>
                                      </p:to>
                                    </p:set>
                                    <p:animEffect transition="in" filter="fade">
                                      <p:cBhvr>
                                        <p:cTn id="14" dur="1000"/>
                                        <p:tgtEl>
                                          <p:spTgt spid="8"/>
                                        </p:tgtEl>
                                      </p:cBhvr>
                                    </p:animEffect>
                                    <p:anim calcmode="lin" valueType="num">
                                      <p:cBhvr>
                                        <p:cTn id="15" dur="1000" fill="hold"/>
                                        <p:tgtEl>
                                          <p:spTgt spid="8"/>
                                        </p:tgtEl>
                                        <p:attrNameLst>
                                          <p:attrName>ppt_x</p:attrName>
                                        </p:attrNameLst>
                                      </p:cBhvr>
                                      <p:tavLst>
                                        <p:tav tm="0">
                                          <p:val>
                                            <p:strVal val="#ppt_x"/>
                                          </p:val>
                                        </p:tav>
                                        <p:tav tm="100000">
                                          <p:val>
                                            <p:strVal val="#ppt_x"/>
                                          </p:val>
                                        </p:tav>
                                      </p:tavLst>
                                    </p:anim>
                                    <p:anim calcmode="lin" valueType="num">
                                      <p:cBhvr>
                                        <p:cTn id="16"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path" presetSubtype="0" accel="50000" decel="50000" fill="hold" nodeType="clickEffect">
                                  <p:stCondLst>
                                    <p:cond delay="0"/>
                                  </p:stCondLst>
                                  <p:childTnLst>
                                    <p:animMotion origin="layout" path="M 3.33333E-6 -4.44444E-6 L 0.41666 -4.44444E-6 " pathEditMode="relative" rAng="0" ptsTypes="AA">
                                      <p:cBhvr>
                                        <p:cTn id="20" dur="2000" fill="hold"/>
                                        <p:tgtEl>
                                          <p:spTgt spid="6"/>
                                        </p:tgtEl>
                                        <p:attrNameLst>
                                          <p:attrName>ppt_x</p:attrName>
                                          <p:attrName>ppt_y</p:attrName>
                                        </p:attrNameLst>
                                      </p:cBhvr>
                                      <p:rCtr x="20833" y="0"/>
                                    </p:animMotion>
                                  </p:childTnLst>
                                </p:cTn>
                              </p:par>
                              <p:par>
                                <p:cTn id="21" presetID="42" presetClass="entr" presetSubtype="0" fill="hold" grpId="0" nodeType="withEffect">
                                  <p:stCondLst>
                                    <p:cond delay="500"/>
                                  </p:stCondLst>
                                  <p:childTnLst>
                                    <p:set>
                                      <p:cBhvr>
                                        <p:cTn id="22" dur="1" fill="hold">
                                          <p:stCondLst>
                                            <p:cond delay="0"/>
                                          </p:stCondLst>
                                        </p:cTn>
                                        <p:tgtEl>
                                          <p:spTgt spid="30"/>
                                        </p:tgtEl>
                                        <p:attrNameLst>
                                          <p:attrName>style.visibility</p:attrName>
                                        </p:attrNameLst>
                                      </p:cBhvr>
                                      <p:to>
                                        <p:strVal val="visible"/>
                                      </p:to>
                                    </p:set>
                                    <p:animEffect transition="in" filter="fade">
                                      <p:cBhvr>
                                        <p:cTn id="23" dur="1000"/>
                                        <p:tgtEl>
                                          <p:spTgt spid="30"/>
                                        </p:tgtEl>
                                      </p:cBhvr>
                                    </p:animEffect>
                                    <p:anim calcmode="lin" valueType="num">
                                      <p:cBhvr>
                                        <p:cTn id="24" dur="1000" fill="hold"/>
                                        <p:tgtEl>
                                          <p:spTgt spid="30"/>
                                        </p:tgtEl>
                                        <p:attrNameLst>
                                          <p:attrName>ppt_x</p:attrName>
                                        </p:attrNameLst>
                                      </p:cBhvr>
                                      <p:tavLst>
                                        <p:tav tm="0">
                                          <p:val>
                                            <p:strVal val="#ppt_x"/>
                                          </p:val>
                                        </p:tav>
                                        <p:tav tm="100000">
                                          <p:val>
                                            <p:strVal val="#ppt_x"/>
                                          </p:val>
                                        </p:tav>
                                      </p:tavLst>
                                    </p:anim>
                                    <p:anim calcmode="lin" valueType="num">
                                      <p:cBhvr>
                                        <p:cTn id="25"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path" presetSubtype="0" accel="50000" decel="50000" fill="hold" nodeType="clickEffect">
                                  <p:stCondLst>
                                    <p:cond delay="0"/>
                                  </p:stCondLst>
                                  <p:childTnLst>
                                    <p:animMotion origin="layout" path="M 3.33333E-6 -3.33333E-6 L 0.41666 -3.33333E-6 " pathEditMode="relative" rAng="0" ptsTypes="AA">
                                      <p:cBhvr>
                                        <p:cTn id="29" dur="2000" fill="hold"/>
                                        <p:tgtEl>
                                          <p:spTgt spid="31"/>
                                        </p:tgtEl>
                                        <p:attrNameLst>
                                          <p:attrName>ppt_x</p:attrName>
                                          <p:attrName>ppt_y</p:attrName>
                                        </p:attrNameLst>
                                      </p:cBhvr>
                                      <p:rCtr x="20833" y="0"/>
                                    </p:animMotion>
                                  </p:childTnLst>
                                </p:cTn>
                              </p:par>
                              <p:par>
                                <p:cTn id="30" presetID="42" presetClass="entr" presetSubtype="0" fill="hold" grpId="0" nodeType="withEffect">
                                  <p:stCondLst>
                                    <p:cond delay="500"/>
                                  </p:stCondLst>
                                  <p:childTnLst>
                                    <p:set>
                                      <p:cBhvr>
                                        <p:cTn id="31" dur="1" fill="hold">
                                          <p:stCondLst>
                                            <p:cond delay="0"/>
                                          </p:stCondLst>
                                        </p:cTn>
                                        <p:tgtEl>
                                          <p:spTgt spid="32"/>
                                        </p:tgtEl>
                                        <p:attrNameLst>
                                          <p:attrName>style.visibility</p:attrName>
                                        </p:attrNameLst>
                                      </p:cBhvr>
                                      <p:to>
                                        <p:strVal val="visible"/>
                                      </p:to>
                                    </p:set>
                                    <p:animEffect transition="in" filter="fade">
                                      <p:cBhvr>
                                        <p:cTn id="32" dur="1000"/>
                                        <p:tgtEl>
                                          <p:spTgt spid="32"/>
                                        </p:tgtEl>
                                      </p:cBhvr>
                                    </p:animEffect>
                                    <p:anim calcmode="lin" valueType="num">
                                      <p:cBhvr>
                                        <p:cTn id="33" dur="1000" fill="hold"/>
                                        <p:tgtEl>
                                          <p:spTgt spid="32"/>
                                        </p:tgtEl>
                                        <p:attrNameLst>
                                          <p:attrName>ppt_x</p:attrName>
                                        </p:attrNameLst>
                                      </p:cBhvr>
                                      <p:tavLst>
                                        <p:tav tm="0">
                                          <p:val>
                                            <p:strVal val="#ppt_x"/>
                                          </p:val>
                                        </p:tav>
                                        <p:tav tm="100000">
                                          <p:val>
                                            <p:strVal val="#ppt_x"/>
                                          </p:val>
                                        </p:tav>
                                      </p:tavLst>
                                    </p:anim>
                                    <p:anim calcmode="lin" valueType="num">
                                      <p:cBhvr>
                                        <p:cTn id="34" dur="1000" fill="hold"/>
                                        <p:tgtEl>
                                          <p:spTgt spid="32"/>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42" presetClass="path" presetSubtype="0" accel="50000" decel="50000" fill="hold" nodeType="clickEffect">
                                  <p:stCondLst>
                                    <p:cond delay="0"/>
                                  </p:stCondLst>
                                  <p:childTnLst>
                                    <p:animMotion origin="layout" path="M 3.33333E-6 0.00208 L 0.40833 0.00208 " pathEditMode="relative" rAng="0" ptsTypes="AA">
                                      <p:cBhvr>
                                        <p:cTn id="38" dur="2000" fill="hold"/>
                                        <p:tgtEl>
                                          <p:spTgt spid="24"/>
                                        </p:tgtEl>
                                        <p:attrNameLst>
                                          <p:attrName>ppt_x</p:attrName>
                                          <p:attrName>ppt_y</p:attrName>
                                        </p:attrNameLst>
                                      </p:cBhvr>
                                      <p:rCtr x="20417" y="0"/>
                                    </p:animMotion>
                                  </p:childTnLst>
                                </p:cTn>
                              </p:par>
                              <p:par>
                                <p:cTn id="39" presetID="42" presetClass="entr" presetSubtype="0" fill="hold" grpId="0" nodeType="withEffect">
                                  <p:stCondLst>
                                    <p:cond delay="500"/>
                                  </p:stCondLst>
                                  <p:childTnLst>
                                    <p:set>
                                      <p:cBhvr>
                                        <p:cTn id="40" dur="1" fill="hold">
                                          <p:stCondLst>
                                            <p:cond delay="0"/>
                                          </p:stCondLst>
                                        </p:cTn>
                                        <p:tgtEl>
                                          <p:spTgt spid="33"/>
                                        </p:tgtEl>
                                        <p:attrNameLst>
                                          <p:attrName>style.visibility</p:attrName>
                                        </p:attrNameLst>
                                      </p:cBhvr>
                                      <p:to>
                                        <p:strVal val="visible"/>
                                      </p:to>
                                    </p:set>
                                    <p:animEffect transition="in" filter="fade">
                                      <p:cBhvr>
                                        <p:cTn id="41" dur="1000"/>
                                        <p:tgtEl>
                                          <p:spTgt spid="33"/>
                                        </p:tgtEl>
                                      </p:cBhvr>
                                    </p:animEffect>
                                    <p:anim calcmode="lin" valueType="num">
                                      <p:cBhvr>
                                        <p:cTn id="42" dur="1000" fill="hold"/>
                                        <p:tgtEl>
                                          <p:spTgt spid="33"/>
                                        </p:tgtEl>
                                        <p:attrNameLst>
                                          <p:attrName>ppt_x</p:attrName>
                                        </p:attrNameLst>
                                      </p:cBhvr>
                                      <p:tavLst>
                                        <p:tav tm="0">
                                          <p:val>
                                            <p:strVal val="#ppt_x"/>
                                          </p:val>
                                        </p:tav>
                                        <p:tav tm="100000">
                                          <p:val>
                                            <p:strVal val="#ppt_x"/>
                                          </p:val>
                                        </p:tav>
                                      </p:tavLst>
                                    </p:anim>
                                    <p:anim calcmode="lin" valueType="num">
                                      <p:cBhvr>
                                        <p:cTn id="43"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path" presetSubtype="0" accel="50000" decel="50000" fill="hold" nodeType="clickEffect">
                                  <p:stCondLst>
                                    <p:cond delay="0"/>
                                  </p:stCondLst>
                                  <p:childTnLst>
                                    <p:animMotion origin="layout" path="M 3.33333E-6 0 L 0.42083 0 " pathEditMode="relative" rAng="0" ptsTypes="AA">
                                      <p:cBhvr>
                                        <p:cTn id="47" dur="2000" fill="hold"/>
                                        <p:tgtEl>
                                          <p:spTgt spid="45"/>
                                        </p:tgtEl>
                                        <p:attrNameLst>
                                          <p:attrName>ppt_x</p:attrName>
                                          <p:attrName>ppt_y</p:attrName>
                                        </p:attrNameLst>
                                      </p:cBhvr>
                                      <p:rCtr x="21042" y="0"/>
                                    </p:animMotion>
                                  </p:childTnLst>
                                </p:cTn>
                              </p:par>
                              <p:par>
                                <p:cTn id="48" presetID="42" presetClass="entr" presetSubtype="0" fill="hold" grpId="0" nodeType="withEffect">
                                  <p:stCondLst>
                                    <p:cond delay="0"/>
                                  </p:stCondLst>
                                  <p:childTnLst>
                                    <p:set>
                                      <p:cBhvr>
                                        <p:cTn id="49" dur="1" fill="hold">
                                          <p:stCondLst>
                                            <p:cond delay="0"/>
                                          </p:stCondLst>
                                        </p:cTn>
                                        <p:tgtEl>
                                          <p:spTgt spid="34"/>
                                        </p:tgtEl>
                                        <p:attrNameLst>
                                          <p:attrName>style.visibility</p:attrName>
                                        </p:attrNameLst>
                                      </p:cBhvr>
                                      <p:to>
                                        <p:strVal val="visible"/>
                                      </p:to>
                                    </p:set>
                                    <p:animEffect transition="in" filter="fade">
                                      <p:cBhvr>
                                        <p:cTn id="50" dur="1000"/>
                                        <p:tgtEl>
                                          <p:spTgt spid="34"/>
                                        </p:tgtEl>
                                      </p:cBhvr>
                                    </p:animEffect>
                                    <p:anim calcmode="lin" valueType="num">
                                      <p:cBhvr>
                                        <p:cTn id="51" dur="1000" fill="hold"/>
                                        <p:tgtEl>
                                          <p:spTgt spid="34"/>
                                        </p:tgtEl>
                                        <p:attrNameLst>
                                          <p:attrName>ppt_x</p:attrName>
                                        </p:attrNameLst>
                                      </p:cBhvr>
                                      <p:tavLst>
                                        <p:tav tm="0">
                                          <p:val>
                                            <p:strVal val="#ppt_x"/>
                                          </p:val>
                                        </p:tav>
                                        <p:tav tm="100000">
                                          <p:val>
                                            <p:strVal val="#ppt_x"/>
                                          </p:val>
                                        </p:tav>
                                      </p:tavLst>
                                    </p:anim>
                                    <p:anim calcmode="lin" valueType="num">
                                      <p:cBhvr>
                                        <p:cTn id="52"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30" grpId="0"/>
      <p:bldP spid="32" grpId="0"/>
      <p:bldP spid="33" grpId="0"/>
      <p:bldP spid="34"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67</a:t>
            </a:fld>
            <a:endParaRPr lang="en-US">
              <a:solidFill>
                <a:prstClr val="black">
                  <a:tint val="75000"/>
                </a:prstClr>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620" t="6908" r="20775" b="26743"/>
          <a:stretch/>
        </p:blipFill>
        <p:spPr bwMode="auto">
          <a:xfrm>
            <a:off x="24808" y="-8073"/>
            <a:ext cx="9119192" cy="670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43000" y="6336083"/>
            <a:ext cx="652743" cy="369332"/>
          </a:xfrm>
          <a:prstGeom prst="rect">
            <a:avLst/>
          </a:prstGeom>
          <a:noFill/>
        </p:spPr>
        <p:txBody>
          <a:bodyPr wrap="none" rtlCol="0">
            <a:spAutoFit/>
          </a:bodyPr>
          <a:lstStyle/>
          <a:p>
            <a:r>
              <a:rPr lang="en-US" dirty="0" smtClean="0">
                <a:solidFill>
                  <a:prstClr val="black"/>
                </a:solidFill>
              </a:rPr>
              <a:t>1989</a:t>
            </a:r>
            <a:endParaRPr lang="en-US" dirty="0">
              <a:solidFill>
                <a:prstClr val="black"/>
              </a:solidFill>
            </a:endParaRPr>
          </a:p>
        </p:txBody>
      </p:sp>
      <p:sp>
        <p:nvSpPr>
          <p:cNvPr id="8" name="TextBox 7"/>
          <p:cNvSpPr txBox="1"/>
          <p:nvPr/>
        </p:nvSpPr>
        <p:spPr>
          <a:xfrm>
            <a:off x="7924800" y="6336083"/>
            <a:ext cx="652743" cy="369332"/>
          </a:xfrm>
          <a:prstGeom prst="rect">
            <a:avLst/>
          </a:prstGeom>
          <a:noFill/>
        </p:spPr>
        <p:txBody>
          <a:bodyPr wrap="none" rtlCol="0">
            <a:spAutoFit/>
          </a:bodyPr>
          <a:lstStyle/>
          <a:p>
            <a:r>
              <a:rPr lang="en-US" dirty="0" smtClean="0">
                <a:solidFill>
                  <a:prstClr val="black"/>
                </a:solidFill>
              </a:rPr>
              <a:t>2011</a:t>
            </a:r>
            <a:endParaRPr lang="en-US" dirty="0">
              <a:solidFill>
                <a:prstClr val="black"/>
              </a:solidFill>
            </a:endParaRPr>
          </a:p>
        </p:txBody>
      </p:sp>
      <p:sp>
        <p:nvSpPr>
          <p:cNvPr id="9" name="TextBox 8"/>
          <p:cNvSpPr txBox="1"/>
          <p:nvPr/>
        </p:nvSpPr>
        <p:spPr>
          <a:xfrm>
            <a:off x="4584402" y="6328010"/>
            <a:ext cx="652743" cy="369332"/>
          </a:xfrm>
          <a:prstGeom prst="rect">
            <a:avLst/>
          </a:prstGeom>
          <a:noFill/>
        </p:spPr>
        <p:txBody>
          <a:bodyPr wrap="none" rtlCol="0">
            <a:spAutoFit/>
          </a:bodyPr>
          <a:lstStyle/>
          <a:p>
            <a:r>
              <a:rPr lang="en-US" dirty="0" smtClean="0">
                <a:solidFill>
                  <a:prstClr val="black"/>
                </a:solidFill>
              </a:rPr>
              <a:t>1999</a:t>
            </a:r>
            <a:endParaRPr lang="en-US" dirty="0">
              <a:solidFill>
                <a:prstClr val="black"/>
              </a:solidFill>
            </a:endParaRPr>
          </a:p>
        </p:txBody>
      </p:sp>
    </p:spTree>
    <p:extLst>
      <p:ext uri="{BB962C8B-B14F-4D97-AF65-F5344CB8AC3E}">
        <p14:creationId xmlns:p14="http://schemas.microsoft.com/office/powerpoint/2010/main" val="139420112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68</a:t>
            </a:fld>
            <a:endParaRPr lang="en-US">
              <a:solidFill>
                <a:prstClr val="black">
                  <a:tint val="75000"/>
                </a:prstClr>
              </a:solidFill>
            </a:endParaRPr>
          </a:p>
        </p:txBody>
      </p:sp>
      <p:pic>
        <p:nvPicPr>
          <p:cNvPr id="1027"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28620" t="6908" r="20775" b="26743"/>
          <a:stretch/>
        </p:blipFill>
        <p:spPr bwMode="auto">
          <a:xfrm>
            <a:off x="24808" y="0"/>
            <a:ext cx="9119192" cy="6705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1143000" y="6336083"/>
            <a:ext cx="652743" cy="369332"/>
          </a:xfrm>
          <a:prstGeom prst="rect">
            <a:avLst/>
          </a:prstGeom>
          <a:noFill/>
        </p:spPr>
        <p:txBody>
          <a:bodyPr wrap="none" rtlCol="0">
            <a:spAutoFit/>
          </a:bodyPr>
          <a:lstStyle/>
          <a:p>
            <a:r>
              <a:rPr lang="en-US" dirty="0" smtClean="0">
                <a:solidFill>
                  <a:prstClr val="black"/>
                </a:solidFill>
              </a:rPr>
              <a:t>1989</a:t>
            </a:r>
            <a:endParaRPr lang="en-US" dirty="0">
              <a:solidFill>
                <a:prstClr val="black"/>
              </a:solidFill>
            </a:endParaRPr>
          </a:p>
        </p:txBody>
      </p:sp>
      <p:sp>
        <p:nvSpPr>
          <p:cNvPr id="8" name="TextBox 7"/>
          <p:cNvSpPr txBox="1"/>
          <p:nvPr/>
        </p:nvSpPr>
        <p:spPr>
          <a:xfrm>
            <a:off x="7924800" y="6336083"/>
            <a:ext cx="652743" cy="369332"/>
          </a:xfrm>
          <a:prstGeom prst="rect">
            <a:avLst/>
          </a:prstGeom>
          <a:noFill/>
        </p:spPr>
        <p:txBody>
          <a:bodyPr wrap="none" rtlCol="0">
            <a:spAutoFit/>
          </a:bodyPr>
          <a:lstStyle/>
          <a:p>
            <a:r>
              <a:rPr lang="en-US" dirty="0" smtClean="0">
                <a:solidFill>
                  <a:prstClr val="black"/>
                </a:solidFill>
              </a:rPr>
              <a:t>2011</a:t>
            </a:r>
            <a:endParaRPr lang="en-US" dirty="0">
              <a:solidFill>
                <a:prstClr val="black"/>
              </a:solidFill>
            </a:endParaRPr>
          </a:p>
        </p:txBody>
      </p:sp>
      <p:sp>
        <p:nvSpPr>
          <p:cNvPr id="6" name="Freeform 5"/>
          <p:cNvSpPr/>
          <p:nvPr/>
        </p:nvSpPr>
        <p:spPr>
          <a:xfrm>
            <a:off x="3487479" y="1743740"/>
            <a:ext cx="5090064" cy="2371060"/>
          </a:xfrm>
          <a:custGeom>
            <a:avLst/>
            <a:gdLst>
              <a:gd name="connsiteX0" fmla="*/ 0 w 5209954"/>
              <a:gd name="connsiteY0" fmla="*/ 42530 h 2445488"/>
              <a:gd name="connsiteX1" fmla="*/ 0 w 5209954"/>
              <a:gd name="connsiteY1" fmla="*/ 42530 h 2445488"/>
              <a:gd name="connsiteX2" fmla="*/ 127591 w 5209954"/>
              <a:gd name="connsiteY2" fmla="*/ 31897 h 2445488"/>
              <a:gd name="connsiteX3" fmla="*/ 159488 w 5209954"/>
              <a:gd name="connsiteY3" fmla="*/ 21265 h 2445488"/>
              <a:gd name="connsiteX4" fmla="*/ 478465 w 5209954"/>
              <a:gd name="connsiteY4" fmla="*/ 31897 h 2445488"/>
              <a:gd name="connsiteX5" fmla="*/ 637954 w 5209954"/>
              <a:gd name="connsiteY5" fmla="*/ 42530 h 2445488"/>
              <a:gd name="connsiteX6" fmla="*/ 978195 w 5209954"/>
              <a:gd name="connsiteY6" fmla="*/ 53162 h 2445488"/>
              <a:gd name="connsiteX7" fmla="*/ 1233377 w 5209954"/>
              <a:gd name="connsiteY7" fmla="*/ 85060 h 2445488"/>
              <a:gd name="connsiteX8" fmla="*/ 1318437 w 5209954"/>
              <a:gd name="connsiteY8" fmla="*/ 95693 h 2445488"/>
              <a:gd name="connsiteX9" fmla="*/ 1392865 w 5209954"/>
              <a:gd name="connsiteY9" fmla="*/ 116958 h 2445488"/>
              <a:gd name="connsiteX10" fmla="*/ 1605516 w 5209954"/>
              <a:gd name="connsiteY10" fmla="*/ 138223 h 2445488"/>
              <a:gd name="connsiteX11" fmla="*/ 1956391 w 5209954"/>
              <a:gd name="connsiteY11" fmla="*/ 127590 h 2445488"/>
              <a:gd name="connsiteX12" fmla="*/ 2030819 w 5209954"/>
              <a:gd name="connsiteY12" fmla="*/ 116958 h 2445488"/>
              <a:gd name="connsiteX13" fmla="*/ 2243470 w 5209954"/>
              <a:gd name="connsiteY13" fmla="*/ 95693 h 2445488"/>
              <a:gd name="connsiteX14" fmla="*/ 2307265 w 5209954"/>
              <a:gd name="connsiteY14" fmla="*/ 85060 h 2445488"/>
              <a:gd name="connsiteX15" fmla="*/ 2498651 w 5209954"/>
              <a:gd name="connsiteY15" fmla="*/ 74427 h 2445488"/>
              <a:gd name="connsiteX16" fmla="*/ 2647507 w 5209954"/>
              <a:gd name="connsiteY16" fmla="*/ 63795 h 2445488"/>
              <a:gd name="connsiteX17" fmla="*/ 2764465 w 5209954"/>
              <a:gd name="connsiteY17" fmla="*/ 42530 h 2445488"/>
              <a:gd name="connsiteX18" fmla="*/ 2796363 w 5209954"/>
              <a:gd name="connsiteY18" fmla="*/ 31897 h 2445488"/>
              <a:gd name="connsiteX19" fmla="*/ 2881423 w 5209954"/>
              <a:gd name="connsiteY19" fmla="*/ 21265 h 2445488"/>
              <a:gd name="connsiteX20" fmla="*/ 2934586 w 5209954"/>
              <a:gd name="connsiteY20" fmla="*/ 10632 h 2445488"/>
              <a:gd name="connsiteX21" fmla="*/ 3030279 w 5209954"/>
              <a:gd name="connsiteY21" fmla="*/ 0 h 2445488"/>
              <a:gd name="connsiteX22" fmla="*/ 3242930 w 5209954"/>
              <a:gd name="connsiteY22" fmla="*/ 10632 h 2445488"/>
              <a:gd name="connsiteX23" fmla="*/ 3327991 w 5209954"/>
              <a:gd name="connsiteY23" fmla="*/ 31897 h 2445488"/>
              <a:gd name="connsiteX24" fmla="*/ 3413051 w 5209954"/>
              <a:gd name="connsiteY24" fmla="*/ 53162 h 2445488"/>
              <a:gd name="connsiteX25" fmla="*/ 3455581 w 5209954"/>
              <a:gd name="connsiteY25" fmla="*/ 63795 h 2445488"/>
              <a:gd name="connsiteX26" fmla="*/ 3572540 w 5209954"/>
              <a:gd name="connsiteY26" fmla="*/ 95693 h 2445488"/>
              <a:gd name="connsiteX27" fmla="*/ 3700130 w 5209954"/>
              <a:gd name="connsiteY27" fmla="*/ 116958 h 2445488"/>
              <a:gd name="connsiteX28" fmla="*/ 3732028 w 5209954"/>
              <a:gd name="connsiteY28" fmla="*/ 127590 h 2445488"/>
              <a:gd name="connsiteX29" fmla="*/ 3848986 w 5209954"/>
              <a:gd name="connsiteY29" fmla="*/ 138223 h 2445488"/>
              <a:gd name="connsiteX30" fmla="*/ 3923414 w 5209954"/>
              <a:gd name="connsiteY30" fmla="*/ 148855 h 2445488"/>
              <a:gd name="connsiteX31" fmla="*/ 4497572 w 5209954"/>
              <a:gd name="connsiteY31" fmla="*/ 159488 h 2445488"/>
              <a:gd name="connsiteX32" fmla="*/ 4657061 w 5209954"/>
              <a:gd name="connsiteY32" fmla="*/ 202018 h 2445488"/>
              <a:gd name="connsiteX33" fmla="*/ 4742121 w 5209954"/>
              <a:gd name="connsiteY33" fmla="*/ 223283 h 2445488"/>
              <a:gd name="connsiteX34" fmla="*/ 4774019 w 5209954"/>
              <a:gd name="connsiteY34" fmla="*/ 233916 h 2445488"/>
              <a:gd name="connsiteX35" fmla="*/ 4827181 w 5209954"/>
              <a:gd name="connsiteY35" fmla="*/ 244548 h 2445488"/>
              <a:gd name="connsiteX36" fmla="*/ 4890977 w 5209954"/>
              <a:gd name="connsiteY36" fmla="*/ 265813 h 2445488"/>
              <a:gd name="connsiteX37" fmla="*/ 4933507 w 5209954"/>
              <a:gd name="connsiteY37" fmla="*/ 276446 h 2445488"/>
              <a:gd name="connsiteX38" fmla="*/ 4965405 w 5209954"/>
              <a:gd name="connsiteY38" fmla="*/ 287079 h 2445488"/>
              <a:gd name="connsiteX39" fmla="*/ 5071730 w 5209954"/>
              <a:gd name="connsiteY39" fmla="*/ 308344 h 2445488"/>
              <a:gd name="connsiteX40" fmla="*/ 5092995 w 5209954"/>
              <a:gd name="connsiteY40" fmla="*/ 350874 h 2445488"/>
              <a:gd name="connsiteX41" fmla="*/ 5114261 w 5209954"/>
              <a:gd name="connsiteY41" fmla="*/ 372139 h 2445488"/>
              <a:gd name="connsiteX42" fmla="*/ 5135526 w 5209954"/>
              <a:gd name="connsiteY42" fmla="*/ 404037 h 2445488"/>
              <a:gd name="connsiteX43" fmla="*/ 5178056 w 5209954"/>
              <a:gd name="connsiteY43" fmla="*/ 478465 h 2445488"/>
              <a:gd name="connsiteX44" fmla="*/ 5188688 w 5209954"/>
              <a:gd name="connsiteY44" fmla="*/ 531627 h 2445488"/>
              <a:gd name="connsiteX45" fmla="*/ 5199321 w 5209954"/>
              <a:gd name="connsiteY45" fmla="*/ 563525 h 2445488"/>
              <a:gd name="connsiteX46" fmla="*/ 5209954 w 5209954"/>
              <a:gd name="connsiteY46" fmla="*/ 637953 h 2445488"/>
              <a:gd name="connsiteX47" fmla="*/ 5188688 w 5209954"/>
              <a:gd name="connsiteY47" fmla="*/ 818707 h 2445488"/>
              <a:gd name="connsiteX48" fmla="*/ 5167423 w 5209954"/>
              <a:gd name="connsiteY48" fmla="*/ 925032 h 2445488"/>
              <a:gd name="connsiteX49" fmla="*/ 5156791 w 5209954"/>
              <a:gd name="connsiteY49" fmla="*/ 1041990 h 2445488"/>
              <a:gd name="connsiteX50" fmla="*/ 5167423 w 5209954"/>
              <a:gd name="connsiteY50" fmla="*/ 1180213 h 2445488"/>
              <a:gd name="connsiteX51" fmla="*/ 5178056 w 5209954"/>
              <a:gd name="connsiteY51" fmla="*/ 1350334 h 2445488"/>
              <a:gd name="connsiteX52" fmla="*/ 5167423 w 5209954"/>
              <a:gd name="connsiteY52" fmla="*/ 1499190 h 2445488"/>
              <a:gd name="connsiteX53" fmla="*/ 5135526 w 5209954"/>
              <a:gd name="connsiteY53" fmla="*/ 1520455 h 2445488"/>
              <a:gd name="connsiteX54" fmla="*/ 5124893 w 5209954"/>
              <a:gd name="connsiteY54" fmla="*/ 1552353 h 2445488"/>
              <a:gd name="connsiteX55" fmla="*/ 5071730 w 5209954"/>
              <a:gd name="connsiteY55" fmla="*/ 1616148 h 2445488"/>
              <a:gd name="connsiteX56" fmla="*/ 5029200 w 5209954"/>
              <a:gd name="connsiteY56" fmla="*/ 1679944 h 2445488"/>
              <a:gd name="connsiteX57" fmla="*/ 4986670 w 5209954"/>
              <a:gd name="connsiteY57" fmla="*/ 1754372 h 2445488"/>
              <a:gd name="connsiteX58" fmla="*/ 4954772 w 5209954"/>
              <a:gd name="connsiteY58" fmla="*/ 1786269 h 2445488"/>
              <a:gd name="connsiteX59" fmla="*/ 4933507 w 5209954"/>
              <a:gd name="connsiteY59" fmla="*/ 1818167 h 2445488"/>
              <a:gd name="connsiteX60" fmla="*/ 4922874 w 5209954"/>
              <a:gd name="connsiteY60" fmla="*/ 1850065 h 2445488"/>
              <a:gd name="connsiteX61" fmla="*/ 4890977 w 5209954"/>
              <a:gd name="connsiteY61" fmla="*/ 1860697 h 2445488"/>
              <a:gd name="connsiteX62" fmla="*/ 4827181 w 5209954"/>
              <a:gd name="connsiteY62" fmla="*/ 1945758 h 2445488"/>
              <a:gd name="connsiteX63" fmla="*/ 4827181 w 5209954"/>
              <a:gd name="connsiteY63" fmla="*/ 1945758 h 2445488"/>
              <a:gd name="connsiteX64" fmla="*/ 4774019 w 5209954"/>
              <a:gd name="connsiteY64" fmla="*/ 2020186 h 2445488"/>
              <a:gd name="connsiteX65" fmla="*/ 4731488 w 5209954"/>
              <a:gd name="connsiteY65" fmla="*/ 2041451 h 2445488"/>
              <a:gd name="connsiteX66" fmla="*/ 4710223 w 5209954"/>
              <a:gd name="connsiteY66" fmla="*/ 2073348 h 2445488"/>
              <a:gd name="connsiteX67" fmla="*/ 4678326 w 5209954"/>
              <a:gd name="connsiteY67" fmla="*/ 2094613 h 2445488"/>
              <a:gd name="connsiteX68" fmla="*/ 4657061 w 5209954"/>
              <a:gd name="connsiteY68" fmla="*/ 2115879 h 2445488"/>
              <a:gd name="connsiteX69" fmla="*/ 4582633 w 5209954"/>
              <a:gd name="connsiteY69" fmla="*/ 2169041 h 2445488"/>
              <a:gd name="connsiteX70" fmla="*/ 4550735 w 5209954"/>
              <a:gd name="connsiteY70" fmla="*/ 2200939 h 2445488"/>
              <a:gd name="connsiteX71" fmla="*/ 4508205 w 5209954"/>
              <a:gd name="connsiteY71" fmla="*/ 2222204 h 2445488"/>
              <a:gd name="connsiteX72" fmla="*/ 4444409 w 5209954"/>
              <a:gd name="connsiteY72" fmla="*/ 2264734 h 2445488"/>
              <a:gd name="connsiteX73" fmla="*/ 4412512 w 5209954"/>
              <a:gd name="connsiteY73" fmla="*/ 2286000 h 2445488"/>
              <a:gd name="connsiteX74" fmla="*/ 4327451 w 5209954"/>
              <a:gd name="connsiteY74" fmla="*/ 2296632 h 2445488"/>
              <a:gd name="connsiteX75" fmla="*/ 4253023 w 5209954"/>
              <a:gd name="connsiteY75" fmla="*/ 2307265 h 2445488"/>
              <a:gd name="connsiteX76" fmla="*/ 4072270 w 5209954"/>
              <a:gd name="connsiteY76" fmla="*/ 2328530 h 2445488"/>
              <a:gd name="connsiteX77" fmla="*/ 3997842 w 5209954"/>
              <a:gd name="connsiteY77" fmla="*/ 2339162 h 2445488"/>
              <a:gd name="connsiteX78" fmla="*/ 3955312 w 5209954"/>
              <a:gd name="connsiteY78" fmla="*/ 2349795 h 2445488"/>
              <a:gd name="connsiteX79" fmla="*/ 3859619 w 5209954"/>
              <a:gd name="connsiteY79" fmla="*/ 2360427 h 2445488"/>
              <a:gd name="connsiteX80" fmla="*/ 3774558 w 5209954"/>
              <a:gd name="connsiteY80" fmla="*/ 2381693 h 2445488"/>
              <a:gd name="connsiteX81" fmla="*/ 3540642 w 5209954"/>
              <a:gd name="connsiteY81" fmla="*/ 2402958 h 2445488"/>
              <a:gd name="connsiteX82" fmla="*/ 3359888 w 5209954"/>
              <a:gd name="connsiteY82" fmla="*/ 2413590 h 2445488"/>
              <a:gd name="connsiteX83" fmla="*/ 3200400 w 5209954"/>
              <a:gd name="connsiteY83" fmla="*/ 2424223 h 2445488"/>
              <a:gd name="connsiteX84" fmla="*/ 3051544 w 5209954"/>
              <a:gd name="connsiteY84" fmla="*/ 2445488 h 2445488"/>
              <a:gd name="connsiteX85" fmla="*/ 2892056 w 5209954"/>
              <a:gd name="connsiteY85" fmla="*/ 2434855 h 2445488"/>
              <a:gd name="connsiteX86" fmla="*/ 2828261 w 5209954"/>
              <a:gd name="connsiteY86" fmla="*/ 2424223 h 2445488"/>
              <a:gd name="connsiteX87" fmla="*/ 2690037 w 5209954"/>
              <a:gd name="connsiteY87" fmla="*/ 2402958 h 2445488"/>
              <a:gd name="connsiteX88" fmla="*/ 2626242 w 5209954"/>
              <a:gd name="connsiteY88" fmla="*/ 2381693 h 2445488"/>
              <a:gd name="connsiteX89" fmla="*/ 2541181 w 5209954"/>
              <a:gd name="connsiteY89" fmla="*/ 2339162 h 2445488"/>
              <a:gd name="connsiteX90" fmla="*/ 2466754 w 5209954"/>
              <a:gd name="connsiteY90" fmla="*/ 2317897 h 2445488"/>
              <a:gd name="connsiteX91" fmla="*/ 2392326 w 5209954"/>
              <a:gd name="connsiteY91" fmla="*/ 2275367 h 2445488"/>
              <a:gd name="connsiteX92" fmla="*/ 2349795 w 5209954"/>
              <a:gd name="connsiteY92" fmla="*/ 2232837 h 2445488"/>
              <a:gd name="connsiteX93" fmla="*/ 2222205 w 5209954"/>
              <a:gd name="connsiteY93" fmla="*/ 2190307 h 2445488"/>
              <a:gd name="connsiteX94" fmla="*/ 2179674 w 5209954"/>
              <a:gd name="connsiteY94" fmla="*/ 2147776 h 2445488"/>
              <a:gd name="connsiteX95" fmla="*/ 2115879 w 5209954"/>
              <a:gd name="connsiteY95" fmla="*/ 2126511 h 2445488"/>
              <a:gd name="connsiteX96" fmla="*/ 2073349 w 5209954"/>
              <a:gd name="connsiteY96" fmla="*/ 2105246 h 2445488"/>
              <a:gd name="connsiteX97" fmla="*/ 1988288 w 5209954"/>
              <a:gd name="connsiteY97" fmla="*/ 2062716 h 2445488"/>
              <a:gd name="connsiteX98" fmla="*/ 1998921 w 5209954"/>
              <a:gd name="connsiteY98" fmla="*/ 2030818 h 2445488"/>
              <a:gd name="connsiteX99" fmla="*/ 2052084 w 5209954"/>
              <a:gd name="connsiteY99" fmla="*/ 1956390 h 2445488"/>
              <a:gd name="connsiteX100" fmla="*/ 2073349 w 5209954"/>
              <a:gd name="connsiteY100" fmla="*/ 1892595 h 2445488"/>
              <a:gd name="connsiteX101" fmla="*/ 2105247 w 5209954"/>
              <a:gd name="connsiteY101" fmla="*/ 1828800 h 2445488"/>
              <a:gd name="connsiteX102" fmla="*/ 2126512 w 5209954"/>
              <a:gd name="connsiteY102" fmla="*/ 1796902 h 2445488"/>
              <a:gd name="connsiteX103" fmla="*/ 2158409 w 5209954"/>
              <a:gd name="connsiteY103" fmla="*/ 1701209 h 2445488"/>
              <a:gd name="connsiteX104" fmla="*/ 2169042 w 5209954"/>
              <a:gd name="connsiteY104" fmla="*/ 1669311 h 2445488"/>
              <a:gd name="connsiteX105" fmla="*/ 2190307 w 5209954"/>
              <a:gd name="connsiteY105" fmla="*/ 1637413 h 2445488"/>
              <a:gd name="connsiteX106" fmla="*/ 2211572 w 5209954"/>
              <a:gd name="connsiteY106" fmla="*/ 1573618 h 2445488"/>
              <a:gd name="connsiteX107" fmla="*/ 2222205 w 5209954"/>
              <a:gd name="connsiteY107" fmla="*/ 1541720 h 2445488"/>
              <a:gd name="connsiteX108" fmla="*/ 2232837 w 5209954"/>
              <a:gd name="connsiteY108" fmla="*/ 1467293 h 2445488"/>
              <a:gd name="connsiteX109" fmla="*/ 2243470 w 5209954"/>
              <a:gd name="connsiteY109" fmla="*/ 1403497 h 2445488"/>
              <a:gd name="connsiteX110" fmla="*/ 2232837 w 5209954"/>
              <a:gd name="connsiteY110" fmla="*/ 1286539 h 2445488"/>
              <a:gd name="connsiteX111" fmla="*/ 2211572 w 5209954"/>
              <a:gd name="connsiteY111" fmla="*/ 1318437 h 2445488"/>
              <a:gd name="connsiteX112" fmla="*/ 2179674 w 5209954"/>
              <a:gd name="connsiteY112" fmla="*/ 1350334 h 2445488"/>
              <a:gd name="connsiteX113" fmla="*/ 2169042 w 5209954"/>
              <a:gd name="connsiteY113" fmla="*/ 1392865 h 2445488"/>
              <a:gd name="connsiteX114" fmla="*/ 2158409 w 5209954"/>
              <a:gd name="connsiteY114" fmla="*/ 1424762 h 2445488"/>
              <a:gd name="connsiteX115" fmla="*/ 2179674 w 5209954"/>
              <a:gd name="connsiteY115" fmla="*/ 1350334 h 2445488"/>
              <a:gd name="connsiteX116" fmla="*/ 2147777 w 5209954"/>
              <a:gd name="connsiteY116" fmla="*/ 1329069 h 2445488"/>
              <a:gd name="connsiteX117" fmla="*/ 2083981 w 5209954"/>
              <a:gd name="connsiteY117" fmla="*/ 1297172 h 2445488"/>
              <a:gd name="connsiteX118" fmla="*/ 1967023 w 5209954"/>
              <a:gd name="connsiteY118" fmla="*/ 1307804 h 2445488"/>
              <a:gd name="connsiteX119" fmla="*/ 1913861 w 5209954"/>
              <a:gd name="connsiteY119" fmla="*/ 1318437 h 2445488"/>
              <a:gd name="connsiteX120" fmla="*/ 1828800 w 5209954"/>
              <a:gd name="connsiteY120" fmla="*/ 1329069 h 2445488"/>
              <a:gd name="connsiteX121" fmla="*/ 1796902 w 5209954"/>
              <a:gd name="connsiteY121" fmla="*/ 1339702 h 2445488"/>
              <a:gd name="connsiteX122" fmla="*/ 1605516 w 5209954"/>
              <a:gd name="connsiteY122" fmla="*/ 1318437 h 2445488"/>
              <a:gd name="connsiteX123" fmla="*/ 1573619 w 5209954"/>
              <a:gd name="connsiteY123" fmla="*/ 1307804 h 2445488"/>
              <a:gd name="connsiteX124" fmla="*/ 1531088 w 5209954"/>
              <a:gd name="connsiteY124" fmla="*/ 1297172 h 2445488"/>
              <a:gd name="connsiteX125" fmla="*/ 1467293 w 5209954"/>
              <a:gd name="connsiteY125" fmla="*/ 1254641 h 2445488"/>
              <a:gd name="connsiteX126" fmla="*/ 1424763 w 5209954"/>
              <a:gd name="connsiteY126" fmla="*/ 1222744 h 2445488"/>
              <a:gd name="connsiteX127" fmla="*/ 1350335 w 5209954"/>
              <a:gd name="connsiteY127" fmla="*/ 1190846 h 2445488"/>
              <a:gd name="connsiteX128" fmla="*/ 1318437 w 5209954"/>
              <a:gd name="connsiteY128" fmla="*/ 1169581 h 2445488"/>
              <a:gd name="connsiteX129" fmla="*/ 1275907 w 5209954"/>
              <a:gd name="connsiteY129" fmla="*/ 1148316 h 2445488"/>
              <a:gd name="connsiteX130" fmla="*/ 1212112 w 5209954"/>
              <a:gd name="connsiteY130" fmla="*/ 1127051 h 2445488"/>
              <a:gd name="connsiteX131" fmla="*/ 1180214 w 5209954"/>
              <a:gd name="connsiteY131" fmla="*/ 1105786 h 2445488"/>
              <a:gd name="connsiteX132" fmla="*/ 1063256 w 5209954"/>
              <a:gd name="connsiteY132" fmla="*/ 1052623 h 2445488"/>
              <a:gd name="connsiteX133" fmla="*/ 1031358 w 5209954"/>
              <a:gd name="connsiteY133" fmla="*/ 1041990 h 2445488"/>
              <a:gd name="connsiteX134" fmla="*/ 999461 w 5209954"/>
              <a:gd name="connsiteY134" fmla="*/ 1020725 h 2445488"/>
              <a:gd name="connsiteX135" fmla="*/ 978195 w 5209954"/>
              <a:gd name="connsiteY135" fmla="*/ 999460 h 2445488"/>
              <a:gd name="connsiteX136" fmla="*/ 829340 w 5209954"/>
              <a:gd name="connsiteY136" fmla="*/ 978195 h 2445488"/>
              <a:gd name="connsiteX137" fmla="*/ 797442 w 5209954"/>
              <a:gd name="connsiteY137" fmla="*/ 967562 h 2445488"/>
              <a:gd name="connsiteX138" fmla="*/ 744279 w 5209954"/>
              <a:gd name="connsiteY138" fmla="*/ 956930 h 2445488"/>
              <a:gd name="connsiteX139" fmla="*/ 669851 w 5209954"/>
              <a:gd name="connsiteY139" fmla="*/ 914400 h 2445488"/>
              <a:gd name="connsiteX140" fmla="*/ 627321 w 5209954"/>
              <a:gd name="connsiteY140" fmla="*/ 861237 h 2445488"/>
              <a:gd name="connsiteX141" fmla="*/ 595423 w 5209954"/>
              <a:gd name="connsiteY141" fmla="*/ 818707 h 2445488"/>
              <a:gd name="connsiteX142" fmla="*/ 542261 w 5209954"/>
              <a:gd name="connsiteY142" fmla="*/ 765544 h 2445488"/>
              <a:gd name="connsiteX143" fmla="*/ 520995 w 5209954"/>
              <a:gd name="connsiteY143" fmla="*/ 744279 h 2445488"/>
              <a:gd name="connsiteX144" fmla="*/ 478465 w 5209954"/>
              <a:gd name="connsiteY144" fmla="*/ 680483 h 2445488"/>
              <a:gd name="connsiteX145" fmla="*/ 435935 w 5209954"/>
              <a:gd name="connsiteY145" fmla="*/ 648586 h 2445488"/>
              <a:gd name="connsiteX146" fmla="*/ 414670 w 5209954"/>
              <a:gd name="connsiteY146" fmla="*/ 627320 h 2445488"/>
              <a:gd name="connsiteX147" fmla="*/ 372140 w 5209954"/>
              <a:gd name="connsiteY147" fmla="*/ 606055 h 2445488"/>
              <a:gd name="connsiteX148" fmla="*/ 318977 w 5209954"/>
              <a:gd name="connsiteY148" fmla="*/ 552893 h 2445488"/>
              <a:gd name="connsiteX149" fmla="*/ 287079 w 5209954"/>
              <a:gd name="connsiteY149" fmla="*/ 520995 h 2445488"/>
              <a:gd name="connsiteX150" fmla="*/ 265814 w 5209954"/>
              <a:gd name="connsiteY150" fmla="*/ 478465 h 2445488"/>
              <a:gd name="connsiteX151" fmla="*/ 223284 w 5209954"/>
              <a:gd name="connsiteY151" fmla="*/ 467832 h 2445488"/>
              <a:gd name="connsiteX152" fmla="*/ 202019 w 5209954"/>
              <a:gd name="connsiteY152" fmla="*/ 435934 h 2445488"/>
              <a:gd name="connsiteX153" fmla="*/ 170121 w 5209954"/>
              <a:gd name="connsiteY153" fmla="*/ 414669 h 2445488"/>
              <a:gd name="connsiteX154" fmla="*/ 127591 w 5209954"/>
              <a:gd name="connsiteY154" fmla="*/ 382772 h 2445488"/>
              <a:gd name="connsiteX155" fmla="*/ 116958 w 5209954"/>
              <a:gd name="connsiteY155" fmla="*/ 350874 h 2445488"/>
              <a:gd name="connsiteX156" fmla="*/ 63795 w 5209954"/>
              <a:gd name="connsiteY156" fmla="*/ 265813 h 2445488"/>
              <a:gd name="connsiteX157" fmla="*/ 42530 w 5209954"/>
              <a:gd name="connsiteY157" fmla="*/ 202018 h 2445488"/>
              <a:gd name="connsiteX158" fmla="*/ 0 w 5209954"/>
              <a:gd name="connsiteY158" fmla="*/ 42530 h 24454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Lst>
            <a:rect l="l" t="t" r="r" b="b"/>
            <a:pathLst>
              <a:path w="5209954" h="2445488">
                <a:moveTo>
                  <a:pt x="0" y="42530"/>
                </a:moveTo>
                <a:lnTo>
                  <a:pt x="0" y="42530"/>
                </a:lnTo>
                <a:cubicBezTo>
                  <a:pt x="42530" y="38986"/>
                  <a:pt x="85288" y="37537"/>
                  <a:pt x="127591" y="31897"/>
                </a:cubicBezTo>
                <a:cubicBezTo>
                  <a:pt x="138700" y="30416"/>
                  <a:pt x="148281" y="21265"/>
                  <a:pt x="159488" y="21265"/>
                </a:cubicBezTo>
                <a:cubicBezTo>
                  <a:pt x="265873" y="21265"/>
                  <a:pt x="372139" y="28353"/>
                  <a:pt x="478465" y="31897"/>
                </a:cubicBezTo>
                <a:cubicBezTo>
                  <a:pt x="531628" y="35441"/>
                  <a:pt x="584721" y="40265"/>
                  <a:pt x="637954" y="42530"/>
                </a:cubicBezTo>
                <a:cubicBezTo>
                  <a:pt x="751320" y="47354"/>
                  <a:pt x="864947" y="46084"/>
                  <a:pt x="978195" y="53162"/>
                </a:cubicBezTo>
                <a:cubicBezTo>
                  <a:pt x="978210" y="53163"/>
                  <a:pt x="1190839" y="79743"/>
                  <a:pt x="1233377" y="85060"/>
                </a:cubicBezTo>
                <a:lnTo>
                  <a:pt x="1318437" y="95693"/>
                </a:lnTo>
                <a:cubicBezTo>
                  <a:pt x="1343246" y="102781"/>
                  <a:pt x="1367636" y="111552"/>
                  <a:pt x="1392865" y="116958"/>
                </a:cubicBezTo>
                <a:cubicBezTo>
                  <a:pt x="1450542" y="129317"/>
                  <a:pt x="1557544" y="134533"/>
                  <a:pt x="1605516" y="138223"/>
                </a:cubicBezTo>
                <a:lnTo>
                  <a:pt x="1956391" y="127590"/>
                </a:lnTo>
                <a:cubicBezTo>
                  <a:pt x="1981421" y="126339"/>
                  <a:pt x="2005951" y="120066"/>
                  <a:pt x="2030819" y="116958"/>
                </a:cubicBezTo>
                <a:cubicBezTo>
                  <a:pt x="2355320" y="76396"/>
                  <a:pt x="1862917" y="140464"/>
                  <a:pt x="2243470" y="95693"/>
                </a:cubicBezTo>
                <a:cubicBezTo>
                  <a:pt x="2264881" y="93174"/>
                  <a:pt x="2285781" y="86850"/>
                  <a:pt x="2307265" y="85060"/>
                </a:cubicBezTo>
                <a:cubicBezTo>
                  <a:pt x="2370938" y="79754"/>
                  <a:pt x="2434882" y="78413"/>
                  <a:pt x="2498651" y="74427"/>
                </a:cubicBezTo>
                <a:lnTo>
                  <a:pt x="2647507" y="63795"/>
                </a:lnTo>
                <a:cubicBezTo>
                  <a:pt x="2675930" y="59058"/>
                  <a:pt x="2734757" y="49957"/>
                  <a:pt x="2764465" y="42530"/>
                </a:cubicBezTo>
                <a:cubicBezTo>
                  <a:pt x="2775338" y="39812"/>
                  <a:pt x="2785336" y="33902"/>
                  <a:pt x="2796363" y="31897"/>
                </a:cubicBezTo>
                <a:cubicBezTo>
                  <a:pt x="2824476" y="26786"/>
                  <a:pt x="2853181" y="25610"/>
                  <a:pt x="2881423" y="21265"/>
                </a:cubicBezTo>
                <a:cubicBezTo>
                  <a:pt x="2899285" y="18517"/>
                  <a:pt x="2916696" y="13188"/>
                  <a:pt x="2934586" y="10632"/>
                </a:cubicBezTo>
                <a:cubicBezTo>
                  <a:pt x="2966357" y="6093"/>
                  <a:pt x="2998381" y="3544"/>
                  <a:pt x="3030279" y="0"/>
                </a:cubicBezTo>
                <a:cubicBezTo>
                  <a:pt x="3101163" y="3544"/>
                  <a:pt x="3172184" y="4972"/>
                  <a:pt x="3242930" y="10632"/>
                </a:cubicBezTo>
                <a:cubicBezTo>
                  <a:pt x="3291997" y="14557"/>
                  <a:pt x="3288304" y="21074"/>
                  <a:pt x="3327991" y="31897"/>
                </a:cubicBezTo>
                <a:cubicBezTo>
                  <a:pt x="3356187" y="39587"/>
                  <a:pt x="3384698" y="46074"/>
                  <a:pt x="3413051" y="53162"/>
                </a:cubicBezTo>
                <a:cubicBezTo>
                  <a:pt x="3427228" y="56706"/>
                  <a:pt x="3441718" y="59174"/>
                  <a:pt x="3455581" y="63795"/>
                </a:cubicBezTo>
                <a:cubicBezTo>
                  <a:pt x="3496807" y="77536"/>
                  <a:pt x="3524584" y="87700"/>
                  <a:pt x="3572540" y="95693"/>
                </a:cubicBezTo>
                <a:cubicBezTo>
                  <a:pt x="3615070" y="102781"/>
                  <a:pt x="3659226" y="103324"/>
                  <a:pt x="3700130" y="116958"/>
                </a:cubicBezTo>
                <a:cubicBezTo>
                  <a:pt x="3710763" y="120502"/>
                  <a:pt x="3720933" y="126005"/>
                  <a:pt x="3732028" y="127590"/>
                </a:cubicBezTo>
                <a:cubicBezTo>
                  <a:pt x="3770781" y="133126"/>
                  <a:pt x="3810079" y="133900"/>
                  <a:pt x="3848986" y="138223"/>
                </a:cubicBezTo>
                <a:cubicBezTo>
                  <a:pt x="3873894" y="140991"/>
                  <a:pt x="3898366" y="148034"/>
                  <a:pt x="3923414" y="148855"/>
                </a:cubicBezTo>
                <a:cubicBezTo>
                  <a:pt x="4114730" y="155128"/>
                  <a:pt x="4306186" y="155944"/>
                  <a:pt x="4497572" y="159488"/>
                </a:cubicBezTo>
                <a:cubicBezTo>
                  <a:pt x="4617446" y="179466"/>
                  <a:pt x="4505181" y="157347"/>
                  <a:pt x="4657061" y="202018"/>
                </a:cubicBezTo>
                <a:cubicBezTo>
                  <a:pt x="4685099" y="210265"/>
                  <a:pt x="4714395" y="214041"/>
                  <a:pt x="4742121" y="223283"/>
                </a:cubicBezTo>
                <a:cubicBezTo>
                  <a:pt x="4752754" y="226827"/>
                  <a:pt x="4763146" y="231198"/>
                  <a:pt x="4774019" y="233916"/>
                </a:cubicBezTo>
                <a:cubicBezTo>
                  <a:pt x="4791551" y="238299"/>
                  <a:pt x="4809746" y="239793"/>
                  <a:pt x="4827181" y="244548"/>
                </a:cubicBezTo>
                <a:cubicBezTo>
                  <a:pt x="4848807" y="250446"/>
                  <a:pt x="4869231" y="260376"/>
                  <a:pt x="4890977" y="265813"/>
                </a:cubicBezTo>
                <a:cubicBezTo>
                  <a:pt x="4905154" y="269357"/>
                  <a:pt x="4919456" y="272431"/>
                  <a:pt x="4933507" y="276446"/>
                </a:cubicBezTo>
                <a:cubicBezTo>
                  <a:pt x="4944284" y="279525"/>
                  <a:pt x="4954484" y="284559"/>
                  <a:pt x="4965405" y="287079"/>
                </a:cubicBezTo>
                <a:cubicBezTo>
                  <a:pt x="5000623" y="295206"/>
                  <a:pt x="5036288" y="301256"/>
                  <a:pt x="5071730" y="308344"/>
                </a:cubicBezTo>
                <a:cubicBezTo>
                  <a:pt x="5078818" y="322521"/>
                  <a:pt x="5084203" y="337686"/>
                  <a:pt x="5092995" y="350874"/>
                </a:cubicBezTo>
                <a:cubicBezTo>
                  <a:pt x="5098556" y="359215"/>
                  <a:pt x="5107999" y="364311"/>
                  <a:pt x="5114261" y="372139"/>
                </a:cubicBezTo>
                <a:cubicBezTo>
                  <a:pt x="5122244" y="382118"/>
                  <a:pt x="5129186" y="392942"/>
                  <a:pt x="5135526" y="404037"/>
                </a:cubicBezTo>
                <a:cubicBezTo>
                  <a:pt x="5189486" y="498467"/>
                  <a:pt x="5126247" y="400750"/>
                  <a:pt x="5178056" y="478465"/>
                </a:cubicBezTo>
                <a:cubicBezTo>
                  <a:pt x="5181600" y="496186"/>
                  <a:pt x="5184305" y="514095"/>
                  <a:pt x="5188688" y="531627"/>
                </a:cubicBezTo>
                <a:cubicBezTo>
                  <a:pt x="5191406" y="542500"/>
                  <a:pt x="5197123" y="552535"/>
                  <a:pt x="5199321" y="563525"/>
                </a:cubicBezTo>
                <a:cubicBezTo>
                  <a:pt x="5204236" y="588100"/>
                  <a:pt x="5206410" y="613144"/>
                  <a:pt x="5209954" y="637953"/>
                </a:cubicBezTo>
                <a:cubicBezTo>
                  <a:pt x="5190339" y="873327"/>
                  <a:pt x="5210859" y="685680"/>
                  <a:pt x="5188688" y="818707"/>
                </a:cubicBezTo>
                <a:cubicBezTo>
                  <a:pt x="5172398" y="916449"/>
                  <a:pt x="5187803" y="863894"/>
                  <a:pt x="5167423" y="925032"/>
                </a:cubicBezTo>
                <a:cubicBezTo>
                  <a:pt x="5163879" y="964018"/>
                  <a:pt x="5156791" y="1002843"/>
                  <a:pt x="5156791" y="1041990"/>
                </a:cubicBezTo>
                <a:cubicBezTo>
                  <a:pt x="5156791" y="1088200"/>
                  <a:pt x="5164244" y="1134112"/>
                  <a:pt x="5167423" y="1180213"/>
                </a:cubicBezTo>
                <a:cubicBezTo>
                  <a:pt x="5171332" y="1236896"/>
                  <a:pt x="5174512" y="1293627"/>
                  <a:pt x="5178056" y="1350334"/>
                </a:cubicBezTo>
                <a:cubicBezTo>
                  <a:pt x="5174512" y="1399953"/>
                  <a:pt x="5179488" y="1450930"/>
                  <a:pt x="5167423" y="1499190"/>
                </a:cubicBezTo>
                <a:cubicBezTo>
                  <a:pt x="5164324" y="1511587"/>
                  <a:pt x="5143509" y="1510477"/>
                  <a:pt x="5135526" y="1520455"/>
                </a:cubicBezTo>
                <a:cubicBezTo>
                  <a:pt x="5128525" y="1529207"/>
                  <a:pt x="5129905" y="1542328"/>
                  <a:pt x="5124893" y="1552353"/>
                </a:cubicBezTo>
                <a:cubicBezTo>
                  <a:pt x="5110089" y="1581961"/>
                  <a:pt x="5095247" y="1592632"/>
                  <a:pt x="5071730" y="1616148"/>
                </a:cubicBezTo>
                <a:cubicBezTo>
                  <a:pt x="5048924" y="1684571"/>
                  <a:pt x="5078978" y="1610256"/>
                  <a:pt x="5029200" y="1679944"/>
                </a:cubicBezTo>
                <a:cubicBezTo>
                  <a:pt x="4977208" y="1752732"/>
                  <a:pt x="5036892" y="1694106"/>
                  <a:pt x="4986670" y="1754372"/>
                </a:cubicBezTo>
                <a:cubicBezTo>
                  <a:pt x="4977044" y="1765923"/>
                  <a:pt x="4964398" y="1774718"/>
                  <a:pt x="4954772" y="1786269"/>
                </a:cubicBezTo>
                <a:cubicBezTo>
                  <a:pt x="4946591" y="1796086"/>
                  <a:pt x="4939222" y="1806737"/>
                  <a:pt x="4933507" y="1818167"/>
                </a:cubicBezTo>
                <a:cubicBezTo>
                  <a:pt x="4928495" y="1828192"/>
                  <a:pt x="4930799" y="1842140"/>
                  <a:pt x="4922874" y="1850065"/>
                </a:cubicBezTo>
                <a:cubicBezTo>
                  <a:pt x="4914949" y="1857990"/>
                  <a:pt x="4901609" y="1857153"/>
                  <a:pt x="4890977" y="1860697"/>
                </a:cubicBezTo>
                <a:cubicBezTo>
                  <a:pt x="4860746" y="1921160"/>
                  <a:pt x="4880920" y="1892019"/>
                  <a:pt x="4827181" y="1945758"/>
                </a:cubicBezTo>
                <a:lnTo>
                  <a:pt x="4827181" y="1945758"/>
                </a:lnTo>
                <a:cubicBezTo>
                  <a:pt x="4817222" y="1960696"/>
                  <a:pt x="4784272" y="2011398"/>
                  <a:pt x="4774019" y="2020186"/>
                </a:cubicBezTo>
                <a:cubicBezTo>
                  <a:pt x="4761985" y="2030501"/>
                  <a:pt x="4745665" y="2034363"/>
                  <a:pt x="4731488" y="2041451"/>
                </a:cubicBezTo>
                <a:cubicBezTo>
                  <a:pt x="4724400" y="2052083"/>
                  <a:pt x="4719259" y="2064312"/>
                  <a:pt x="4710223" y="2073348"/>
                </a:cubicBezTo>
                <a:cubicBezTo>
                  <a:pt x="4701187" y="2082384"/>
                  <a:pt x="4688304" y="2086630"/>
                  <a:pt x="4678326" y="2094613"/>
                </a:cubicBezTo>
                <a:cubicBezTo>
                  <a:pt x="4670498" y="2100875"/>
                  <a:pt x="4664889" y="2109617"/>
                  <a:pt x="4657061" y="2115879"/>
                </a:cubicBezTo>
                <a:cubicBezTo>
                  <a:pt x="4572888" y="2183218"/>
                  <a:pt x="4687430" y="2079216"/>
                  <a:pt x="4582633" y="2169041"/>
                </a:cubicBezTo>
                <a:cubicBezTo>
                  <a:pt x="4571216" y="2178827"/>
                  <a:pt x="4562971" y="2192199"/>
                  <a:pt x="4550735" y="2200939"/>
                </a:cubicBezTo>
                <a:cubicBezTo>
                  <a:pt x="4537837" y="2210152"/>
                  <a:pt x="4521796" y="2214049"/>
                  <a:pt x="4508205" y="2222204"/>
                </a:cubicBezTo>
                <a:cubicBezTo>
                  <a:pt x="4486289" y="2235353"/>
                  <a:pt x="4465674" y="2250557"/>
                  <a:pt x="4444409" y="2264734"/>
                </a:cubicBezTo>
                <a:cubicBezTo>
                  <a:pt x="4433776" y="2271822"/>
                  <a:pt x="4425192" y="2284415"/>
                  <a:pt x="4412512" y="2286000"/>
                </a:cubicBezTo>
                <a:lnTo>
                  <a:pt x="4327451" y="2296632"/>
                </a:lnTo>
                <a:lnTo>
                  <a:pt x="4253023" y="2307265"/>
                </a:lnTo>
                <a:cubicBezTo>
                  <a:pt x="4053246" y="2332237"/>
                  <a:pt x="4256560" y="2303958"/>
                  <a:pt x="4072270" y="2328530"/>
                </a:cubicBezTo>
                <a:cubicBezTo>
                  <a:pt x="4047429" y="2331842"/>
                  <a:pt x="4022499" y="2334679"/>
                  <a:pt x="3997842" y="2339162"/>
                </a:cubicBezTo>
                <a:cubicBezTo>
                  <a:pt x="3983465" y="2341776"/>
                  <a:pt x="3969755" y="2347573"/>
                  <a:pt x="3955312" y="2349795"/>
                </a:cubicBezTo>
                <a:cubicBezTo>
                  <a:pt x="3923591" y="2354675"/>
                  <a:pt x="3891517" y="2356883"/>
                  <a:pt x="3859619" y="2360427"/>
                </a:cubicBezTo>
                <a:cubicBezTo>
                  <a:pt x="3831265" y="2367516"/>
                  <a:pt x="3803284" y="2376307"/>
                  <a:pt x="3774558" y="2381693"/>
                </a:cubicBezTo>
                <a:cubicBezTo>
                  <a:pt x="3714185" y="2393013"/>
                  <a:pt x="3589087" y="2399833"/>
                  <a:pt x="3540642" y="2402958"/>
                </a:cubicBezTo>
                <a:lnTo>
                  <a:pt x="3359888" y="2413590"/>
                </a:lnTo>
                <a:lnTo>
                  <a:pt x="3200400" y="2424223"/>
                </a:lnTo>
                <a:cubicBezTo>
                  <a:pt x="3151324" y="2434038"/>
                  <a:pt x="3102051" y="2445488"/>
                  <a:pt x="3051544" y="2445488"/>
                </a:cubicBezTo>
                <a:cubicBezTo>
                  <a:pt x="2998263" y="2445488"/>
                  <a:pt x="2945219" y="2438399"/>
                  <a:pt x="2892056" y="2434855"/>
                </a:cubicBezTo>
                <a:cubicBezTo>
                  <a:pt x="2870791" y="2431311"/>
                  <a:pt x="2849603" y="2427272"/>
                  <a:pt x="2828261" y="2424223"/>
                </a:cubicBezTo>
                <a:cubicBezTo>
                  <a:pt x="2783001" y="2417757"/>
                  <a:pt x="2734706" y="2415140"/>
                  <a:pt x="2690037" y="2402958"/>
                </a:cubicBezTo>
                <a:cubicBezTo>
                  <a:pt x="2668412" y="2397060"/>
                  <a:pt x="2646291" y="2391718"/>
                  <a:pt x="2626242" y="2381693"/>
                </a:cubicBezTo>
                <a:cubicBezTo>
                  <a:pt x="2597888" y="2367516"/>
                  <a:pt x="2571935" y="2346850"/>
                  <a:pt x="2541181" y="2339162"/>
                </a:cubicBezTo>
                <a:cubicBezTo>
                  <a:pt x="2487778" y="2325812"/>
                  <a:pt x="2512514" y="2333151"/>
                  <a:pt x="2466754" y="2317897"/>
                </a:cubicBezTo>
                <a:cubicBezTo>
                  <a:pt x="2405740" y="2256886"/>
                  <a:pt x="2504777" y="2350334"/>
                  <a:pt x="2392326" y="2275367"/>
                </a:cubicBezTo>
                <a:cubicBezTo>
                  <a:pt x="2375644" y="2264246"/>
                  <a:pt x="2366220" y="2244334"/>
                  <a:pt x="2349795" y="2232837"/>
                </a:cubicBezTo>
                <a:cubicBezTo>
                  <a:pt x="2297870" y="2196489"/>
                  <a:pt x="2281204" y="2200140"/>
                  <a:pt x="2222205" y="2190307"/>
                </a:cubicBezTo>
                <a:cubicBezTo>
                  <a:pt x="2208028" y="2176130"/>
                  <a:pt x="2196866" y="2158091"/>
                  <a:pt x="2179674" y="2147776"/>
                </a:cubicBezTo>
                <a:cubicBezTo>
                  <a:pt x="2160453" y="2136243"/>
                  <a:pt x="2136691" y="2134836"/>
                  <a:pt x="2115879" y="2126511"/>
                </a:cubicBezTo>
                <a:cubicBezTo>
                  <a:pt x="2101163" y="2120624"/>
                  <a:pt x="2087833" y="2111683"/>
                  <a:pt x="2073349" y="2105246"/>
                </a:cubicBezTo>
                <a:cubicBezTo>
                  <a:pt x="1995315" y="2070564"/>
                  <a:pt x="2044775" y="2100373"/>
                  <a:pt x="1988288" y="2062716"/>
                </a:cubicBezTo>
                <a:cubicBezTo>
                  <a:pt x="1991832" y="2052083"/>
                  <a:pt x="1992704" y="2040143"/>
                  <a:pt x="1998921" y="2030818"/>
                </a:cubicBezTo>
                <a:cubicBezTo>
                  <a:pt x="2050302" y="1953747"/>
                  <a:pt x="2015371" y="2048171"/>
                  <a:pt x="2052084" y="1956390"/>
                </a:cubicBezTo>
                <a:cubicBezTo>
                  <a:pt x="2060409" y="1935578"/>
                  <a:pt x="2060915" y="1911246"/>
                  <a:pt x="2073349" y="1892595"/>
                </a:cubicBezTo>
                <a:cubicBezTo>
                  <a:pt x="2134292" y="1801179"/>
                  <a:pt x="2061226" y="1916841"/>
                  <a:pt x="2105247" y="1828800"/>
                </a:cubicBezTo>
                <a:cubicBezTo>
                  <a:pt x="2110962" y="1817370"/>
                  <a:pt x="2119424" y="1807535"/>
                  <a:pt x="2126512" y="1796902"/>
                </a:cubicBezTo>
                <a:lnTo>
                  <a:pt x="2158409" y="1701209"/>
                </a:lnTo>
                <a:cubicBezTo>
                  <a:pt x="2161953" y="1690576"/>
                  <a:pt x="2162825" y="1678637"/>
                  <a:pt x="2169042" y="1669311"/>
                </a:cubicBezTo>
                <a:cubicBezTo>
                  <a:pt x="2176130" y="1658678"/>
                  <a:pt x="2185117" y="1649090"/>
                  <a:pt x="2190307" y="1637413"/>
                </a:cubicBezTo>
                <a:cubicBezTo>
                  <a:pt x="2199411" y="1616930"/>
                  <a:pt x="2204484" y="1594883"/>
                  <a:pt x="2211572" y="1573618"/>
                </a:cubicBezTo>
                <a:lnTo>
                  <a:pt x="2222205" y="1541720"/>
                </a:lnTo>
                <a:cubicBezTo>
                  <a:pt x="2225749" y="1516911"/>
                  <a:pt x="2229026" y="1492062"/>
                  <a:pt x="2232837" y="1467293"/>
                </a:cubicBezTo>
                <a:cubicBezTo>
                  <a:pt x="2236115" y="1445985"/>
                  <a:pt x="2243470" y="1425056"/>
                  <a:pt x="2243470" y="1403497"/>
                </a:cubicBezTo>
                <a:cubicBezTo>
                  <a:pt x="2243470" y="1364350"/>
                  <a:pt x="2236381" y="1325525"/>
                  <a:pt x="2232837" y="1286539"/>
                </a:cubicBezTo>
                <a:cubicBezTo>
                  <a:pt x="2225749" y="1297172"/>
                  <a:pt x="2219753" y="1308620"/>
                  <a:pt x="2211572" y="1318437"/>
                </a:cubicBezTo>
                <a:cubicBezTo>
                  <a:pt x="2201946" y="1329988"/>
                  <a:pt x="2187134" y="1337279"/>
                  <a:pt x="2179674" y="1350334"/>
                </a:cubicBezTo>
                <a:cubicBezTo>
                  <a:pt x="2172424" y="1363022"/>
                  <a:pt x="2173057" y="1378814"/>
                  <a:pt x="2169042" y="1392865"/>
                </a:cubicBezTo>
                <a:cubicBezTo>
                  <a:pt x="2165963" y="1403641"/>
                  <a:pt x="2158409" y="1435970"/>
                  <a:pt x="2158409" y="1424762"/>
                </a:cubicBezTo>
                <a:cubicBezTo>
                  <a:pt x="2158409" y="1411416"/>
                  <a:pt x="2174661" y="1365373"/>
                  <a:pt x="2179674" y="1350334"/>
                </a:cubicBezTo>
                <a:cubicBezTo>
                  <a:pt x="2169042" y="1343246"/>
                  <a:pt x="2159207" y="1334784"/>
                  <a:pt x="2147777" y="1329069"/>
                </a:cubicBezTo>
                <a:cubicBezTo>
                  <a:pt x="2059731" y="1285046"/>
                  <a:pt x="2175401" y="1358118"/>
                  <a:pt x="2083981" y="1297172"/>
                </a:cubicBezTo>
                <a:cubicBezTo>
                  <a:pt x="2044995" y="1300716"/>
                  <a:pt x="2005867" y="1302948"/>
                  <a:pt x="1967023" y="1307804"/>
                </a:cubicBezTo>
                <a:cubicBezTo>
                  <a:pt x="1949091" y="1310046"/>
                  <a:pt x="1931723" y="1315689"/>
                  <a:pt x="1913861" y="1318437"/>
                </a:cubicBezTo>
                <a:cubicBezTo>
                  <a:pt x="1885619" y="1322782"/>
                  <a:pt x="1857154" y="1325525"/>
                  <a:pt x="1828800" y="1329069"/>
                </a:cubicBezTo>
                <a:cubicBezTo>
                  <a:pt x="1818167" y="1332613"/>
                  <a:pt x="1808097" y="1340235"/>
                  <a:pt x="1796902" y="1339702"/>
                </a:cubicBezTo>
                <a:cubicBezTo>
                  <a:pt x="1732787" y="1336649"/>
                  <a:pt x="1669059" y="1327515"/>
                  <a:pt x="1605516" y="1318437"/>
                </a:cubicBezTo>
                <a:cubicBezTo>
                  <a:pt x="1594421" y="1316852"/>
                  <a:pt x="1584395" y="1310883"/>
                  <a:pt x="1573619" y="1307804"/>
                </a:cubicBezTo>
                <a:cubicBezTo>
                  <a:pt x="1559568" y="1303789"/>
                  <a:pt x="1545265" y="1300716"/>
                  <a:pt x="1531088" y="1297172"/>
                </a:cubicBezTo>
                <a:cubicBezTo>
                  <a:pt x="1509823" y="1282995"/>
                  <a:pt x="1488231" y="1269297"/>
                  <a:pt x="1467293" y="1254641"/>
                </a:cubicBezTo>
                <a:cubicBezTo>
                  <a:pt x="1452776" y="1244479"/>
                  <a:pt x="1439790" y="1232136"/>
                  <a:pt x="1424763" y="1222744"/>
                </a:cubicBezTo>
                <a:cubicBezTo>
                  <a:pt x="1336265" y="1167433"/>
                  <a:pt x="1422686" y="1227021"/>
                  <a:pt x="1350335" y="1190846"/>
                </a:cubicBezTo>
                <a:cubicBezTo>
                  <a:pt x="1338905" y="1185131"/>
                  <a:pt x="1329532" y="1175921"/>
                  <a:pt x="1318437" y="1169581"/>
                </a:cubicBezTo>
                <a:cubicBezTo>
                  <a:pt x="1304675" y="1161717"/>
                  <a:pt x="1290623" y="1154203"/>
                  <a:pt x="1275907" y="1148316"/>
                </a:cubicBezTo>
                <a:cubicBezTo>
                  <a:pt x="1255095" y="1139991"/>
                  <a:pt x="1212112" y="1127051"/>
                  <a:pt x="1212112" y="1127051"/>
                </a:cubicBezTo>
                <a:cubicBezTo>
                  <a:pt x="1201479" y="1119963"/>
                  <a:pt x="1191309" y="1112126"/>
                  <a:pt x="1180214" y="1105786"/>
                </a:cubicBezTo>
                <a:cubicBezTo>
                  <a:pt x="1150022" y="1088533"/>
                  <a:pt x="1090130" y="1063372"/>
                  <a:pt x="1063256" y="1052623"/>
                </a:cubicBezTo>
                <a:cubicBezTo>
                  <a:pt x="1052850" y="1048461"/>
                  <a:pt x="1041383" y="1047002"/>
                  <a:pt x="1031358" y="1041990"/>
                </a:cubicBezTo>
                <a:cubicBezTo>
                  <a:pt x="1019929" y="1036275"/>
                  <a:pt x="1009439" y="1028708"/>
                  <a:pt x="999461" y="1020725"/>
                </a:cubicBezTo>
                <a:cubicBezTo>
                  <a:pt x="991633" y="1014463"/>
                  <a:pt x="987581" y="1002980"/>
                  <a:pt x="978195" y="999460"/>
                </a:cubicBezTo>
                <a:cubicBezTo>
                  <a:pt x="962860" y="993709"/>
                  <a:pt x="834204" y="978803"/>
                  <a:pt x="829340" y="978195"/>
                </a:cubicBezTo>
                <a:cubicBezTo>
                  <a:pt x="818707" y="974651"/>
                  <a:pt x="808315" y="970280"/>
                  <a:pt x="797442" y="967562"/>
                </a:cubicBezTo>
                <a:cubicBezTo>
                  <a:pt x="779910" y="963179"/>
                  <a:pt x="761424" y="962645"/>
                  <a:pt x="744279" y="956930"/>
                </a:cubicBezTo>
                <a:cubicBezTo>
                  <a:pt x="725570" y="950694"/>
                  <a:pt x="686516" y="927733"/>
                  <a:pt x="669851" y="914400"/>
                </a:cubicBezTo>
                <a:cubicBezTo>
                  <a:pt x="646145" y="895435"/>
                  <a:pt x="645740" y="887023"/>
                  <a:pt x="627321" y="861237"/>
                </a:cubicBezTo>
                <a:cubicBezTo>
                  <a:pt x="617021" y="846817"/>
                  <a:pt x="607196" y="831952"/>
                  <a:pt x="595423" y="818707"/>
                </a:cubicBezTo>
                <a:cubicBezTo>
                  <a:pt x="578773" y="799976"/>
                  <a:pt x="559982" y="783265"/>
                  <a:pt x="542261" y="765544"/>
                </a:cubicBezTo>
                <a:cubicBezTo>
                  <a:pt x="535172" y="758455"/>
                  <a:pt x="526556" y="752620"/>
                  <a:pt x="520995" y="744279"/>
                </a:cubicBezTo>
                <a:cubicBezTo>
                  <a:pt x="506818" y="723014"/>
                  <a:pt x="498911" y="695817"/>
                  <a:pt x="478465" y="680483"/>
                </a:cubicBezTo>
                <a:cubicBezTo>
                  <a:pt x="464288" y="669851"/>
                  <a:pt x="449548" y="659931"/>
                  <a:pt x="435935" y="648586"/>
                </a:cubicBezTo>
                <a:cubicBezTo>
                  <a:pt x="428234" y="642168"/>
                  <a:pt x="423011" y="632881"/>
                  <a:pt x="414670" y="627320"/>
                </a:cubicBezTo>
                <a:cubicBezTo>
                  <a:pt x="401482" y="618528"/>
                  <a:pt x="384651" y="615786"/>
                  <a:pt x="372140" y="606055"/>
                </a:cubicBezTo>
                <a:cubicBezTo>
                  <a:pt x="352358" y="590669"/>
                  <a:pt x="336698" y="570614"/>
                  <a:pt x="318977" y="552893"/>
                </a:cubicBezTo>
                <a:cubicBezTo>
                  <a:pt x="308344" y="542260"/>
                  <a:pt x="293804" y="534444"/>
                  <a:pt x="287079" y="520995"/>
                </a:cubicBezTo>
                <a:cubicBezTo>
                  <a:pt x="279991" y="506818"/>
                  <a:pt x="277990" y="488612"/>
                  <a:pt x="265814" y="478465"/>
                </a:cubicBezTo>
                <a:cubicBezTo>
                  <a:pt x="254588" y="469110"/>
                  <a:pt x="237461" y="471376"/>
                  <a:pt x="223284" y="467832"/>
                </a:cubicBezTo>
                <a:cubicBezTo>
                  <a:pt x="216196" y="457199"/>
                  <a:pt x="211055" y="444970"/>
                  <a:pt x="202019" y="435934"/>
                </a:cubicBezTo>
                <a:cubicBezTo>
                  <a:pt x="192983" y="426898"/>
                  <a:pt x="180520" y="422096"/>
                  <a:pt x="170121" y="414669"/>
                </a:cubicBezTo>
                <a:cubicBezTo>
                  <a:pt x="155701" y="404369"/>
                  <a:pt x="141768" y="393404"/>
                  <a:pt x="127591" y="382772"/>
                </a:cubicBezTo>
                <a:cubicBezTo>
                  <a:pt x="124047" y="372139"/>
                  <a:pt x="121970" y="360899"/>
                  <a:pt x="116958" y="350874"/>
                </a:cubicBezTo>
                <a:cubicBezTo>
                  <a:pt x="65850" y="248658"/>
                  <a:pt x="131992" y="415845"/>
                  <a:pt x="63795" y="265813"/>
                </a:cubicBezTo>
                <a:cubicBezTo>
                  <a:pt x="54519" y="245407"/>
                  <a:pt x="42530" y="224433"/>
                  <a:pt x="42530" y="202018"/>
                </a:cubicBezTo>
                <a:lnTo>
                  <a:pt x="0" y="42530"/>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prstClr val="white"/>
              </a:solidFill>
            </a:endParaRPr>
          </a:p>
        </p:txBody>
      </p:sp>
      <p:cxnSp>
        <p:nvCxnSpPr>
          <p:cNvPr id="11" name="Straight Arrow Connector 10"/>
          <p:cNvCxnSpPr>
            <a:stCxn id="6" idx="108"/>
          </p:cNvCxnSpPr>
          <p:nvPr/>
        </p:nvCxnSpPr>
        <p:spPr>
          <a:xfrm>
            <a:off x="5668935" y="3166376"/>
            <a:ext cx="2254093" cy="22410"/>
          </a:xfrm>
          <a:prstGeom prst="straightConnector1">
            <a:avLst/>
          </a:prstGeom>
          <a:ln w="38100">
            <a:tailEnd type="arrow"/>
          </a:ln>
        </p:spPr>
        <p:style>
          <a:lnRef idx="1">
            <a:schemeClr val="accent2"/>
          </a:lnRef>
          <a:fillRef idx="0">
            <a:schemeClr val="accent2"/>
          </a:fillRef>
          <a:effectRef idx="0">
            <a:schemeClr val="accent2"/>
          </a:effectRef>
          <a:fontRef idx="minor">
            <a:schemeClr val="tx1"/>
          </a:fontRef>
        </p:style>
      </p:cxnSp>
      <p:cxnSp>
        <p:nvCxnSpPr>
          <p:cNvPr id="24" name="Straight Arrow Connector 23"/>
          <p:cNvCxnSpPr/>
          <p:nvPr/>
        </p:nvCxnSpPr>
        <p:spPr>
          <a:xfrm>
            <a:off x="7946371" y="3142713"/>
            <a:ext cx="304800" cy="419987"/>
          </a:xfrm>
          <a:prstGeom prst="straightConnector1">
            <a:avLst/>
          </a:prstGeom>
          <a:ln>
            <a:solidFill>
              <a:srgbClr val="FF0000"/>
            </a:solidFill>
            <a:tailEnd type="arrow"/>
          </a:ln>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a:off x="5638800" y="3859619"/>
            <a:ext cx="2514600" cy="0"/>
          </a:xfrm>
          <a:prstGeom prst="line">
            <a:avLst/>
          </a:prstGeom>
        </p:spPr>
        <p:style>
          <a:lnRef idx="1">
            <a:schemeClr val="accent1"/>
          </a:lnRef>
          <a:fillRef idx="0">
            <a:schemeClr val="accent1"/>
          </a:fillRef>
          <a:effectRef idx="0">
            <a:schemeClr val="accent1"/>
          </a:effectRef>
          <a:fontRef idx="minor">
            <a:schemeClr val="tx1"/>
          </a:fontRef>
        </p:style>
      </p:cxnSp>
      <p:sp>
        <p:nvSpPr>
          <p:cNvPr id="30" name="Rectangle 29"/>
          <p:cNvSpPr/>
          <p:nvPr/>
        </p:nvSpPr>
        <p:spPr>
          <a:xfrm rot="18294341">
            <a:off x="4032827" y="2278023"/>
            <a:ext cx="361888" cy="42872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cxnSp>
        <p:nvCxnSpPr>
          <p:cNvPr id="2048" name="Straight Connector 2047"/>
          <p:cNvCxnSpPr/>
          <p:nvPr/>
        </p:nvCxnSpPr>
        <p:spPr>
          <a:xfrm>
            <a:off x="8272742" y="1743740"/>
            <a:ext cx="0" cy="1990060"/>
          </a:xfrm>
          <a:prstGeom prst="line">
            <a:avLst/>
          </a:prstGeom>
        </p:spPr>
        <p:style>
          <a:lnRef idx="1">
            <a:schemeClr val="accent1"/>
          </a:lnRef>
          <a:fillRef idx="0">
            <a:schemeClr val="accent1"/>
          </a:fillRef>
          <a:effectRef idx="0">
            <a:schemeClr val="accent1"/>
          </a:effectRef>
          <a:fontRef idx="minor">
            <a:schemeClr val="tx1"/>
          </a:fontRef>
        </p:style>
      </p:cxnSp>
      <p:sp>
        <p:nvSpPr>
          <p:cNvPr id="38" name="Rectangle 37"/>
          <p:cNvSpPr/>
          <p:nvPr/>
        </p:nvSpPr>
        <p:spPr>
          <a:xfrm rot="17797869">
            <a:off x="4820330" y="3027408"/>
            <a:ext cx="350666" cy="932823"/>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054" name="5-Point Star 2053"/>
          <p:cNvSpPr/>
          <p:nvPr/>
        </p:nvSpPr>
        <p:spPr>
          <a:xfrm>
            <a:off x="8158442" y="3425759"/>
            <a:ext cx="228600" cy="273882"/>
          </a:xfrm>
          <a:prstGeom prst="star5">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362551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05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53845" y="274638"/>
            <a:ext cx="7890156" cy="868362"/>
          </a:xfrm>
        </p:spPr>
        <p:txBody>
          <a:bodyPr>
            <a:normAutofit/>
          </a:bodyPr>
          <a:lstStyle/>
          <a:p>
            <a:pPr algn="ctr"/>
            <a:r>
              <a:rPr lang="en-US" sz="3300" dirty="0" smtClean="0"/>
              <a:t>DNN-HMM</a:t>
            </a:r>
            <a:br>
              <a:rPr lang="en-US" sz="3300" dirty="0" smtClean="0"/>
            </a:br>
            <a:r>
              <a:rPr lang="en-US" sz="1400" b="0" dirty="0" smtClean="0">
                <a:solidFill>
                  <a:schemeClr val="tx1"/>
                </a:solidFill>
                <a:effectLst/>
              </a:rPr>
              <a:t>(replacing GMM only; longer </a:t>
            </a:r>
            <a:r>
              <a:rPr lang="en-US" sz="1400" b="0" dirty="0" smtClean="0">
                <a:solidFill>
                  <a:schemeClr val="tx1"/>
                </a:solidFill>
                <a:effectLst/>
              </a:rPr>
              <a:t>MFCC/filter-back </a:t>
            </a:r>
            <a:r>
              <a:rPr lang="en-US" sz="1400" b="0" dirty="0" smtClean="0">
                <a:solidFill>
                  <a:schemeClr val="tx1"/>
                </a:solidFill>
                <a:effectLst/>
              </a:rPr>
              <a:t>windows w. no transformation)</a:t>
            </a:r>
            <a:endParaRPr lang="en-US" sz="1200" b="0" dirty="0">
              <a:solidFill>
                <a:schemeClr val="tx1"/>
              </a:solidFill>
              <a:effectLst/>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srgbClr val="C8C8B1">
                    <a:shade val="50000"/>
                    <a:satMod val="200000"/>
                  </a:srgbClr>
                </a:solidFill>
              </a:rPr>
              <a:pPr/>
              <a:t>69</a:t>
            </a:fld>
            <a:endParaRPr lang="en-US">
              <a:solidFill>
                <a:srgbClr val="C8C8B1">
                  <a:shade val="50000"/>
                  <a:satMod val="200000"/>
                </a:srgbClr>
              </a:solidFill>
            </a:endParaRPr>
          </a:p>
        </p:txBody>
      </p:sp>
      <p:pic>
        <p:nvPicPr>
          <p:cNvPr id="5" name="Content Placeholder 4"/>
          <p:cNvPicPr>
            <a:picLocks noChangeAspect="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425472" y="2227598"/>
            <a:ext cx="7351904" cy="4061881"/>
          </a:xfrm>
          <a:prstGeom prst="rect">
            <a:avLst/>
          </a:prstGeom>
        </p:spPr>
      </p:pic>
      <p:sp>
        <p:nvSpPr>
          <p:cNvPr id="6" name="Cloud Callout 5"/>
          <p:cNvSpPr/>
          <p:nvPr/>
        </p:nvSpPr>
        <p:spPr>
          <a:xfrm>
            <a:off x="1981081" y="1369454"/>
            <a:ext cx="5279771" cy="858144"/>
          </a:xfrm>
          <a:prstGeom prst="cloudCallout">
            <a:avLst>
              <a:gd name="adj1" fmla="val -18247"/>
              <a:gd name="adj2" fmla="val 137947"/>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336" tIns="45670" rIns="91336" bIns="45670" spcCol="0" rtlCol="0" anchor="ctr"/>
          <a:lstStyle/>
          <a:p>
            <a:pPr algn="ctr" defTabSz="913618"/>
            <a:r>
              <a:rPr lang="en-US" dirty="0">
                <a:solidFill>
                  <a:srgbClr val="FF0000"/>
                </a:solidFill>
              </a:rPr>
              <a:t>Model tied </a:t>
            </a:r>
            <a:r>
              <a:rPr lang="en-US" dirty="0" err="1">
                <a:solidFill>
                  <a:srgbClr val="FF0000"/>
                </a:solidFill>
              </a:rPr>
              <a:t>triphone</a:t>
            </a:r>
            <a:r>
              <a:rPr lang="en-US" dirty="0">
                <a:solidFill>
                  <a:srgbClr val="FF0000"/>
                </a:solidFill>
              </a:rPr>
              <a:t> states directly</a:t>
            </a:r>
          </a:p>
        </p:txBody>
      </p:sp>
      <p:sp>
        <p:nvSpPr>
          <p:cNvPr id="7" name="Cloud Callout 6"/>
          <p:cNvSpPr/>
          <p:nvPr/>
        </p:nvSpPr>
        <p:spPr>
          <a:xfrm>
            <a:off x="1006434" y="3600628"/>
            <a:ext cx="2460013" cy="1945126"/>
          </a:xfrm>
          <a:prstGeom prst="cloudCallout">
            <a:avLst>
              <a:gd name="adj1" fmla="val 57615"/>
              <a:gd name="adj2" fmla="val -8473"/>
            </a:avLst>
          </a:prstGeom>
          <a:solidFill>
            <a:schemeClr val="accent5">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lIns="91336" tIns="45670" rIns="91336" bIns="45670" spcCol="0" rtlCol="0" anchor="ctr"/>
          <a:lstStyle/>
          <a:p>
            <a:pPr algn="ctr" defTabSz="913618"/>
            <a:r>
              <a:rPr lang="en-US" sz="1700" dirty="0">
                <a:solidFill>
                  <a:srgbClr val="FF0000"/>
                </a:solidFill>
              </a:rPr>
              <a:t>Many layers of nonlinear feature transformation + </a:t>
            </a:r>
            <a:r>
              <a:rPr lang="en-US" sz="1700" dirty="0" err="1">
                <a:solidFill>
                  <a:srgbClr val="FF0000"/>
                </a:solidFill>
              </a:rPr>
              <a:t>S</a:t>
            </a:r>
            <a:r>
              <a:rPr lang="en-US" sz="1700" dirty="0" err="1" smtClean="0">
                <a:solidFill>
                  <a:srgbClr val="FF0000"/>
                </a:solidFill>
              </a:rPr>
              <a:t>oftMax</a:t>
            </a:r>
            <a:endParaRPr lang="en-US" sz="1700" dirty="0">
              <a:solidFill>
                <a:srgbClr val="FF0000"/>
              </a:solidFill>
            </a:endParaRPr>
          </a:p>
        </p:txBody>
      </p:sp>
      <p:sp>
        <p:nvSpPr>
          <p:cNvPr id="3" name="Footer Placeholder 2"/>
          <p:cNvSpPr>
            <a:spLocks noGrp="1"/>
          </p:cNvSpPr>
          <p:nvPr>
            <p:ph type="ftr" sz="quarter" idx="11"/>
          </p:nvPr>
        </p:nvSpPr>
        <p:spPr/>
        <p:txBody>
          <a:bodyPr/>
          <a:lstStyle/>
          <a:p>
            <a:r>
              <a:rPr lang="en-US" smtClean="0">
                <a:solidFill>
                  <a:srgbClr val="C8C8B1">
                    <a:shade val="50000"/>
                    <a:satMod val="200000"/>
                  </a:srgbClr>
                </a:solidFill>
              </a:rPr>
              <a:t>Deep Learning and Its Applications in Signal Processing</a:t>
            </a:r>
            <a:endParaRPr lang="en-US" dirty="0">
              <a:solidFill>
                <a:srgbClr val="C8C8B1">
                  <a:shade val="50000"/>
                  <a:satMod val="200000"/>
                </a:srgbClr>
              </a:solidFill>
            </a:endParaRPr>
          </a:p>
        </p:txBody>
      </p:sp>
    </p:spTree>
    <p:extLst>
      <p:ext uri="{BB962C8B-B14F-4D97-AF65-F5344CB8AC3E}">
        <p14:creationId xmlns:p14="http://schemas.microsoft.com/office/powerpoint/2010/main" val="1203949244"/>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Content Placeholder 4"/>
          <p:cNvPicPr>
            <a:picLocks noGrp="1" noChangeAspect="1"/>
          </p:cNvPicPr>
          <p:nvPr>
            <p:ph idx="1"/>
          </p:nvPr>
        </p:nvPicPr>
        <p:blipFill>
          <a:blip r:embed="rId2"/>
          <a:stretch>
            <a:fillRect/>
          </a:stretch>
        </p:blipFill>
        <p:spPr>
          <a:xfrm>
            <a:off x="0" y="29378"/>
            <a:ext cx="9144000" cy="6692098"/>
          </a:xfrm>
          <a:prstGeom prst="rect">
            <a:avLst/>
          </a:prstGeom>
        </p:spPr>
      </p:pic>
      <p:sp>
        <p:nvSpPr>
          <p:cNvPr id="4" name="Slide Number Placeholder 3"/>
          <p:cNvSpPr>
            <a:spLocks noGrp="1"/>
          </p:cNvSpPr>
          <p:nvPr>
            <p:ph type="sldNum" sz="quarter" idx="12"/>
          </p:nvPr>
        </p:nvSpPr>
        <p:spPr/>
        <p:txBody>
          <a:bodyPr/>
          <a:lstStyle/>
          <a:p>
            <a:fld id="{B6F15528-21DE-4FAA-801E-634DDDAF4B2B}" type="slidenum">
              <a:rPr lang="en-US" smtClean="0"/>
              <a:pPr/>
              <a:t>7</a:t>
            </a:fld>
            <a:endParaRPr lang="en-US"/>
          </a:p>
        </p:txBody>
      </p:sp>
      <p:sp>
        <p:nvSpPr>
          <p:cNvPr id="6" name="Right Arrow 5"/>
          <p:cNvSpPr/>
          <p:nvPr/>
        </p:nvSpPr>
        <p:spPr>
          <a:xfrm>
            <a:off x="-184404" y="3332510"/>
            <a:ext cx="978408" cy="4846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7919196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CD-DNN-HMM: Architecture</a:t>
            </a:r>
            <a:endParaRPr lang="en-US" b="1" dirty="0">
              <a:solidFill>
                <a:srgbClr val="FF0000"/>
              </a:solidFill>
            </a:endParaRPr>
          </a:p>
        </p:txBody>
      </p:sp>
      <p:pic>
        <p:nvPicPr>
          <p:cNvPr id="5" name="Content Placeholder 4"/>
          <p:cNvPicPr>
            <a:picLocks noGrp="1" noChangeAspect="1"/>
          </p:cNvPicPr>
          <p:nvPr>
            <p:ph idx="1"/>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tretch>
            <a:fillRect/>
          </a:stretch>
        </p:blipFill>
        <p:spPr>
          <a:xfrm>
            <a:off x="1524000" y="1219200"/>
            <a:ext cx="7315200" cy="5257800"/>
          </a:xfrm>
        </p:spPr>
      </p:pic>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70</a:t>
            </a:fld>
            <a:endParaRPr lang="en-US">
              <a:solidFill>
                <a:prstClr val="black">
                  <a:tint val="75000"/>
                </a:prstClr>
              </a:solidFill>
            </a:endParaRPr>
          </a:p>
        </p:txBody>
      </p:sp>
    </p:spTree>
    <p:extLst>
      <p:ext uri="{BB962C8B-B14F-4D97-AF65-F5344CB8AC3E}">
        <p14:creationId xmlns:p14="http://schemas.microsoft.com/office/powerpoint/2010/main" val="2627398423"/>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rgbClr val="FF0000"/>
                </a:solidFill>
              </a:rPr>
              <a:t>(Shallow) GMM-HMM</a:t>
            </a:r>
            <a:endParaRPr lang="en-US" b="1" dirty="0">
              <a:solidFill>
                <a:srgbClr val="FF0000"/>
              </a:solidFill>
            </a:endParaRPr>
          </a:p>
        </p:txBody>
      </p:sp>
      <p:sp>
        <p:nvSpPr>
          <p:cNvPr id="6" name="Content Placeholder 2"/>
          <p:cNvSpPr>
            <a:spLocks noGrp="1"/>
          </p:cNvSpPr>
          <p:nvPr>
            <p:ph idx="1"/>
          </p:nvPr>
        </p:nvSpPr>
        <p:spPr>
          <a:xfrm>
            <a:off x="1371600" y="1219202"/>
            <a:ext cx="7498080" cy="2133600"/>
          </a:xfrm>
        </p:spPr>
        <p:txBody>
          <a:bodyPr>
            <a:normAutofit fontScale="77500" lnSpcReduction="20000"/>
          </a:bodyPr>
          <a:lstStyle/>
          <a:p>
            <a:pPr eaLnBrk="1" hangingPunct="1"/>
            <a:r>
              <a:rPr lang="en-US" dirty="0" smtClean="0"/>
              <a:t>Model frames of acoustic data with two stochastic processes:</a:t>
            </a:r>
          </a:p>
          <a:p>
            <a:pPr lvl="1"/>
            <a:r>
              <a:rPr lang="en-US" dirty="0" smtClean="0"/>
              <a:t>A hidden Markov process to model state transition</a:t>
            </a:r>
          </a:p>
          <a:p>
            <a:pPr lvl="1"/>
            <a:r>
              <a:rPr lang="en-US" dirty="0" smtClean="0"/>
              <a:t>A Gaussian mixture model to generate observations</a:t>
            </a:r>
          </a:p>
          <a:p>
            <a:pPr eaLnBrk="1" hangingPunct="1"/>
            <a:r>
              <a:rPr lang="en-US" dirty="0" smtClean="0"/>
              <a:t>Train with maximum likelihood criterion using EM followed by discriminative training (e.g. MPE)</a:t>
            </a:r>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71</a:t>
            </a:fld>
            <a:endParaRPr lang="en-US">
              <a:solidFill>
                <a:prstClr val="black">
                  <a:tint val="75000"/>
                </a:prstClr>
              </a:solidFill>
            </a:endParaRPr>
          </a:p>
        </p:txBody>
      </p:sp>
      <p:pic>
        <p:nvPicPr>
          <p:cNvPr id="9218" name="Picture 2"/>
          <p:cNvPicPr>
            <a:picLocks noChangeAspect="1" noChangeArrowheads="1"/>
          </p:cNvPicPr>
          <p:nvPr/>
        </p:nvPicPr>
        <p:blipFill>
          <a:blip r:embed="rId2">
            <a:extLst>
              <a:ext uri="{BEBA8EAE-BF5A-486C-A8C5-ECC9F3942E4B}">
                <a14:imgProps xmlns:a14="http://schemas.microsoft.com/office/drawing/2010/main">
                  <a14:imgLayer r:embed="rId3">
                    <a14:imgEffect>
                      <a14:artisticPhotocopy/>
                    </a14:imgEffect>
                  </a14:imgLayer>
                </a14:imgProps>
              </a:ext>
              <a:ext uri="{28A0092B-C50C-407E-A947-70E740481C1C}">
                <a14:useLocalDpi xmlns:a14="http://schemas.microsoft.com/office/drawing/2010/main" val="0"/>
              </a:ext>
            </a:extLst>
          </a:blip>
          <a:srcRect/>
          <a:stretch>
            <a:fillRect/>
          </a:stretch>
        </p:blipFill>
        <p:spPr bwMode="auto">
          <a:xfrm>
            <a:off x="2286001" y="3350075"/>
            <a:ext cx="5568929" cy="2966810"/>
          </a:xfrm>
          <a:prstGeom prst="rect">
            <a:avLst/>
          </a:prstGeom>
          <a:noFill/>
          <a:ln>
            <a:noFill/>
          </a:ln>
          <a:effectLst/>
          <a:scene3d>
            <a:camera prst="orthographicFront"/>
            <a:lightRig rig="threePt" dir="t"/>
          </a:scene3d>
          <a:sp3d>
            <a:bevelT/>
          </a:sp3d>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82480038"/>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b="1" dirty="0" smtClean="0">
                <a:solidFill>
                  <a:srgbClr val="FF0000"/>
                </a:solidFill>
              </a:rPr>
              <a:t>Voice Search with DNN-HMM</a:t>
            </a:r>
            <a:endParaRPr lang="en-US" b="1" dirty="0">
              <a:solidFill>
                <a:srgbClr val="FF0000"/>
              </a:solidFill>
            </a:endParaRPr>
          </a:p>
        </p:txBody>
      </p:sp>
      <p:sp>
        <p:nvSpPr>
          <p:cNvPr id="3" name="Content Placeholder 2"/>
          <p:cNvSpPr>
            <a:spLocks noGrp="1"/>
          </p:cNvSpPr>
          <p:nvPr>
            <p:ph idx="1"/>
          </p:nvPr>
        </p:nvSpPr>
        <p:spPr>
          <a:xfrm>
            <a:off x="417723" y="1295400"/>
            <a:ext cx="8229600" cy="4525963"/>
          </a:xfrm>
        </p:spPr>
        <p:txBody>
          <a:bodyPr/>
          <a:lstStyle/>
          <a:p>
            <a:r>
              <a:rPr lang="en-US" dirty="0" smtClean="0">
                <a:solidFill>
                  <a:srgbClr val="0070C0"/>
                </a:solidFill>
              </a:rPr>
              <a:t>First attempt in using deep models for large vocabulary speech recognition (summer 2010)</a:t>
            </a:r>
          </a:p>
          <a:p>
            <a:r>
              <a:rPr lang="en-US" dirty="0">
                <a:solidFill>
                  <a:srgbClr val="0070C0"/>
                </a:solidFill>
              </a:rPr>
              <a:t>P</a:t>
            </a:r>
            <a:r>
              <a:rPr lang="en-US" dirty="0" smtClean="0">
                <a:solidFill>
                  <a:srgbClr val="0070C0"/>
                </a:solidFill>
              </a:rPr>
              <a:t>ublished in </a:t>
            </a:r>
            <a:r>
              <a:rPr lang="en-US" dirty="0" smtClean="0">
                <a:solidFill>
                  <a:srgbClr val="0070C0"/>
                </a:solidFill>
              </a:rPr>
              <a:t>ICASSP-2011 &amp; </a:t>
            </a:r>
            <a:r>
              <a:rPr lang="en-US" dirty="0" smtClean="0">
                <a:solidFill>
                  <a:srgbClr val="0070C0"/>
                </a:solidFill>
              </a:rPr>
              <a:t>2012 Special issue of T-ASLP:</a:t>
            </a:r>
            <a:endParaRPr lang="en-US" dirty="0">
              <a:solidFill>
                <a:srgbClr val="0070C0"/>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72</a:t>
            </a:fld>
            <a:endParaRPr lang="en-US"/>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8" y="3657600"/>
            <a:ext cx="9066882" cy="3200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1451655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alexac\Documents\temp\pacific[1].png"/>
          <p:cNvPicPr>
            <a:picLocks noChangeAspect="1" noChangeArrowheads="1"/>
          </p:cNvPicPr>
          <p:nvPr/>
        </p:nvPicPr>
        <p:blipFill>
          <a:blip r:embed="rId2">
            <a:clrChange>
              <a:clrFrom>
                <a:srgbClr val="FFFFFF"/>
              </a:clrFrom>
              <a:clrTo>
                <a:srgbClr val="FFFFFF">
                  <a:alpha val="0"/>
                </a:srgbClr>
              </a:clrTo>
            </a:clrChange>
            <a:extLst>
              <a:ext uri="{BEBA8EAE-BF5A-486C-A8C5-ECC9F3942E4B}">
                <a14:imgProps xmlns:a14="http://schemas.microsoft.com/office/drawing/2010/main">
                  <a14:imgLayer r:embed="rId3">
                    <a14:imgEffect>
                      <a14:saturation sat="75000"/>
                    </a14:imgEffect>
                  </a14:imgLayer>
                </a14:imgProps>
              </a:ext>
              <a:ext uri="{28A0092B-C50C-407E-A947-70E740481C1C}">
                <a14:useLocalDpi xmlns:a14="http://schemas.microsoft.com/office/drawing/2010/main" val="0"/>
              </a:ext>
            </a:extLst>
          </a:blip>
          <a:srcRect/>
          <a:stretch>
            <a:fillRect/>
          </a:stretch>
        </p:blipFill>
        <p:spPr bwMode="auto">
          <a:xfrm>
            <a:off x="1143033" y="3458486"/>
            <a:ext cx="6904073" cy="33995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381000" y="228600"/>
            <a:ext cx="8839200" cy="1143000"/>
          </a:xfrm>
        </p:spPr>
        <p:txBody>
          <a:bodyPr>
            <a:normAutofit fontScale="90000"/>
          </a:bodyPr>
          <a:lstStyle/>
          <a:p>
            <a:r>
              <a:rPr lang="en-US" b="1" dirty="0" smtClean="0">
                <a:solidFill>
                  <a:srgbClr val="FF0000"/>
                </a:solidFill>
                <a:latin typeface="Rockwell" pitchFamily="18" charset="0"/>
              </a:rPr>
              <a:t>MSR </a:t>
            </a:r>
            <a:r>
              <a:rPr lang="en-US" b="1" dirty="0" smtClean="0">
                <a:solidFill>
                  <a:srgbClr val="FF0000"/>
                </a:solidFill>
                <a:latin typeface="Rockwell" pitchFamily="18" charset="0"/>
              </a:rPr>
              <a:t>Key Innovations </a:t>
            </a:r>
            <a:r>
              <a:rPr lang="en-US" dirty="0" smtClean="0">
                <a:solidFill>
                  <a:srgbClr val="FF0000"/>
                </a:solidFill>
                <a:latin typeface="Rockwell" pitchFamily="18" charset="0"/>
              </a:rPr>
              <a:t>(2009-2013)</a:t>
            </a:r>
            <a:endParaRPr lang="en-US" dirty="0">
              <a:solidFill>
                <a:srgbClr val="FF0000"/>
              </a:solidFill>
              <a:latin typeface="Rockwell" pitchFamily="18" charset="0"/>
            </a:endParaRPr>
          </a:p>
        </p:txBody>
      </p:sp>
      <p:sp>
        <p:nvSpPr>
          <p:cNvPr id="4" name="Rectangle 3"/>
          <p:cNvSpPr/>
          <p:nvPr/>
        </p:nvSpPr>
        <p:spPr>
          <a:xfrm>
            <a:off x="1143034" y="3442437"/>
            <a:ext cx="6857999" cy="3415563"/>
          </a:xfrm>
          <a:prstGeom prst="rect">
            <a:avLst/>
          </a:prstGeom>
          <a:solidFill>
            <a:schemeClr val="bg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91376" tIns="45688" rIns="91376" bIns="45688" rtlCol="0" anchor="ctr"/>
          <a:lstStyle/>
          <a:p>
            <a:pPr algn="ctr" defTabSz="683303"/>
            <a:endParaRPr lang="en-US" sz="1400">
              <a:solidFill>
                <a:prstClr val="white"/>
              </a:solidFill>
            </a:endParaRPr>
          </a:p>
        </p:txBody>
      </p:sp>
      <p:sp>
        <p:nvSpPr>
          <p:cNvPr id="3" name="Content Placeholder 2"/>
          <p:cNvSpPr>
            <a:spLocks noGrp="1"/>
          </p:cNvSpPr>
          <p:nvPr>
            <p:ph idx="1"/>
          </p:nvPr>
        </p:nvSpPr>
        <p:spPr>
          <a:xfrm>
            <a:off x="308278" y="1195504"/>
            <a:ext cx="8573581" cy="5586296"/>
          </a:xfrm>
        </p:spPr>
        <p:txBody>
          <a:bodyPr>
            <a:normAutofit fontScale="92500"/>
          </a:bodyPr>
          <a:lstStyle/>
          <a:p>
            <a:r>
              <a:rPr lang="en-US" sz="2800" dirty="0">
                <a:solidFill>
                  <a:schemeClr val="tx1"/>
                </a:solidFill>
              </a:rPr>
              <a:t>Scale the success to large industrial speech tasks</a:t>
            </a:r>
          </a:p>
          <a:p>
            <a:pPr lvl="1"/>
            <a:r>
              <a:rPr lang="en-US" sz="2400" dirty="0" smtClean="0">
                <a:solidFill>
                  <a:schemeClr val="tx1"/>
                </a:solidFill>
              </a:rPr>
              <a:t>Grew </a:t>
            </a:r>
            <a:r>
              <a:rPr lang="en-US" sz="2400" dirty="0">
                <a:solidFill>
                  <a:schemeClr val="tx1"/>
                </a:solidFill>
              </a:rPr>
              <a:t>output neurons from context-independent phones (100-200) to context-dependent ones (9k-32k</a:t>
            </a:r>
            <a:r>
              <a:rPr lang="en-US" sz="2400" dirty="0" smtClean="0">
                <a:solidFill>
                  <a:schemeClr val="tx1"/>
                </a:solidFill>
              </a:rPr>
              <a:t>)</a:t>
            </a:r>
          </a:p>
          <a:p>
            <a:pPr lvl="1"/>
            <a:r>
              <a:rPr lang="en-US" sz="2400" dirty="0" smtClean="0"/>
              <a:t>Motivated initially by saving huge MSFT investment in huge speech decoder software infrastructure (e.g. Entropic acquisition)</a:t>
            </a:r>
          </a:p>
          <a:p>
            <a:pPr lvl="1"/>
            <a:r>
              <a:rPr lang="en-US" sz="2400" dirty="0" smtClean="0">
                <a:solidFill>
                  <a:schemeClr val="tx1"/>
                </a:solidFill>
              </a:rPr>
              <a:t>Extremely fast decoder </a:t>
            </a:r>
            <a:endParaRPr lang="en-US" sz="2400" dirty="0">
              <a:solidFill>
                <a:schemeClr val="tx1"/>
              </a:solidFill>
            </a:endParaRPr>
          </a:p>
          <a:p>
            <a:pPr lvl="1"/>
            <a:r>
              <a:rPr lang="en-US" sz="2400" dirty="0" smtClean="0">
                <a:solidFill>
                  <a:schemeClr val="tx1"/>
                </a:solidFill>
              </a:rPr>
              <a:t>Developed </a:t>
            </a:r>
            <a:r>
              <a:rPr lang="en-US" sz="2400" dirty="0">
                <a:solidFill>
                  <a:schemeClr val="tx1"/>
                </a:solidFill>
              </a:rPr>
              <a:t>novel deep learning architectures &amp; </a:t>
            </a:r>
            <a:r>
              <a:rPr lang="en-US" sz="2400" dirty="0" smtClean="0">
                <a:solidFill>
                  <a:schemeClr val="tx1"/>
                </a:solidFill>
              </a:rPr>
              <a:t>techniques: DCN/DSN, tensor-DSN, kernel-DCN, tensor-DNN, etc.  </a:t>
            </a:r>
            <a:endParaRPr lang="en-US" sz="2400" dirty="0">
              <a:solidFill>
                <a:schemeClr val="tx1"/>
              </a:solidFill>
            </a:endParaRPr>
          </a:p>
          <a:p>
            <a:r>
              <a:rPr lang="en-US" sz="2800" dirty="0">
                <a:solidFill>
                  <a:schemeClr val="tx1"/>
                </a:solidFill>
              </a:rPr>
              <a:t>Engineering for large systems:</a:t>
            </a:r>
          </a:p>
          <a:p>
            <a:pPr lvl="1"/>
            <a:r>
              <a:rPr lang="en-US" sz="2400" dirty="0">
                <a:solidFill>
                  <a:schemeClr val="tx1"/>
                </a:solidFill>
              </a:rPr>
              <a:t>Expertise in DNN </a:t>
            </a:r>
            <a:r>
              <a:rPr lang="en-US" sz="2400" b="1" dirty="0">
                <a:solidFill>
                  <a:schemeClr val="tx1"/>
                </a:solidFill>
              </a:rPr>
              <a:t>and</a:t>
            </a:r>
            <a:r>
              <a:rPr lang="en-US" sz="2400" dirty="0">
                <a:solidFill>
                  <a:schemeClr val="tx1"/>
                </a:solidFill>
              </a:rPr>
              <a:t> speech recognition</a:t>
            </a:r>
          </a:p>
          <a:p>
            <a:pPr lvl="1"/>
            <a:r>
              <a:rPr lang="en-US" sz="2400" dirty="0">
                <a:solidFill>
                  <a:schemeClr val="tx1"/>
                </a:solidFill>
              </a:rPr>
              <a:t>Close collaboration among MSRR, MSRA, &amp; </a:t>
            </a:r>
            <a:r>
              <a:rPr lang="en-US" sz="2400" dirty="0" smtClean="0"/>
              <a:t>speech p</a:t>
            </a:r>
            <a:r>
              <a:rPr lang="en-US" sz="2400" dirty="0" smtClean="0">
                <a:solidFill>
                  <a:schemeClr val="tx1"/>
                </a:solidFill>
              </a:rPr>
              <a:t>roduct teams </a:t>
            </a:r>
          </a:p>
          <a:p>
            <a:pPr marL="455962" lvl="1" indent="0">
              <a:buNone/>
            </a:pPr>
            <a:r>
              <a:rPr lang="en-US" sz="2400" dirty="0" smtClean="0"/>
              <a:t>(Deng, Yu, Seide, Gang Li, Jinyu Li, Jui-Ting Huang, Yifan Gong, etc.)</a:t>
            </a:r>
            <a:r>
              <a:rPr lang="en-US" dirty="0" smtClean="0"/>
              <a:t> </a:t>
            </a:r>
            <a:endParaRPr lang="en-US" dirty="0">
              <a:solidFill>
                <a:schemeClr val="tx1"/>
              </a:solidFill>
            </a:endParaRPr>
          </a:p>
        </p:txBody>
      </p:sp>
    </p:spTree>
    <p:extLst>
      <p:ext uri="{BB962C8B-B14F-4D97-AF65-F5344CB8AC3E}">
        <p14:creationId xmlns:p14="http://schemas.microsoft.com/office/powerpoint/2010/main" val="29038015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7" end="7"/>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solidFill>
                  <a:srgbClr val="FF0000"/>
                </a:solidFill>
              </a:rPr>
              <a:t>Some Recent News by Reporters</a:t>
            </a:r>
            <a:endParaRPr lang="en-US" dirty="0">
              <a:solidFill>
                <a:srgbClr val="FF0000"/>
              </a:solidFill>
            </a:endParaRPr>
          </a:p>
        </p:txBody>
      </p:sp>
      <p:sp>
        <p:nvSpPr>
          <p:cNvPr id="3" name="Content Placeholder 2"/>
          <p:cNvSpPr>
            <a:spLocks noGrp="1"/>
          </p:cNvSpPr>
          <p:nvPr>
            <p:ph idx="1"/>
          </p:nvPr>
        </p:nvSpPr>
        <p:spPr>
          <a:xfrm>
            <a:off x="457200" y="1752600"/>
            <a:ext cx="8229600" cy="4525963"/>
          </a:xfrm>
        </p:spPr>
        <p:txBody>
          <a:bodyPr>
            <a:normAutofit fontScale="62500" lnSpcReduction="20000"/>
          </a:bodyPr>
          <a:lstStyle/>
          <a:p>
            <a:r>
              <a:rPr lang="en-US" dirty="0">
                <a:hlinkClick r:id="rId2"/>
              </a:rPr>
              <a:t>DNN Research Improves Bing Voice Search </a:t>
            </a:r>
            <a:r>
              <a:rPr lang="en-US" dirty="0"/>
              <a:t> </a:t>
            </a:r>
            <a:r>
              <a:rPr lang="en-US" dirty="0" smtClean="0"/>
              <a:t>(very fast decoder)</a:t>
            </a:r>
            <a:endParaRPr lang="en-US" dirty="0"/>
          </a:p>
          <a:p>
            <a:endParaRPr lang="en-US" dirty="0" smtClean="0">
              <a:hlinkClick r:id="rId3" action="ppaction://hlinkfile"/>
            </a:endParaRPr>
          </a:p>
          <a:p>
            <a:r>
              <a:rPr lang="en-US" dirty="0" smtClean="0">
                <a:hlinkClick r:id="rId3" action="ppaction://hlinkfile"/>
              </a:rPr>
              <a:t>How </a:t>
            </a:r>
            <a:r>
              <a:rPr lang="en-US" dirty="0">
                <a:hlinkClick r:id="rId3" action="ppaction://hlinkfile"/>
              </a:rPr>
              <a:t>technology can bridge language gaps: Speech-to-speech translation promises to help connect our world</a:t>
            </a:r>
            <a:r>
              <a:rPr lang="en-US" dirty="0"/>
              <a:t> </a:t>
            </a:r>
            <a:endParaRPr lang="en-US" dirty="0" smtClean="0"/>
          </a:p>
          <a:p>
            <a:endParaRPr lang="en-US" dirty="0"/>
          </a:p>
          <a:p>
            <a:r>
              <a:rPr lang="en-US" dirty="0">
                <a:hlinkClick r:id="rId4"/>
              </a:rPr>
              <a:t>Scientists See Promise in Deep-Learning </a:t>
            </a:r>
            <a:r>
              <a:rPr lang="en-US" dirty="0" smtClean="0">
                <a:hlinkClick r:id="rId4"/>
              </a:rPr>
              <a:t>Programs</a:t>
            </a:r>
            <a:r>
              <a:rPr lang="en-US" dirty="0" smtClean="0"/>
              <a:t> (NYT: speech to speech)</a:t>
            </a:r>
          </a:p>
          <a:p>
            <a:pPr marL="0" indent="0">
              <a:buNone/>
            </a:pPr>
            <a:endParaRPr lang="en-US" dirty="0"/>
          </a:p>
          <a:p>
            <a:r>
              <a:rPr lang="en-US" dirty="0">
                <a:hlinkClick r:id="rId5"/>
              </a:rPr>
              <a:t>Microsoft Research shows a promising new breakthrough in speech translation </a:t>
            </a:r>
            <a:r>
              <a:rPr lang="en-US" dirty="0" smtClean="0">
                <a:hlinkClick r:id="rId5"/>
              </a:rPr>
              <a:t>technology</a:t>
            </a:r>
            <a:endParaRPr lang="en-US" dirty="0" smtClean="0"/>
          </a:p>
          <a:p>
            <a:endParaRPr lang="en-US" dirty="0"/>
          </a:p>
          <a:p>
            <a:r>
              <a:rPr lang="en-US" dirty="0">
                <a:hlinkClick r:id="rId6"/>
              </a:rPr>
              <a:t>Bing Makes Voice Recognition on Windows Phone More Accurate and Twice as Fast</a:t>
            </a:r>
            <a:r>
              <a:rPr lang="en-US" dirty="0"/>
              <a:t> </a:t>
            </a:r>
            <a:endParaRPr lang="en-US" dirty="0" smtClean="0"/>
          </a:p>
          <a:p>
            <a:endParaRPr lang="en-US" dirty="0"/>
          </a:p>
          <a:p>
            <a:r>
              <a:rPr lang="en-US" dirty="0">
                <a:hlinkClick r:id="rId7"/>
              </a:rPr>
              <a:t>Microsoft revs speedier, smarter speech recognition for phones</a:t>
            </a:r>
            <a:endParaRPr lang="en-US" dirty="0"/>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74</a:t>
            </a:fld>
            <a:endParaRPr lang="en-US"/>
          </a:p>
        </p:txBody>
      </p:sp>
    </p:spTree>
    <p:extLst>
      <p:ext uri="{BB962C8B-B14F-4D97-AF65-F5344CB8AC3E}">
        <p14:creationId xmlns:p14="http://schemas.microsoft.com/office/powerpoint/2010/main" val="3588703403"/>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7070" y="304800"/>
            <a:ext cx="9296400" cy="1143000"/>
          </a:xfrm>
        </p:spPr>
        <p:txBody>
          <a:bodyPr>
            <a:noAutofit/>
          </a:bodyPr>
          <a:lstStyle/>
          <a:p>
            <a:r>
              <a:rPr lang="en-US" sz="3200" b="1" dirty="0" smtClean="0">
                <a:solidFill>
                  <a:srgbClr val="FF0000"/>
                </a:solidFill>
              </a:rPr>
              <a:t>Examples of Algorithm and Architecture Innovations</a:t>
            </a:r>
            <a:endParaRPr lang="en-US" sz="3200" b="1" dirty="0">
              <a:solidFill>
                <a:srgbClr val="FF0000"/>
              </a:solidFill>
            </a:endParaRPr>
          </a:p>
        </p:txBody>
      </p:sp>
      <p:sp>
        <p:nvSpPr>
          <p:cNvPr id="3" name="Content Placeholder 2"/>
          <p:cNvSpPr>
            <a:spLocks noGrp="1"/>
          </p:cNvSpPr>
          <p:nvPr>
            <p:ph idx="1"/>
          </p:nvPr>
        </p:nvSpPr>
        <p:spPr/>
        <p:txBody>
          <a:bodyPr>
            <a:normAutofit/>
          </a:bodyPr>
          <a:lstStyle/>
          <a:p>
            <a:r>
              <a:rPr lang="en-US" sz="3600" dirty="0" smtClean="0"/>
              <a:t>Samples/summary in next few slides</a:t>
            </a:r>
          </a:p>
          <a:p>
            <a:r>
              <a:rPr lang="en-US" sz="3600" dirty="0" smtClean="0"/>
              <a:t>More details in next few days</a:t>
            </a:r>
          </a:p>
          <a:p>
            <a:r>
              <a:rPr lang="en-US" sz="3600" dirty="0" smtClean="0"/>
              <a:t>Some analysis in ICML-2013 keynote</a:t>
            </a:r>
            <a:endParaRPr lang="en-US" sz="36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75</a:t>
            </a:fld>
            <a:endParaRPr lang="en-US"/>
          </a:p>
        </p:txBody>
      </p:sp>
    </p:spTree>
    <p:extLst>
      <p:ext uri="{BB962C8B-B14F-4D97-AF65-F5344CB8AC3E}">
        <p14:creationId xmlns:p14="http://schemas.microsoft.com/office/powerpoint/2010/main" val="2967900917"/>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228600"/>
            <a:ext cx="8229600" cy="1143000"/>
          </a:xfrm>
        </p:spPr>
        <p:txBody>
          <a:bodyPr>
            <a:normAutofit fontScale="90000"/>
          </a:bodyPr>
          <a:lstStyle/>
          <a:p>
            <a:r>
              <a:rPr lang="en-US" b="1" dirty="0">
                <a:solidFill>
                  <a:srgbClr val="FF0000"/>
                </a:solidFill>
              </a:rPr>
              <a:t>Discriminative </a:t>
            </a:r>
            <a:r>
              <a:rPr lang="en-US" b="1" dirty="0" smtClean="0">
                <a:solidFill>
                  <a:srgbClr val="FF0000"/>
                </a:solidFill>
              </a:rPr>
              <a:t>Pre-training for DNN</a:t>
            </a:r>
            <a:endParaRPr lang="en-US" b="1" dirty="0">
              <a:solidFill>
                <a:srgbClr val="FF0000"/>
              </a:solidFill>
            </a:endParaRPr>
          </a:p>
        </p:txBody>
      </p:sp>
      <p:sp>
        <p:nvSpPr>
          <p:cNvPr id="6" name="Slide Number Placeholder 5"/>
          <p:cNvSpPr>
            <a:spLocks noGrp="1"/>
          </p:cNvSpPr>
          <p:nvPr>
            <p:ph type="sldNum" sz="quarter" idx="12"/>
          </p:nvPr>
        </p:nvSpPr>
        <p:spPr/>
        <p:txBody>
          <a:bodyPr/>
          <a:lstStyle/>
          <a:p>
            <a:fld id="{B6F15528-21DE-4FAA-801E-634DDDAF4B2B}" type="slidenum">
              <a:rPr lang="en-US" smtClean="0">
                <a:solidFill>
                  <a:prstClr val="black">
                    <a:tint val="75000"/>
                  </a:prstClr>
                </a:solidFill>
              </a:rPr>
              <a:pPr/>
              <a:t>76</a:t>
            </a:fld>
            <a:endParaRPr lang="en-US">
              <a:solidFill>
                <a:prstClr val="black">
                  <a:tint val="75000"/>
                </a:prstClr>
              </a:solidFill>
            </a:endParaRPr>
          </a:p>
        </p:txBody>
      </p:sp>
      <p:pic>
        <p:nvPicPr>
          <p:cNvPr id="9830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74803" y="2469069"/>
            <a:ext cx="1716287" cy="38672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5472" y="4229934"/>
            <a:ext cx="1716288" cy="2106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933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71533" y="3382934"/>
            <a:ext cx="1716288" cy="2953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Content Placeholder 2"/>
          <p:cNvSpPr>
            <a:spLocks noGrp="1"/>
          </p:cNvSpPr>
          <p:nvPr>
            <p:ph idx="1"/>
          </p:nvPr>
        </p:nvSpPr>
        <p:spPr>
          <a:xfrm>
            <a:off x="105324" y="1143000"/>
            <a:ext cx="8585766" cy="2163735"/>
          </a:xfrm>
        </p:spPr>
        <p:txBody>
          <a:bodyPr>
            <a:normAutofit/>
          </a:bodyPr>
          <a:lstStyle/>
          <a:p>
            <a:r>
              <a:rPr lang="en-US" sz="2000" dirty="0" smtClean="0">
                <a:solidFill>
                  <a:schemeClr val="accent1"/>
                </a:solidFill>
              </a:rPr>
              <a:t>Train weights with a single hidden layer using </a:t>
            </a:r>
            <a:r>
              <a:rPr lang="en-US" sz="2000" dirty="0" err="1" smtClean="0">
                <a:solidFill>
                  <a:schemeClr val="accent1"/>
                </a:solidFill>
              </a:rPr>
              <a:t>BackProp</a:t>
            </a:r>
            <a:r>
              <a:rPr lang="en-US" sz="2000" dirty="0" smtClean="0">
                <a:solidFill>
                  <a:schemeClr val="accent1"/>
                </a:solidFill>
              </a:rPr>
              <a:t> (stop early)</a:t>
            </a:r>
          </a:p>
          <a:p>
            <a:r>
              <a:rPr lang="en-US" sz="2000" dirty="0" smtClean="0">
                <a:solidFill>
                  <a:schemeClr val="accent1"/>
                </a:solidFill>
              </a:rPr>
              <a:t>Insert a new hidden layer and train it using </a:t>
            </a:r>
            <a:r>
              <a:rPr lang="en-US" sz="2000" dirty="0" err="1" smtClean="0">
                <a:solidFill>
                  <a:schemeClr val="accent1"/>
                </a:solidFill>
              </a:rPr>
              <a:t>BackProp</a:t>
            </a:r>
            <a:r>
              <a:rPr lang="en-US" sz="2000" dirty="0" smtClean="0">
                <a:solidFill>
                  <a:schemeClr val="accent1"/>
                </a:solidFill>
              </a:rPr>
              <a:t> (stop early)</a:t>
            </a:r>
          </a:p>
          <a:p>
            <a:r>
              <a:rPr lang="en-US" sz="2000" dirty="0" smtClean="0">
                <a:solidFill>
                  <a:schemeClr val="accent1"/>
                </a:solidFill>
              </a:rPr>
              <a:t>Continue to a fixed number of layers </a:t>
            </a:r>
            <a:r>
              <a:rPr lang="en-US" sz="2000" dirty="0">
                <a:solidFill>
                  <a:schemeClr val="accent1"/>
                </a:solidFill>
              </a:rPr>
              <a:t>(stop early</a:t>
            </a:r>
            <a:r>
              <a:rPr lang="en-US" sz="2000" dirty="0" smtClean="0">
                <a:solidFill>
                  <a:schemeClr val="accent1"/>
                </a:solidFill>
              </a:rPr>
              <a:t>)</a:t>
            </a:r>
          </a:p>
          <a:p>
            <a:r>
              <a:rPr lang="en-US" sz="2000" dirty="0" smtClean="0"/>
              <a:t>Finally, jointly fine-tune all layers till convergence </a:t>
            </a:r>
            <a:r>
              <a:rPr lang="en-US" sz="2000" dirty="0" smtClean="0">
                <a:solidFill>
                  <a:schemeClr val="accent1"/>
                </a:solidFill>
              </a:rPr>
              <a:t>(no RBM/DBN)</a:t>
            </a:r>
            <a:endParaRPr lang="en-US" dirty="0">
              <a:solidFill>
                <a:schemeClr val="accent1"/>
              </a:solidFill>
            </a:endParaRPr>
          </a:p>
          <a:p>
            <a:pPr marL="0" indent="0">
              <a:buNone/>
            </a:pPr>
            <a:r>
              <a:rPr lang="en-US" sz="1400" b="1" dirty="0" smtClean="0">
                <a:solidFill>
                  <a:schemeClr val="accent1"/>
                </a:solidFill>
              </a:rPr>
              <a:t>Yu, Deng,</a:t>
            </a:r>
            <a:r>
              <a:rPr lang="en-US" sz="1400" b="1" dirty="0">
                <a:solidFill>
                  <a:schemeClr val="accent1"/>
                </a:solidFill>
              </a:rPr>
              <a:t> Seide: </a:t>
            </a:r>
            <a:r>
              <a:rPr lang="en-US" sz="1400" b="1" dirty="0" smtClean="0">
                <a:solidFill>
                  <a:schemeClr val="accent1"/>
                </a:solidFill>
              </a:rPr>
              <a:t>Discriminative </a:t>
            </a:r>
            <a:r>
              <a:rPr lang="en-US" sz="1400" b="1" dirty="0">
                <a:solidFill>
                  <a:schemeClr val="accent1"/>
                </a:solidFill>
              </a:rPr>
              <a:t>pretraining of deep neural networks, </a:t>
            </a:r>
            <a:r>
              <a:rPr lang="en-US" sz="1400" b="1" dirty="0" smtClean="0">
                <a:solidFill>
                  <a:schemeClr val="accent1"/>
                </a:solidFill>
              </a:rPr>
              <a:t>patent filed Nov. 2011</a:t>
            </a:r>
          </a:p>
          <a:p>
            <a:pPr marL="0" indent="0">
              <a:buNone/>
            </a:pPr>
            <a:r>
              <a:rPr lang="en-US" sz="1400" b="1" dirty="0" smtClean="0">
                <a:solidFill>
                  <a:schemeClr val="accent1"/>
                </a:solidFill>
              </a:rPr>
              <a:t>Seide, Li, Yu: ASRU, 2011.</a:t>
            </a:r>
          </a:p>
        </p:txBody>
      </p:sp>
    </p:spTree>
    <p:extLst>
      <p:ext uri="{BB962C8B-B14F-4D97-AF65-F5344CB8AC3E}">
        <p14:creationId xmlns:p14="http://schemas.microsoft.com/office/powerpoint/2010/main" val="176451774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 name="Freeform 7"/>
          <p:cNvSpPr/>
          <p:nvPr/>
        </p:nvSpPr>
        <p:spPr>
          <a:xfrm>
            <a:off x="5251451" y="4667250"/>
            <a:ext cx="2179638" cy="2170113"/>
          </a:xfrm>
          <a:custGeom>
            <a:avLst/>
            <a:gdLst>
              <a:gd name="connsiteX0" fmla="*/ 451622 w 2179435"/>
              <a:gd name="connsiteY0" fmla="*/ 33816 h 2171081"/>
              <a:gd name="connsiteX1" fmla="*/ 916843 w 2179435"/>
              <a:gd name="connsiteY1" fmla="*/ 1732 h 2171081"/>
              <a:gd name="connsiteX2" fmla="*/ 1189559 w 2179435"/>
              <a:gd name="connsiteY2" fmla="*/ 81942 h 2171081"/>
              <a:gd name="connsiteX3" fmla="*/ 1382065 w 2179435"/>
              <a:gd name="connsiteY3" fmla="*/ 170174 h 2171081"/>
              <a:gd name="connsiteX4" fmla="*/ 1510401 w 2179435"/>
              <a:gd name="connsiteY4" fmla="*/ 402784 h 2171081"/>
              <a:gd name="connsiteX5" fmla="*/ 1831243 w 2179435"/>
              <a:gd name="connsiteY5" fmla="*/ 611332 h 2171081"/>
              <a:gd name="connsiteX6" fmla="*/ 2103959 w 2179435"/>
              <a:gd name="connsiteY6" fmla="*/ 988321 h 2171081"/>
              <a:gd name="connsiteX7" fmla="*/ 2176149 w 2179435"/>
              <a:gd name="connsiteY7" fmla="*/ 1389374 h 2171081"/>
              <a:gd name="connsiteX8" fmla="*/ 2023749 w 2179435"/>
              <a:gd name="connsiteY8" fmla="*/ 1782405 h 2171081"/>
              <a:gd name="connsiteX9" fmla="*/ 1775096 w 2179435"/>
              <a:gd name="connsiteY9" fmla="*/ 2055121 h 2171081"/>
              <a:gd name="connsiteX10" fmla="*/ 1462275 w 2179435"/>
              <a:gd name="connsiteY10" fmla="*/ 2151374 h 2171081"/>
              <a:gd name="connsiteX11" fmla="*/ 676212 w 2179435"/>
              <a:gd name="connsiteY11" fmla="*/ 2127311 h 2171081"/>
              <a:gd name="connsiteX12" fmla="*/ 170886 w 2179435"/>
              <a:gd name="connsiteY12" fmla="*/ 1718237 h 2171081"/>
              <a:gd name="connsiteX13" fmla="*/ 2443 w 2179435"/>
              <a:gd name="connsiteY13" fmla="*/ 1108637 h 2171081"/>
              <a:gd name="connsiteX14" fmla="*/ 82654 w 2179435"/>
              <a:gd name="connsiteY14" fmla="*/ 410805 h 2171081"/>
              <a:gd name="connsiteX15" fmla="*/ 243075 w 2179435"/>
              <a:gd name="connsiteY15" fmla="*/ 114026 h 2171081"/>
              <a:gd name="connsiteX16" fmla="*/ 451622 w 2179435"/>
              <a:gd name="connsiteY16" fmla="*/ 33816 h 21710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179435" h="2171081">
                <a:moveTo>
                  <a:pt x="451622" y="33816"/>
                </a:moveTo>
                <a:cubicBezTo>
                  <a:pt x="563917" y="15100"/>
                  <a:pt x="793854" y="-6289"/>
                  <a:pt x="916843" y="1732"/>
                </a:cubicBezTo>
                <a:cubicBezTo>
                  <a:pt x="1039832" y="9753"/>
                  <a:pt x="1112022" y="53868"/>
                  <a:pt x="1189559" y="81942"/>
                </a:cubicBezTo>
                <a:cubicBezTo>
                  <a:pt x="1267096" y="110016"/>
                  <a:pt x="1328591" y="116700"/>
                  <a:pt x="1382065" y="170174"/>
                </a:cubicBezTo>
                <a:cubicBezTo>
                  <a:pt x="1435539" y="223648"/>
                  <a:pt x="1435538" y="329258"/>
                  <a:pt x="1510401" y="402784"/>
                </a:cubicBezTo>
                <a:cubicBezTo>
                  <a:pt x="1585264" y="476310"/>
                  <a:pt x="1732317" y="513743"/>
                  <a:pt x="1831243" y="611332"/>
                </a:cubicBezTo>
                <a:cubicBezTo>
                  <a:pt x="1930169" y="708922"/>
                  <a:pt x="2046475" y="858647"/>
                  <a:pt x="2103959" y="988321"/>
                </a:cubicBezTo>
                <a:cubicBezTo>
                  <a:pt x="2161443" y="1117995"/>
                  <a:pt x="2189517" y="1257027"/>
                  <a:pt x="2176149" y="1389374"/>
                </a:cubicBezTo>
                <a:cubicBezTo>
                  <a:pt x="2162781" y="1521721"/>
                  <a:pt x="2090591" y="1671447"/>
                  <a:pt x="2023749" y="1782405"/>
                </a:cubicBezTo>
                <a:cubicBezTo>
                  <a:pt x="1956907" y="1893363"/>
                  <a:pt x="1868675" y="1993626"/>
                  <a:pt x="1775096" y="2055121"/>
                </a:cubicBezTo>
                <a:cubicBezTo>
                  <a:pt x="1681517" y="2116616"/>
                  <a:pt x="1645422" y="2139342"/>
                  <a:pt x="1462275" y="2151374"/>
                </a:cubicBezTo>
                <a:cubicBezTo>
                  <a:pt x="1279128" y="2163406"/>
                  <a:pt x="891444" y="2199501"/>
                  <a:pt x="676212" y="2127311"/>
                </a:cubicBezTo>
                <a:cubicBezTo>
                  <a:pt x="460980" y="2055121"/>
                  <a:pt x="283181" y="1888016"/>
                  <a:pt x="170886" y="1718237"/>
                </a:cubicBezTo>
                <a:cubicBezTo>
                  <a:pt x="58591" y="1548458"/>
                  <a:pt x="17148" y="1326542"/>
                  <a:pt x="2443" y="1108637"/>
                </a:cubicBezTo>
                <a:cubicBezTo>
                  <a:pt x="-12262" y="890732"/>
                  <a:pt x="42549" y="576574"/>
                  <a:pt x="82654" y="410805"/>
                </a:cubicBezTo>
                <a:cubicBezTo>
                  <a:pt x="122759" y="245036"/>
                  <a:pt x="180244" y="176857"/>
                  <a:pt x="243075" y="114026"/>
                </a:cubicBezTo>
                <a:cubicBezTo>
                  <a:pt x="305906" y="51195"/>
                  <a:pt x="339327" y="52532"/>
                  <a:pt x="451622" y="33816"/>
                </a:cubicBezTo>
                <a:close/>
              </a:path>
            </a:pathLst>
          </a:custGeom>
          <a:pattFill prst="ltDnDiag">
            <a:fgClr>
              <a:schemeClr val="accent1"/>
            </a:fgClr>
            <a:bgClr>
              <a:schemeClr val="bg1"/>
            </a:bgClr>
          </a:pattFill>
          <a:ln w="6350">
            <a:solidFill>
              <a:srgbClr val="D9FA36"/>
            </a:solidFill>
          </a:ln>
        </p:spPr>
        <p:style>
          <a:lnRef idx="2">
            <a:schemeClr val="accent1">
              <a:shade val="50000"/>
            </a:schemeClr>
          </a:lnRef>
          <a:fillRef idx="1">
            <a:schemeClr val="accent1"/>
          </a:fillRef>
          <a:effectRef idx="0">
            <a:schemeClr val="accent1"/>
          </a:effectRef>
          <a:fontRef idx="minor">
            <a:schemeClr val="lt1"/>
          </a:fontRef>
        </p:style>
        <p:txBody>
          <a:bodyPr lIns="91401" tIns="45700" rIns="91401" bIns="45700" anchor="ctr"/>
          <a:lstStyle/>
          <a:p>
            <a:pPr algn="ctr" defTabSz="914009" fontAlgn="base">
              <a:spcBef>
                <a:spcPct val="0"/>
              </a:spcBef>
              <a:spcAft>
                <a:spcPct val="0"/>
              </a:spcAft>
              <a:defRPr/>
            </a:pPr>
            <a:endParaRPr lang="en-US">
              <a:solidFill>
                <a:srgbClr val="FFFF00"/>
              </a:solidFill>
            </a:endParaRPr>
          </a:p>
        </p:txBody>
      </p:sp>
      <p:sp>
        <p:nvSpPr>
          <p:cNvPr id="12291" name="Rectangle 2"/>
          <p:cNvSpPr>
            <a:spLocks noGrp="1" noChangeArrowheads="1"/>
          </p:cNvSpPr>
          <p:nvPr>
            <p:ph type="body" idx="1"/>
          </p:nvPr>
        </p:nvSpPr>
        <p:spPr>
          <a:xfrm>
            <a:off x="984252" y="1254226"/>
            <a:ext cx="4267200" cy="5651500"/>
          </a:xfrm>
          <a:extLst>
            <a:ext uri="{91240B29-F687-4F45-9708-019B960494DF}">
              <a14:hiddenLine xmlns:a14="http://schemas.microsoft.com/office/drawing/2010/main" w="9525">
                <a:solidFill>
                  <a:schemeClr val="bg1"/>
                </a:solidFill>
                <a:miter lim="800000"/>
                <a:headEnd/>
                <a:tailEnd/>
              </a14:hiddenLine>
            </a:ext>
          </a:extLst>
        </p:spPr>
        <p:txBody>
          <a:bodyPr/>
          <a:lstStyle/>
          <a:p>
            <a:pPr eaLnBrk="1" hangingPunct="1"/>
            <a:r>
              <a:rPr lang="en-US" sz="2000" dirty="0" smtClean="0">
                <a:solidFill>
                  <a:schemeClr val="accent3"/>
                </a:solidFill>
              </a:rPr>
              <a:t>Deng </a:t>
            </a:r>
            <a:r>
              <a:rPr lang="en-US" sz="2000" dirty="0">
                <a:solidFill>
                  <a:schemeClr val="accent3"/>
                </a:solidFill>
              </a:rPr>
              <a:t>&amp; </a:t>
            </a:r>
            <a:r>
              <a:rPr lang="en-US" sz="2000" dirty="0" smtClean="0">
                <a:solidFill>
                  <a:schemeClr val="accent3"/>
                </a:solidFill>
              </a:rPr>
              <a:t>Yu (</a:t>
            </a:r>
            <a:r>
              <a:rPr lang="en-US" sz="1800" dirty="0" err="1">
                <a:solidFill>
                  <a:schemeClr val="accent3"/>
                </a:solidFill>
              </a:rPr>
              <a:t>I</a:t>
            </a:r>
            <a:r>
              <a:rPr lang="en-US" sz="1800" dirty="0" err="1" smtClean="0">
                <a:solidFill>
                  <a:schemeClr val="accent3"/>
                </a:solidFill>
              </a:rPr>
              <a:t>nterspeech</a:t>
            </a:r>
            <a:r>
              <a:rPr lang="en-US" sz="1800" dirty="0" smtClean="0">
                <a:solidFill>
                  <a:schemeClr val="accent3"/>
                </a:solidFill>
              </a:rPr>
              <a:t> 2011, ICASSP-2012)</a:t>
            </a:r>
            <a:endParaRPr lang="en-US" sz="1800" dirty="0">
              <a:solidFill>
                <a:schemeClr val="accent3"/>
              </a:solidFill>
            </a:endParaRPr>
          </a:p>
          <a:p>
            <a:pPr eaLnBrk="1" hangingPunct="1"/>
            <a:r>
              <a:rPr lang="en-US" sz="2000" dirty="0">
                <a:solidFill>
                  <a:schemeClr val="accent3"/>
                </a:solidFill>
              </a:rPr>
              <a:t>Best </a:t>
            </a:r>
            <a:r>
              <a:rPr lang="en-US" sz="2000" dirty="0" smtClean="0">
                <a:solidFill>
                  <a:schemeClr val="accent3"/>
                </a:solidFill>
              </a:rPr>
              <a:t>L=26</a:t>
            </a:r>
          </a:p>
          <a:p>
            <a:pPr eaLnBrk="1" hangingPunct="1"/>
            <a:r>
              <a:rPr lang="en-US" sz="2000" dirty="0" smtClean="0">
                <a:solidFill>
                  <a:schemeClr val="accent3"/>
                </a:solidFill>
              </a:rPr>
              <a:t>Interleaving linear/nonlinear layers</a:t>
            </a:r>
          </a:p>
          <a:p>
            <a:pPr eaLnBrk="1" hangingPunct="1"/>
            <a:r>
              <a:rPr lang="en-US" sz="2000" dirty="0" smtClean="0">
                <a:solidFill>
                  <a:schemeClr val="accent3"/>
                </a:solidFill>
              </a:rPr>
              <a:t>Convex optimization</a:t>
            </a:r>
            <a:endParaRPr lang="en-US" sz="2000" dirty="0">
              <a:solidFill>
                <a:schemeClr val="accent3"/>
              </a:solidFill>
            </a:endParaRPr>
          </a:p>
          <a:p>
            <a:pPr eaLnBrk="1" hangingPunct="1"/>
            <a:r>
              <a:rPr lang="en-US" sz="2000" dirty="0">
                <a:solidFill>
                  <a:schemeClr val="accent3"/>
                </a:solidFill>
              </a:rPr>
              <a:t>Each image has 784 pixels</a:t>
            </a:r>
          </a:p>
          <a:p>
            <a:pPr eaLnBrk="1" hangingPunct="1"/>
            <a:r>
              <a:rPr lang="en-US" sz="2000" dirty="0">
                <a:solidFill>
                  <a:schemeClr val="accent3"/>
                </a:solidFill>
              </a:rPr>
              <a:t>Ten classes as the output of each module (digits)</a:t>
            </a:r>
          </a:p>
          <a:p>
            <a:pPr eaLnBrk="1" hangingPunct="1"/>
            <a:r>
              <a:rPr lang="en-US" sz="2000" dirty="0" smtClean="0">
                <a:solidFill>
                  <a:schemeClr val="accent3"/>
                </a:solidFill>
              </a:rPr>
              <a:t>Parallel implementation </a:t>
            </a:r>
            <a:r>
              <a:rPr lang="en-US" sz="1800" dirty="0" smtClean="0">
                <a:solidFill>
                  <a:schemeClr val="accent3"/>
                </a:solidFill>
              </a:rPr>
              <a:t>(interspeech-2012; GPU free)</a:t>
            </a:r>
          </a:p>
          <a:p>
            <a:pPr eaLnBrk="1" hangingPunct="1"/>
            <a:r>
              <a:rPr lang="en-US" sz="1800" dirty="0" smtClean="0">
                <a:solidFill>
                  <a:schemeClr val="accent3"/>
                </a:solidFill>
              </a:rPr>
              <a:t>Works very well for MNIST, TIMIT, WSJ, and SLU (</a:t>
            </a:r>
            <a:r>
              <a:rPr lang="en-US" sz="1800" dirty="0" err="1" smtClean="0">
                <a:solidFill>
                  <a:schemeClr val="accent3"/>
                </a:solidFill>
              </a:rPr>
              <a:t>Deng,Yu</a:t>
            </a:r>
            <a:r>
              <a:rPr lang="en-US" sz="1800" dirty="0" smtClean="0">
                <a:solidFill>
                  <a:schemeClr val="accent3"/>
                </a:solidFill>
              </a:rPr>
              <a:t>, Platt: ICASSP-2012, etc</a:t>
            </a:r>
            <a:r>
              <a:rPr lang="en-US" sz="1800" dirty="0" smtClean="0">
                <a:solidFill>
                  <a:schemeClr val="accent3"/>
                </a:solidFill>
              </a:rPr>
              <a:t>.)</a:t>
            </a:r>
            <a:endParaRPr lang="en-US" sz="1800" dirty="0" smtClean="0">
              <a:solidFill>
                <a:schemeClr val="accent3"/>
              </a:solidFill>
            </a:endParaRPr>
          </a:p>
        </p:txBody>
      </p:sp>
      <p:sp>
        <p:nvSpPr>
          <p:cNvPr id="12292" name="Rectangle 3"/>
          <p:cNvSpPr>
            <a:spLocks noGrp="1" noChangeArrowheads="1"/>
          </p:cNvSpPr>
          <p:nvPr>
            <p:ph type="title"/>
          </p:nvPr>
        </p:nvSpPr>
        <p:spPr>
          <a:xfrm>
            <a:off x="1361199" y="1"/>
            <a:ext cx="7780505" cy="1143000"/>
          </a:xfrm>
        </p:spPr>
        <p:txBody>
          <a:bodyPr>
            <a:normAutofit fontScale="90000"/>
          </a:bodyPr>
          <a:lstStyle/>
          <a:p>
            <a:r>
              <a:rPr lang="en-US" dirty="0" smtClean="0"/>
              <a:t>Deep Convex Network (DCN/DSN)</a:t>
            </a:r>
            <a:endParaRPr lang="en-US" i="1" dirty="0"/>
          </a:p>
        </p:txBody>
      </p:sp>
      <p:sp>
        <p:nvSpPr>
          <p:cNvPr id="12293" name="TextBox 29"/>
          <p:cNvSpPr txBox="1">
            <a:spLocks noChangeArrowheads="1"/>
          </p:cNvSpPr>
          <p:nvPr/>
        </p:nvSpPr>
        <p:spPr bwMode="auto">
          <a:xfrm>
            <a:off x="4774994" y="1046957"/>
            <a:ext cx="16017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01" tIns="45700" rIns="91401" bIns="45700">
            <a:spAutoFit/>
          </a:bodyPr>
          <a:lstStyle>
            <a:lvl1pPr eaLnBrk="0" hangingPunct="0">
              <a:defRPr>
                <a:solidFill>
                  <a:schemeClr val="tx1"/>
                </a:solidFill>
                <a:latin typeface="Arial" charset="0"/>
              </a:defRPr>
            </a:lvl1pPr>
            <a:lvl2pPr marL="742950" indent="-285750" eaLnBrk="0" hangingPunct="0">
              <a:defRPr>
                <a:solidFill>
                  <a:schemeClr val="tx1"/>
                </a:solidFill>
                <a:latin typeface="Arial" charset="0"/>
              </a:defRPr>
            </a:lvl2pPr>
            <a:lvl3pPr marL="1143000" indent="-228600" eaLnBrk="0" hangingPunct="0">
              <a:defRPr>
                <a:solidFill>
                  <a:schemeClr val="tx1"/>
                </a:solidFill>
                <a:latin typeface="Arial" charset="0"/>
              </a:defRPr>
            </a:lvl3pPr>
            <a:lvl4pPr marL="1600200" indent="-228600" eaLnBrk="0" hangingPunct="0">
              <a:defRPr>
                <a:solidFill>
                  <a:schemeClr val="tx1"/>
                </a:solidFill>
                <a:latin typeface="Arial" charset="0"/>
              </a:defRPr>
            </a:lvl4pPr>
            <a:lvl5pPr marL="2057400" indent="-228600" eaLnBrk="0" hangingPunct="0">
              <a:defRPr>
                <a:solidFill>
                  <a:schemeClr val="tx1"/>
                </a:solidFill>
                <a:latin typeface="Arial" charset="0"/>
              </a:defRPr>
            </a:lvl5pPr>
            <a:lvl6pPr marL="2514600" indent="-228600" eaLnBrk="0" fontAlgn="base" hangingPunct="0">
              <a:spcBef>
                <a:spcPct val="0"/>
              </a:spcBef>
              <a:spcAft>
                <a:spcPct val="0"/>
              </a:spcAft>
              <a:defRPr>
                <a:solidFill>
                  <a:schemeClr val="tx1"/>
                </a:solidFill>
                <a:latin typeface="Arial" charset="0"/>
              </a:defRPr>
            </a:lvl6pPr>
            <a:lvl7pPr marL="2971800" indent="-228600" eaLnBrk="0" fontAlgn="base" hangingPunct="0">
              <a:spcBef>
                <a:spcPct val="0"/>
              </a:spcBef>
              <a:spcAft>
                <a:spcPct val="0"/>
              </a:spcAft>
              <a:defRPr>
                <a:solidFill>
                  <a:schemeClr val="tx1"/>
                </a:solidFill>
                <a:latin typeface="Arial" charset="0"/>
              </a:defRPr>
            </a:lvl7pPr>
            <a:lvl8pPr marL="3429000" indent="-228600" eaLnBrk="0" fontAlgn="base" hangingPunct="0">
              <a:spcBef>
                <a:spcPct val="0"/>
              </a:spcBef>
              <a:spcAft>
                <a:spcPct val="0"/>
              </a:spcAft>
              <a:defRPr>
                <a:solidFill>
                  <a:schemeClr val="tx1"/>
                </a:solidFill>
                <a:latin typeface="Arial" charset="0"/>
              </a:defRPr>
            </a:lvl8pPr>
            <a:lvl9pPr marL="3886200" indent="-228600" eaLnBrk="0" fontAlgn="base" hangingPunct="0">
              <a:spcBef>
                <a:spcPct val="0"/>
              </a:spcBef>
              <a:spcAft>
                <a:spcPct val="0"/>
              </a:spcAft>
              <a:defRPr>
                <a:solidFill>
                  <a:schemeClr val="tx1"/>
                </a:solidFill>
                <a:latin typeface="Arial" charset="0"/>
              </a:defRPr>
            </a:lvl9pPr>
          </a:lstStyle>
          <a:p>
            <a:pPr defTabSz="914009" eaLnBrk="1" fontAlgn="base" hangingPunct="1">
              <a:spcBef>
                <a:spcPct val="0"/>
              </a:spcBef>
              <a:spcAft>
                <a:spcPct val="0"/>
              </a:spcAft>
            </a:pPr>
            <a:r>
              <a:rPr lang="en-US" dirty="0">
                <a:solidFill>
                  <a:srgbClr val="000000"/>
                </a:solidFill>
              </a:rPr>
              <a:t>Example: L=3</a:t>
            </a:r>
          </a:p>
        </p:txBody>
      </p:sp>
      <p:grpSp>
        <p:nvGrpSpPr>
          <p:cNvPr id="12294" name="Group 11"/>
          <p:cNvGrpSpPr>
            <a:grpSpLocks/>
          </p:cNvGrpSpPr>
          <p:nvPr/>
        </p:nvGrpSpPr>
        <p:grpSpPr bwMode="auto">
          <a:xfrm>
            <a:off x="5621338" y="1449389"/>
            <a:ext cx="2690812" cy="5292725"/>
            <a:chOff x="5621186" y="1450067"/>
            <a:chExt cx="2690321" cy="5292809"/>
          </a:xfrm>
        </p:grpSpPr>
        <p:sp>
          <p:nvSpPr>
            <p:cNvPr id="10" name="Freeform 9"/>
            <p:cNvSpPr/>
            <p:nvPr/>
          </p:nvSpPr>
          <p:spPr>
            <a:xfrm>
              <a:off x="5629122" y="3047117"/>
              <a:ext cx="2149083" cy="2224122"/>
            </a:xfrm>
            <a:custGeom>
              <a:avLst/>
              <a:gdLst>
                <a:gd name="connsiteX0" fmla="*/ 354117 w 2148809"/>
                <a:gd name="connsiteY0" fmla="*/ 80529 h 2223050"/>
                <a:gd name="connsiteX1" fmla="*/ 699023 w 2148809"/>
                <a:gd name="connsiteY1" fmla="*/ 318 h 2223050"/>
                <a:gd name="connsiteX2" fmla="*/ 1076012 w 2148809"/>
                <a:gd name="connsiteY2" fmla="*/ 56465 h 2223050"/>
                <a:gd name="connsiteX3" fmla="*/ 1268517 w 2148809"/>
                <a:gd name="connsiteY3" fmla="*/ 152718 h 2223050"/>
                <a:gd name="connsiteX4" fmla="*/ 1412896 w 2148809"/>
                <a:gd name="connsiteY4" fmla="*/ 385329 h 2223050"/>
                <a:gd name="connsiteX5" fmla="*/ 1733738 w 2148809"/>
                <a:gd name="connsiteY5" fmla="*/ 625960 h 2223050"/>
                <a:gd name="connsiteX6" fmla="*/ 2126770 w 2148809"/>
                <a:gd name="connsiteY6" fmla="*/ 1018992 h 2223050"/>
                <a:gd name="connsiteX7" fmla="*/ 2086665 w 2148809"/>
                <a:gd name="connsiteY7" fmla="*/ 1588486 h 2223050"/>
                <a:gd name="connsiteX8" fmla="*/ 1982391 w 2148809"/>
                <a:gd name="connsiteY8" fmla="*/ 1925371 h 2223050"/>
                <a:gd name="connsiteX9" fmla="*/ 1821970 w 2148809"/>
                <a:gd name="connsiteY9" fmla="*/ 2198086 h 2223050"/>
                <a:gd name="connsiteX10" fmla="*/ 1517170 w 2148809"/>
                <a:gd name="connsiteY10" fmla="*/ 2206107 h 2223050"/>
                <a:gd name="connsiteX11" fmla="*/ 1059970 w 2148809"/>
                <a:gd name="connsiteY11" fmla="*/ 2157981 h 2223050"/>
                <a:gd name="connsiteX12" fmla="*/ 715065 w 2148809"/>
                <a:gd name="connsiteY12" fmla="*/ 2093813 h 2223050"/>
                <a:gd name="connsiteX13" fmla="*/ 265886 w 2148809"/>
                <a:gd name="connsiteY13" fmla="*/ 1732865 h 2223050"/>
                <a:gd name="connsiteX14" fmla="*/ 17233 w 2148809"/>
                <a:gd name="connsiteY14" fmla="*/ 1227539 h 2223050"/>
                <a:gd name="connsiteX15" fmla="*/ 41296 w 2148809"/>
                <a:gd name="connsiteY15" fmla="*/ 714192 h 2223050"/>
                <a:gd name="connsiteX16" fmla="*/ 201717 w 2148809"/>
                <a:gd name="connsiteY16" fmla="*/ 248971 h 2223050"/>
                <a:gd name="connsiteX17" fmla="*/ 354117 w 2148809"/>
                <a:gd name="connsiteY17" fmla="*/ 80529 h 2223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2148809" h="2223050">
                  <a:moveTo>
                    <a:pt x="354117" y="80529"/>
                  </a:moveTo>
                  <a:cubicBezTo>
                    <a:pt x="437001" y="39087"/>
                    <a:pt x="578707" y="4329"/>
                    <a:pt x="699023" y="318"/>
                  </a:cubicBezTo>
                  <a:cubicBezTo>
                    <a:pt x="819339" y="-3693"/>
                    <a:pt x="981096" y="31065"/>
                    <a:pt x="1076012" y="56465"/>
                  </a:cubicBezTo>
                  <a:cubicBezTo>
                    <a:pt x="1170928" y="81865"/>
                    <a:pt x="1212370" y="97907"/>
                    <a:pt x="1268517" y="152718"/>
                  </a:cubicBezTo>
                  <a:cubicBezTo>
                    <a:pt x="1324664" y="207529"/>
                    <a:pt x="1335359" y="306455"/>
                    <a:pt x="1412896" y="385329"/>
                  </a:cubicBezTo>
                  <a:cubicBezTo>
                    <a:pt x="1490433" y="464203"/>
                    <a:pt x="1614759" y="520349"/>
                    <a:pt x="1733738" y="625960"/>
                  </a:cubicBezTo>
                  <a:cubicBezTo>
                    <a:pt x="1852717" y="731571"/>
                    <a:pt x="2067949" y="858571"/>
                    <a:pt x="2126770" y="1018992"/>
                  </a:cubicBezTo>
                  <a:cubicBezTo>
                    <a:pt x="2185591" y="1179413"/>
                    <a:pt x="2110728" y="1437423"/>
                    <a:pt x="2086665" y="1588486"/>
                  </a:cubicBezTo>
                  <a:cubicBezTo>
                    <a:pt x="2062602" y="1739549"/>
                    <a:pt x="2026507" y="1823771"/>
                    <a:pt x="1982391" y="1925371"/>
                  </a:cubicBezTo>
                  <a:cubicBezTo>
                    <a:pt x="1938275" y="2026971"/>
                    <a:pt x="1899507" y="2151297"/>
                    <a:pt x="1821970" y="2198086"/>
                  </a:cubicBezTo>
                  <a:cubicBezTo>
                    <a:pt x="1744433" y="2244875"/>
                    <a:pt x="1644170" y="2212791"/>
                    <a:pt x="1517170" y="2206107"/>
                  </a:cubicBezTo>
                  <a:cubicBezTo>
                    <a:pt x="1390170" y="2199423"/>
                    <a:pt x="1193654" y="2176697"/>
                    <a:pt x="1059970" y="2157981"/>
                  </a:cubicBezTo>
                  <a:cubicBezTo>
                    <a:pt x="926286" y="2139265"/>
                    <a:pt x="847412" y="2164666"/>
                    <a:pt x="715065" y="2093813"/>
                  </a:cubicBezTo>
                  <a:cubicBezTo>
                    <a:pt x="582718" y="2022960"/>
                    <a:pt x="382191" y="1877244"/>
                    <a:pt x="265886" y="1732865"/>
                  </a:cubicBezTo>
                  <a:cubicBezTo>
                    <a:pt x="149581" y="1588486"/>
                    <a:pt x="54665" y="1397318"/>
                    <a:pt x="17233" y="1227539"/>
                  </a:cubicBezTo>
                  <a:cubicBezTo>
                    <a:pt x="-20199" y="1057760"/>
                    <a:pt x="10549" y="877287"/>
                    <a:pt x="41296" y="714192"/>
                  </a:cubicBezTo>
                  <a:cubicBezTo>
                    <a:pt x="72043" y="551097"/>
                    <a:pt x="144233" y="354582"/>
                    <a:pt x="201717" y="248971"/>
                  </a:cubicBezTo>
                  <a:cubicBezTo>
                    <a:pt x="259201" y="143360"/>
                    <a:pt x="271233" y="121971"/>
                    <a:pt x="354117" y="80529"/>
                  </a:cubicBezTo>
                  <a:close/>
                </a:path>
              </a:pathLst>
            </a:custGeom>
            <a:blipFill>
              <a:blip r:embed="rId2"/>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blipFill>
                  <a:blip r:embed="rId2"/>
                  <a:tile tx="0" ty="0" sx="100000" sy="100000" flip="none" algn="tl"/>
                </a:blipFill>
              </a:endParaRPr>
            </a:p>
          </p:txBody>
        </p:sp>
        <p:sp>
          <p:nvSpPr>
            <p:cNvPr id="11" name="Freeform 10"/>
            <p:cNvSpPr/>
            <p:nvPr/>
          </p:nvSpPr>
          <p:spPr>
            <a:xfrm>
              <a:off x="5632296" y="1450067"/>
              <a:ext cx="2679211" cy="2125696"/>
            </a:xfrm>
            <a:custGeom>
              <a:avLst/>
              <a:gdLst>
                <a:gd name="connsiteX0" fmla="*/ 464058 w 2679565"/>
                <a:gd name="connsiteY0" fmla="*/ 2015028 h 2126296"/>
                <a:gd name="connsiteX1" fmla="*/ 993447 w 2679565"/>
                <a:gd name="connsiteY1" fmla="*/ 2079196 h 2126296"/>
                <a:gd name="connsiteX2" fmla="*/ 1562942 w 2679565"/>
                <a:gd name="connsiteY2" fmla="*/ 2111280 h 2126296"/>
                <a:gd name="connsiteX3" fmla="*/ 2252753 w 2679565"/>
                <a:gd name="connsiteY3" fmla="*/ 2103259 h 2126296"/>
                <a:gd name="connsiteX4" fmla="*/ 2565574 w 2679565"/>
                <a:gd name="connsiteY4" fmla="*/ 1846586 h 2126296"/>
                <a:gd name="connsiteX5" fmla="*/ 2677869 w 2679565"/>
                <a:gd name="connsiteY5" fmla="*/ 1052501 h 2126296"/>
                <a:gd name="connsiteX6" fmla="*/ 2493384 w 2679565"/>
                <a:gd name="connsiteY6" fmla="*/ 210291 h 2126296"/>
                <a:gd name="connsiteX7" fmla="*/ 1867742 w 2679565"/>
                <a:gd name="connsiteY7" fmla="*/ 1744 h 2126296"/>
                <a:gd name="connsiteX8" fmla="*/ 1041574 w 2679565"/>
                <a:gd name="connsiteY8" fmla="*/ 122059 h 2126296"/>
                <a:gd name="connsiteX9" fmla="*/ 183321 w 2679565"/>
                <a:gd name="connsiteY9" fmla="*/ 322586 h 2126296"/>
                <a:gd name="connsiteX10" fmla="*/ 30921 w 2679565"/>
                <a:gd name="connsiteY10" fmla="*/ 908122 h 2126296"/>
                <a:gd name="connsiteX11" fmla="*/ 6858 w 2679565"/>
                <a:gd name="connsiteY11" fmla="*/ 1156775 h 2126296"/>
                <a:gd name="connsiteX12" fmla="*/ 119153 w 2679565"/>
                <a:gd name="connsiteY12" fmla="*/ 1469596 h 2126296"/>
                <a:gd name="connsiteX13" fmla="*/ 247490 w 2679565"/>
                <a:gd name="connsiteY13" fmla="*/ 1838565 h 2126296"/>
                <a:gd name="connsiteX14" fmla="*/ 464058 w 2679565"/>
                <a:gd name="connsiteY14" fmla="*/ 2015028 h 21262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2679565" h="2126296">
                  <a:moveTo>
                    <a:pt x="464058" y="2015028"/>
                  </a:moveTo>
                  <a:cubicBezTo>
                    <a:pt x="588384" y="2055133"/>
                    <a:pt x="810300" y="2063154"/>
                    <a:pt x="993447" y="2079196"/>
                  </a:cubicBezTo>
                  <a:cubicBezTo>
                    <a:pt x="1176594" y="2095238"/>
                    <a:pt x="1562942" y="2111280"/>
                    <a:pt x="1562942" y="2111280"/>
                  </a:cubicBezTo>
                  <a:cubicBezTo>
                    <a:pt x="1772826" y="2115291"/>
                    <a:pt x="2085648" y="2147375"/>
                    <a:pt x="2252753" y="2103259"/>
                  </a:cubicBezTo>
                  <a:cubicBezTo>
                    <a:pt x="2419858" y="2059143"/>
                    <a:pt x="2494721" y="2021712"/>
                    <a:pt x="2565574" y="1846586"/>
                  </a:cubicBezTo>
                  <a:cubicBezTo>
                    <a:pt x="2636427" y="1671460"/>
                    <a:pt x="2689901" y="1325217"/>
                    <a:pt x="2677869" y="1052501"/>
                  </a:cubicBezTo>
                  <a:cubicBezTo>
                    <a:pt x="2665837" y="779785"/>
                    <a:pt x="2628405" y="385417"/>
                    <a:pt x="2493384" y="210291"/>
                  </a:cubicBezTo>
                  <a:cubicBezTo>
                    <a:pt x="2358363" y="35165"/>
                    <a:pt x="2109710" y="16449"/>
                    <a:pt x="1867742" y="1744"/>
                  </a:cubicBezTo>
                  <a:cubicBezTo>
                    <a:pt x="1625774" y="-12961"/>
                    <a:pt x="1322311" y="68585"/>
                    <a:pt x="1041574" y="122059"/>
                  </a:cubicBezTo>
                  <a:cubicBezTo>
                    <a:pt x="760837" y="175533"/>
                    <a:pt x="351763" y="191576"/>
                    <a:pt x="183321" y="322586"/>
                  </a:cubicBezTo>
                  <a:cubicBezTo>
                    <a:pt x="14879" y="453596"/>
                    <a:pt x="60331" y="769090"/>
                    <a:pt x="30921" y="908122"/>
                  </a:cubicBezTo>
                  <a:cubicBezTo>
                    <a:pt x="1510" y="1047153"/>
                    <a:pt x="-7847" y="1063196"/>
                    <a:pt x="6858" y="1156775"/>
                  </a:cubicBezTo>
                  <a:cubicBezTo>
                    <a:pt x="21563" y="1250354"/>
                    <a:pt x="79048" y="1355964"/>
                    <a:pt x="119153" y="1469596"/>
                  </a:cubicBezTo>
                  <a:cubicBezTo>
                    <a:pt x="159258" y="1583228"/>
                    <a:pt x="191343" y="1742312"/>
                    <a:pt x="247490" y="1838565"/>
                  </a:cubicBezTo>
                  <a:cubicBezTo>
                    <a:pt x="303637" y="1934818"/>
                    <a:pt x="339732" y="1974923"/>
                    <a:pt x="464058" y="2015028"/>
                  </a:cubicBezTo>
                  <a:close/>
                </a:path>
              </a:pathLst>
            </a:cu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nvGrpSpPr>
            <p:cNvPr id="12301" name="Group 27"/>
            <p:cNvGrpSpPr>
              <a:grpSpLocks/>
            </p:cNvGrpSpPr>
            <p:nvPr/>
          </p:nvGrpSpPr>
          <p:grpSpPr bwMode="auto">
            <a:xfrm>
              <a:off x="5621186" y="1816923"/>
              <a:ext cx="2343567" cy="4925953"/>
              <a:chOff x="496527" y="1455183"/>
              <a:chExt cx="2343567" cy="4925953"/>
            </a:xfrm>
          </p:grpSpPr>
          <p:sp>
            <p:nvSpPr>
              <p:cNvPr id="2" name="Rectangle 1"/>
              <p:cNvSpPr/>
              <p:nvPr/>
            </p:nvSpPr>
            <p:spPr>
              <a:xfrm>
                <a:off x="974277" y="6165233"/>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784</a:t>
                </a:r>
              </a:p>
            </p:txBody>
          </p:sp>
          <p:sp>
            <p:nvSpPr>
              <p:cNvPr id="5" name="Rectangle 4"/>
              <p:cNvSpPr/>
              <p:nvPr/>
            </p:nvSpPr>
            <p:spPr>
              <a:xfrm>
                <a:off x="496527" y="5250818"/>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3000</a:t>
                </a:r>
              </a:p>
            </p:txBody>
          </p:sp>
          <p:sp>
            <p:nvSpPr>
              <p:cNvPr id="7" name="Rectangle 6"/>
              <p:cNvSpPr/>
              <p:nvPr/>
            </p:nvSpPr>
            <p:spPr>
              <a:xfrm>
                <a:off x="1085381" y="4493568"/>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10</a:t>
                </a:r>
              </a:p>
            </p:txBody>
          </p:sp>
          <p:sp>
            <p:nvSpPr>
              <p:cNvPr id="3" name="Right Arrow 2"/>
              <p:cNvSpPr/>
              <p:nvPr/>
            </p:nvSpPr>
            <p:spPr>
              <a:xfrm rot="16200000">
                <a:off x="949607" y="5558052"/>
                <a:ext cx="687398"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6" name="Right Arrow 15"/>
              <p:cNvSpPr/>
              <p:nvPr/>
            </p:nvSpPr>
            <p:spPr>
              <a:xfrm rot="16200000">
                <a:off x="1036919" y="4737301"/>
                <a:ext cx="541347" cy="48568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17" name="Rectangle 16"/>
              <p:cNvSpPr/>
              <p:nvPr/>
            </p:nvSpPr>
            <p:spPr>
              <a:xfrm>
                <a:off x="769527" y="3564866"/>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3000</a:t>
                </a:r>
              </a:p>
            </p:txBody>
          </p:sp>
          <p:sp>
            <p:nvSpPr>
              <p:cNvPr id="18" name="Rectangle 17"/>
              <p:cNvSpPr/>
              <p:nvPr/>
            </p:nvSpPr>
            <p:spPr>
              <a:xfrm>
                <a:off x="1153632" y="2109105"/>
                <a:ext cx="1687204" cy="225429"/>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3000</a:t>
                </a:r>
              </a:p>
            </p:txBody>
          </p:sp>
          <p:sp>
            <p:nvSpPr>
              <p:cNvPr id="19" name="Rectangle 18"/>
              <p:cNvSpPr/>
              <p:nvPr/>
            </p:nvSpPr>
            <p:spPr>
              <a:xfrm>
                <a:off x="1932952" y="2885406"/>
                <a:ext cx="63805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784</a:t>
                </a:r>
              </a:p>
            </p:txBody>
          </p:sp>
          <p:sp>
            <p:nvSpPr>
              <p:cNvPr id="20" name="Rectangle 19"/>
              <p:cNvSpPr/>
              <p:nvPr/>
            </p:nvSpPr>
            <p:spPr>
              <a:xfrm>
                <a:off x="1612335" y="4493568"/>
                <a:ext cx="639646"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784</a:t>
                </a:r>
              </a:p>
            </p:txBody>
          </p:sp>
          <p:sp>
            <p:nvSpPr>
              <p:cNvPr id="21" name="Right Arrow 20"/>
              <p:cNvSpPr/>
              <p:nvPr/>
            </p:nvSpPr>
            <p:spPr>
              <a:xfrm rot="16200000">
                <a:off x="1268636" y="3907026"/>
                <a:ext cx="688986" cy="48410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2" name="Rectangle 21"/>
              <p:cNvSpPr/>
              <p:nvPr/>
            </p:nvSpPr>
            <p:spPr>
              <a:xfrm>
                <a:off x="1734551" y="1455045"/>
                <a:ext cx="461878"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10</a:t>
                </a:r>
              </a:p>
            </p:txBody>
          </p:sp>
          <p:sp>
            <p:nvSpPr>
              <p:cNvPr id="23" name="Rectangle 22"/>
              <p:cNvSpPr/>
              <p:nvPr/>
            </p:nvSpPr>
            <p:spPr>
              <a:xfrm>
                <a:off x="1371079" y="2885406"/>
                <a:ext cx="461879" cy="215903"/>
              </a:xfrm>
              <a:prstGeom prst="rect">
                <a:avLst/>
              </a:prstGeom>
            </p:spPr>
            <p:style>
              <a:lnRef idx="1">
                <a:schemeClr val="accent1"/>
              </a:lnRef>
              <a:fillRef idx="2">
                <a:schemeClr val="accent1"/>
              </a:fillRef>
              <a:effectRef idx="1">
                <a:schemeClr val="accent1"/>
              </a:effectRef>
              <a:fontRef idx="minor">
                <a:schemeClr val="dk1"/>
              </a:fontRef>
            </p:style>
            <p:txBody>
              <a:bodyPr anchor="ctr"/>
              <a:lstStyle/>
              <a:p>
                <a:pPr algn="ctr" defTabSz="914009" fontAlgn="base">
                  <a:spcBef>
                    <a:spcPct val="0"/>
                  </a:spcBef>
                  <a:spcAft>
                    <a:spcPct val="0"/>
                  </a:spcAft>
                  <a:defRPr/>
                </a:pPr>
                <a:r>
                  <a:rPr lang="en-US" dirty="0">
                    <a:solidFill>
                      <a:srgbClr val="000000"/>
                    </a:solidFill>
                  </a:rPr>
                  <a:t>10</a:t>
                </a:r>
              </a:p>
            </p:txBody>
          </p:sp>
          <p:sp>
            <p:nvSpPr>
              <p:cNvPr id="24" name="Right Arrow 23"/>
              <p:cNvSpPr/>
              <p:nvPr/>
            </p:nvSpPr>
            <p:spPr>
              <a:xfrm rot="16200000">
                <a:off x="1367859" y="3093419"/>
                <a:ext cx="468319"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5" name="Right Arrow 24"/>
              <p:cNvSpPr/>
              <p:nvPr/>
            </p:nvSpPr>
            <p:spPr>
              <a:xfrm rot="16200000">
                <a:off x="1656722" y="2367920"/>
                <a:ext cx="55087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sp>
            <p:nvSpPr>
              <p:cNvPr id="26" name="Right Arrow 25"/>
              <p:cNvSpPr/>
              <p:nvPr/>
            </p:nvSpPr>
            <p:spPr>
              <a:xfrm rot="16200000">
                <a:off x="1765459" y="1655915"/>
                <a:ext cx="422282" cy="48409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defTabSz="914009" fontAlgn="base">
                  <a:spcBef>
                    <a:spcPct val="0"/>
                  </a:spcBef>
                  <a:spcAft>
                    <a:spcPct val="0"/>
                  </a:spcAft>
                  <a:defRPr/>
                </a:pPr>
                <a:endParaRPr lang="en-US">
                  <a:solidFill>
                    <a:srgbClr val="FFFFFF"/>
                  </a:solidFill>
                </a:endParaRPr>
              </a:p>
            </p:txBody>
          </p:sp>
        </p:grpSp>
        <p:sp>
          <p:nvSpPr>
            <p:cNvPr id="4" name="Freeform 3"/>
            <p:cNvSpPr/>
            <p:nvPr/>
          </p:nvSpPr>
          <p:spPr>
            <a:xfrm>
              <a:off x="6817943" y="2421632"/>
              <a:ext cx="339663" cy="585796"/>
            </a:xfrm>
            <a:custGeom>
              <a:avLst/>
              <a:gdLst>
                <a:gd name="connsiteX0" fmla="*/ 104273 w 339474"/>
                <a:gd name="connsiteY0" fmla="*/ 585537 h 585537"/>
                <a:gd name="connsiteX1" fmla="*/ 0 w 339474"/>
                <a:gd name="connsiteY1" fmla="*/ 0 h 585537"/>
              </a:gdLst>
              <a:ahLst/>
              <a:cxnLst>
                <a:cxn ang="0">
                  <a:pos x="connsiteX0" y="connsiteY0"/>
                </a:cxn>
                <a:cxn ang="0">
                  <a:pos x="connsiteX1" y="connsiteY1"/>
                </a:cxn>
              </a:cxnLst>
              <a:rect l="l" t="t" r="r" b="b"/>
              <a:pathLst>
                <a:path w="339474" h="585537">
                  <a:moveTo>
                    <a:pt x="104273" y="585537"/>
                  </a:moveTo>
                  <a:cubicBezTo>
                    <a:pt x="323515" y="571500"/>
                    <a:pt x="542758" y="557463"/>
                    <a:pt x="0" y="0"/>
                  </a:cubicBezTo>
                </a:path>
              </a:pathLst>
            </a:custGeom>
          </p:spPr>
          <p:style>
            <a:lnRef idx="1">
              <a:schemeClr val="accent1"/>
            </a:lnRef>
            <a:fillRef idx="0">
              <a:schemeClr val="accent1"/>
            </a:fillRef>
            <a:effectRef idx="0">
              <a:schemeClr val="accent1"/>
            </a:effectRef>
            <a:fontRef idx="minor">
              <a:schemeClr val="tx1"/>
            </a:fontRef>
          </p:style>
          <p:txBody>
            <a:bodyPr anchor="ctr"/>
            <a:lstStyle/>
            <a:p>
              <a:pPr algn="ctr" defTabSz="914009" fontAlgn="base">
                <a:spcBef>
                  <a:spcPct val="0"/>
                </a:spcBef>
                <a:spcAft>
                  <a:spcPct val="0"/>
                </a:spcAft>
                <a:defRPr/>
              </a:pPr>
              <a:endParaRPr lang="en-US">
                <a:solidFill>
                  <a:srgbClr val="000000"/>
                </a:solidFill>
              </a:endParaRPr>
            </a:p>
          </p:txBody>
        </p:sp>
      </p:grpSp>
      <p:sp>
        <p:nvSpPr>
          <p:cNvPr id="31" name="TextBox 30"/>
          <p:cNvSpPr txBox="1"/>
          <p:nvPr/>
        </p:nvSpPr>
        <p:spPr>
          <a:xfrm>
            <a:off x="6983413" y="123826"/>
            <a:ext cx="392112" cy="1108075"/>
          </a:xfrm>
          <a:prstGeom prst="rect">
            <a:avLst/>
          </a:prstGeom>
          <a:noFill/>
        </p:spPr>
        <p:txBody>
          <a:bodyPr lIns="91401" tIns="45700" rIns="91401" bIns="45700">
            <a:spAutoFit/>
          </a:bodyPr>
          <a:lstStyle/>
          <a:p>
            <a:pPr defTabSz="914009" fontAlgn="base">
              <a:spcBef>
                <a:spcPct val="0"/>
              </a:spcBef>
              <a:spcAft>
                <a:spcPct val="0"/>
              </a:spcAft>
              <a:defRPr/>
            </a:pPr>
            <a:r>
              <a:rPr lang="en-US" sz="6600" dirty="0">
                <a:solidFill>
                  <a:srgbClr val="BBE0E3">
                    <a:lumMod val="50000"/>
                  </a:srgbClr>
                </a:solidFill>
              </a:rPr>
              <a:t>.</a:t>
            </a:r>
          </a:p>
        </p:txBody>
      </p:sp>
      <p:grpSp>
        <p:nvGrpSpPr>
          <p:cNvPr id="12296" name="Group 31"/>
          <p:cNvGrpSpPr>
            <a:grpSpLocks/>
          </p:cNvGrpSpPr>
          <p:nvPr/>
        </p:nvGrpSpPr>
        <p:grpSpPr bwMode="auto">
          <a:xfrm>
            <a:off x="6983413" y="385766"/>
            <a:ext cx="571500" cy="1431925"/>
            <a:chOff x="6982945" y="385055"/>
            <a:chExt cx="572723" cy="1431868"/>
          </a:xfrm>
        </p:grpSpPr>
        <p:sp>
          <p:nvSpPr>
            <p:cNvPr id="33" name="TextBox 32"/>
            <p:cNvSpPr txBox="1"/>
            <p:nvPr/>
          </p:nvSpPr>
          <p:spPr>
            <a:xfrm>
              <a:off x="6982945" y="385055"/>
              <a:ext cx="392951" cy="1108031"/>
            </a:xfrm>
            <a:prstGeom prst="rect">
              <a:avLst/>
            </a:prstGeom>
            <a:noFill/>
          </p:spPr>
          <p:txBody>
            <a:bodyPr>
              <a:spAutoFit/>
            </a:bodyPr>
            <a:lstStyle/>
            <a:p>
              <a:pPr defTabSz="914009" fontAlgn="base">
                <a:spcBef>
                  <a:spcPct val="0"/>
                </a:spcBef>
                <a:spcAft>
                  <a:spcPct val="0"/>
                </a:spcAft>
                <a:defRPr/>
              </a:pPr>
              <a:r>
                <a:rPr lang="en-US" sz="6600" dirty="0">
                  <a:solidFill>
                    <a:srgbClr val="BBE0E3">
                      <a:lumMod val="50000"/>
                    </a:srgbClr>
                  </a:solidFill>
                </a:rPr>
                <a:t>.</a:t>
              </a:r>
            </a:p>
          </p:txBody>
        </p:sp>
        <p:sp>
          <p:nvSpPr>
            <p:cNvPr id="34" name="TextBox 33"/>
            <p:cNvSpPr txBox="1"/>
            <p:nvPr/>
          </p:nvSpPr>
          <p:spPr>
            <a:xfrm>
              <a:off x="7005218" y="708892"/>
              <a:ext cx="550450" cy="1108031"/>
            </a:xfrm>
            <a:prstGeom prst="rect">
              <a:avLst/>
            </a:prstGeom>
            <a:noFill/>
          </p:spPr>
          <p:txBody>
            <a:bodyPr>
              <a:spAutoFit/>
            </a:bodyPr>
            <a:lstStyle/>
            <a:p>
              <a:pPr defTabSz="914009" fontAlgn="base">
                <a:spcBef>
                  <a:spcPct val="0"/>
                </a:spcBef>
                <a:spcAft>
                  <a:spcPct val="0"/>
                </a:spcAft>
                <a:defRPr/>
              </a:pPr>
              <a:r>
                <a:rPr lang="en-US" sz="6600" dirty="0">
                  <a:solidFill>
                    <a:srgbClr val="BBE0E3">
                      <a:lumMod val="50000"/>
                    </a:srgbClr>
                  </a:solidFill>
                </a:rPr>
                <a:t>.</a:t>
              </a:r>
            </a:p>
          </p:txBody>
        </p:sp>
      </p:grpSp>
    </p:spTree>
    <p:extLst>
      <p:ext uri="{BB962C8B-B14F-4D97-AF65-F5344CB8AC3E}">
        <p14:creationId xmlns:p14="http://schemas.microsoft.com/office/powerpoint/2010/main" val="2281637828"/>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Tensor Version of DCN/DSN</a:t>
            </a:r>
            <a:br>
              <a:rPr lang="en-US" dirty="0" smtClean="0"/>
            </a:br>
            <a:r>
              <a:rPr lang="en-US" sz="1800" b="0" dirty="0" smtClean="0">
                <a:solidFill>
                  <a:schemeClr val="tx1"/>
                </a:solidFill>
                <a:effectLst/>
              </a:rPr>
              <a:t>(</a:t>
            </a:r>
            <a:r>
              <a:rPr lang="en-US" sz="1800" b="0" dirty="0" smtClean="0">
                <a:solidFill>
                  <a:schemeClr val="tx1"/>
                </a:solidFill>
                <a:effectLst/>
              </a:rPr>
              <a:t>Hutchinson, Deng</a:t>
            </a:r>
            <a:r>
              <a:rPr lang="en-US" sz="1800" b="0" dirty="0" smtClean="0">
                <a:solidFill>
                  <a:schemeClr val="tx1"/>
                </a:solidFill>
                <a:effectLst/>
              </a:rPr>
              <a:t>, &amp; Yu, </a:t>
            </a:r>
            <a:r>
              <a:rPr lang="en-US" sz="1800" b="0" dirty="0" smtClean="0">
                <a:solidFill>
                  <a:schemeClr val="tx1"/>
                </a:solidFill>
                <a:effectLst/>
              </a:rPr>
              <a:t>ICASSP-2012, IEEE T-PAMI, 2013)</a:t>
            </a:r>
            <a:endParaRPr lang="en-US" sz="1800" b="0" dirty="0">
              <a:solidFill>
                <a:schemeClr val="tx1"/>
              </a:solidFill>
              <a:effectLst/>
            </a:endParaRPr>
          </a:p>
        </p:txBody>
      </p:sp>
      <p:sp>
        <p:nvSpPr>
          <p:cNvPr id="3" name="Content Placeholder 2"/>
          <p:cNvSpPr>
            <a:spLocks noGrp="1"/>
          </p:cNvSpPr>
          <p:nvPr>
            <p:ph idx="1"/>
          </p:nvPr>
        </p:nvSpPr>
        <p:spPr/>
        <p:txBody>
          <a:bodyPr/>
          <a:lstStyle/>
          <a:p>
            <a:endParaRPr lang="en-US" dirty="0"/>
          </a:p>
        </p:txBody>
      </p:sp>
      <p:sp>
        <p:nvSpPr>
          <p:cNvPr id="5" name="Footer Placeholder 4"/>
          <p:cNvSpPr>
            <a:spLocks noGrp="1"/>
          </p:cNvSpPr>
          <p:nvPr>
            <p:ph type="ftr" sz="quarter" idx="11"/>
          </p:nvPr>
        </p:nvSpPr>
        <p:spPr/>
        <p:txBody>
          <a:bodyPr/>
          <a:lstStyle/>
          <a:p>
            <a:r>
              <a:rPr lang="en-US" smtClean="0"/>
              <a:t>Deep Learning and Its Applications in Signal Processing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78</a:t>
            </a:fld>
            <a:endParaRPr lang="en-US"/>
          </a:p>
        </p:txBody>
      </p:sp>
      <p:pic>
        <p:nvPicPr>
          <p:cNvPr id="81922" name="Picture 2" descr="C:\Users\deng\Desktop\PAPERS\ICASSP2012\Brian_tdsn_paper\tdcn_stacking_fig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1194250"/>
            <a:ext cx="5141713" cy="566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870329"/>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pPr algn="ctr"/>
            <a:r>
              <a:rPr lang="en-US" dirty="0" smtClean="0"/>
              <a:t>Tensor Version of DNN</a:t>
            </a:r>
            <a:br>
              <a:rPr lang="en-US" dirty="0" smtClean="0"/>
            </a:br>
            <a:r>
              <a:rPr lang="en-US" sz="2000" b="0" dirty="0" smtClean="0">
                <a:solidFill>
                  <a:schemeClr val="tx1"/>
                </a:solidFill>
                <a:effectLst/>
              </a:rPr>
              <a:t>(Yu, Deng, Seide, </a:t>
            </a:r>
            <a:r>
              <a:rPr lang="en-US" sz="2000" b="0" dirty="0" smtClean="0">
                <a:solidFill>
                  <a:schemeClr val="tx1"/>
                </a:solidFill>
                <a:effectLst/>
              </a:rPr>
              <a:t>Interspeech-2012, T-ASLP, 2013)</a:t>
            </a:r>
            <a:endParaRPr lang="en-US" sz="2000" b="0" dirty="0">
              <a:solidFill>
                <a:schemeClr val="tx1"/>
              </a:solidFill>
              <a:effectLst/>
            </a:endParaRPr>
          </a:p>
        </p:txBody>
      </p:sp>
      <p:sp>
        <p:nvSpPr>
          <p:cNvPr id="3" name="Content Placeholder 2"/>
          <p:cNvSpPr>
            <a:spLocks noGrp="1"/>
          </p:cNvSpPr>
          <p:nvPr>
            <p:ph idx="1"/>
          </p:nvPr>
        </p:nvSpPr>
        <p:spPr>
          <a:xfrm>
            <a:off x="1645920" y="1140246"/>
            <a:ext cx="7498080" cy="5257800"/>
          </a:xfrm>
        </p:spPr>
        <p:txBody>
          <a:bodyPr/>
          <a:lstStyle/>
          <a:p>
            <a:endParaRPr lang="en-US" dirty="0"/>
          </a:p>
        </p:txBody>
      </p:sp>
      <p:sp>
        <p:nvSpPr>
          <p:cNvPr id="4" name="Date Placeholder 3"/>
          <p:cNvSpPr>
            <a:spLocks noGrp="1"/>
          </p:cNvSpPr>
          <p:nvPr>
            <p:ph type="dt" sz="half" idx="10"/>
          </p:nvPr>
        </p:nvSpPr>
        <p:spPr/>
        <p:txBody>
          <a:bodyPr/>
          <a:lstStyle/>
          <a:p>
            <a:fld id="{1F9A80B2-60D6-45A7-9913-381B60D37858}" type="datetime1">
              <a:rPr lang="en-US" smtClean="0"/>
              <a:t>6/29/2013</a:t>
            </a:fld>
            <a:endParaRPr lang="en-US" dirty="0"/>
          </a:p>
        </p:txBody>
      </p:sp>
      <p:sp>
        <p:nvSpPr>
          <p:cNvPr id="5" name="Footer Placeholder 4"/>
          <p:cNvSpPr>
            <a:spLocks noGrp="1"/>
          </p:cNvSpPr>
          <p:nvPr>
            <p:ph type="ftr" sz="quarter" idx="11"/>
          </p:nvPr>
        </p:nvSpPr>
        <p:spPr/>
        <p:txBody>
          <a:bodyPr/>
          <a:lstStyle/>
          <a:p>
            <a:r>
              <a:rPr lang="en-US" smtClean="0"/>
              <a:t>Deep Learning and Its Applications in Signal Processing</a:t>
            </a:r>
            <a:endParaRPr lang="en-US" dirty="0"/>
          </a:p>
        </p:txBody>
      </p:sp>
      <p:sp>
        <p:nvSpPr>
          <p:cNvPr id="6" name="Slide Number Placeholder 5"/>
          <p:cNvSpPr>
            <a:spLocks noGrp="1"/>
          </p:cNvSpPr>
          <p:nvPr>
            <p:ph type="sldNum" sz="quarter" idx="12"/>
          </p:nvPr>
        </p:nvSpPr>
        <p:spPr/>
        <p:txBody>
          <a:bodyPr/>
          <a:lstStyle/>
          <a:p>
            <a:fld id="{B6F15528-21DE-4FAA-801E-634DDDAF4B2B}" type="slidenum">
              <a:rPr lang="en-US" smtClean="0"/>
              <a:pPr/>
              <a:t>79</a:t>
            </a:fld>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1129688"/>
            <a:ext cx="7620000" cy="5739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77432832"/>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6932" y="25400"/>
            <a:ext cx="9050867" cy="1143000"/>
          </a:xfrm>
        </p:spPr>
        <p:txBody>
          <a:bodyPr/>
          <a:lstStyle/>
          <a:p>
            <a:endParaRPr lang="en-US" dirty="0"/>
          </a:p>
        </p:txBody>
      </p:sp>
      <p:sp>
        <p:nvSpPr>
          <p:cNvPr id="3" name="Content Placeholder 2"/>
          <p:cNvSpPr>
            <a:spLocks noGrp="1"/>
          </p:cNvSpPr>
          <p:nvPr>
            <p:ph idx="1"/>
          </p:nvPr>
        </p:nvSpPr>
        <p:spPr>
          <a:xfrm>
            <a:off x="638515" y="1168400"/>
            <a:ext cx="7265020" cy="685800"/>
          </a:xfrm>
        </p:spPr>
        <p:txBody>
          <a:bodyPr>
            <a:normAutofit/>
          </a:bodyPr>
          <a:lstStyle/>
          <a:p>
            <a:pPr marL="0" indent="0">
              <a:buNone/>
            </a:pPr>
            <a:r>
              <a:rPr lang="en-US" b="1" dirty="0" smtClean="0">
                <a:solidFill>
                  <a:schemeClr val="accent1"/>
                </a:solidFill>
              </a:rPr>
              <a:t>Plenary Keynote (9:50-10:40am, May 28)</a:t>
            </a:r>
            <a:endParaRPr lang="en-US" b="1" dirty="0">
              <a:solidFill>
                <a:schemeClr val="accent1"/>
              </a:solidFill>
            </a:endParaRPr>
          </a:p>
        </p:txBody>
      </p:sp>
      <p:pic>
        <p:nvPicPr>
          <p:cNvPr id="4" name="Picture 3"/>
          <p:cNvPicPr>
            <a:picLocks noChangeAspect="1"/>
          </p:cNvPicPr>
          <p:nvPr/>
        </p:nvPicPr>
        <p:blipFill>
          <a:blip r:embed="rId2"/>
          <a:stretch>
            <a:fillRect/>
          </a:stretch>
        </p:blipFill>
        <p:spPr>
          <a:xfrm>
            <a:off x="-234876" y="8467"/>
            <a:ext cx="9378876" cy="897467"/>
          </a:xfrm>
          <a:prstGeom prst="rect">
            <a:avLst/>
          </a:prstGeom>
        </p:spPr>
      </p:pic>
      <p:pic>
        <p:nvPicPr>
          <p:cNvPr id="12" name="Picture 9" descr="C:\Users\msimon.ENTERPRISE\Desktop\Exhibitor Logos\Google_Logo.png"/>
          <p:cNvPicPr>
            <a:picLocks noChangeAspect="1" noChangeArrowheads="1"/>
          </p:cNvPicPr>
          <p:nvPr/>
        </p:nvPicPr>
        <p:blipFill>
          <a:blip r:embed="rId3" cstate="print"/>
          <a:srcRect/>
          <a:stretch>
            <a:fillRect/>
          </a:stretch>
        </p:blipFill>
        <p:spPr bwMode="auto">
          <a:xfrm>
            <a:off x="5429250" y="5443509"/>
            <a:ext cx="1828800" cy="631767"/>
          </a:xfrm>
          <a:prstGeom prst="rect">
            <a:avLst/>
          </a:prstGeom>
          <a:noFill/>
        </p:spPr>
      </p:pic>
      <p:sp>
        <p:nvSpPr>
          <p:cNvPr id="5" name="TextBox 4"/>
          <p:cNvSpPr txBox="1"/>
          <p:nvPr/>
        </p:nvSpPr>
        <p:spPr>
          <a:xfrm>
            <a:off x="304800" y="2287473"/>
            <a:ext cx="7543800" cy="1569660"/>
          </a:xfrm>
          <a:prstGeom prst="rect">
            <a:avLst/>
          </a:prstGeom>
          <a:noFill/>
        </p:spPr>
        <p:txBody>
          <a:bodyPr wrap="square" rtlCol="0">
            <a:spAutoFit/>
          </a:bodyPr>
          <a:lstStyle/>
          <a:p>
            <a:pPr algn="ctr" defTabSz="914400"/>
            <a:r>
              <a:rPr lang="en-US" sz="4800" b="1" dirty="0">
                <a:solidFill>
                  <a:prstClr val="black"/>
                </a:solidFill>
              </a:rPr>
              <a:t>Recent Developments in </a:t>
            </a:r>
            <a:endParaRPr lang="en-US" sz="4800" b="1" dirty="0" smtClean="0">
              <a:solidFill>
                <a:prstClr val="black"/>
              </a:solidFill>
            </a:endParaRPr>
          </a:p>
          <a:p>
            <a:pPr algn="ctr" defTabSz="914400"/>
            <a:r>
              <a:rPr lang="en-US" sz="4800" b="1" dirty="0" smtClean="0">
                <a:solidFill>
                  <a:prstClr val="black"/>
                </a:solidFill>
              </a:rPr>
              <a:t>Deep </a:t>
            </a:r>
            <a:r>
              <a:rPr lang="en-US" sz="4800" b="1" dirty="0">
                <a:solidFill>
                  <a:prstClr val="black"/>
                </a:solidFill>
              </a:rPr>
              <a:t>Neural Networks</a:t>
            </a:r>
            <a:endParaRPr lang="en-US" sz="4800" dirty="0">
              <a:solidFill>
                <a:prstClr val="black"/>
              </a:solidFill>
            </a:endParaRPr>
          </a:p>
        </p:txBody>
      </p:sp>
      <p:sp>
        <p:nvSpPr>
          <p:cNvPr id="7" name="TextBox 6"/>
          <p:cNvSpPr txBox="1"/>
          <p:nvPr/>
        </p:nvSpPr>
        <p:spPr>
          <a:xfrm>
            <a:off x="2594625" y="4191000"/>
            <a:ext cx="3352800" cy="584775"/>
          </a:xfrm>
          <a:prstGeom prst="rect">
            <a:avLst/>
          </a:prstGeom>
          <a:noFill/>
        </p:spPr>
        <p:txBody>
          <a:bodyPr wrap="square" rtlCol="0">
            <a:spAutoFit/>
          </a:bodyPr>
          <a:lstStyle/>
          <a:p>
            <a:pPr defTabSz="914400"/>
            <a:r>
              <a:rPr lang="en-US" sz="3200" b="1" dirty="0">
                <a:solidFill>
                  <a:prstClr val="black"/>
                </a:solidFill>
              </a:rPr>
              <a:t>Geoffrey E. Hinton</a:t>
            </a:r>
            <a:endParaRPr lang="en-US" sz="3200" dirty="0">
              <a:solidFill>
                <a:prstClr val="black"/>
              </a:solidFill>
            </a:endParaRPr>
          </a:p>
        </p:txBody>
      </p:sp>
      <p:pic>
        <p:nvPicPr>
          <p:cNvPr id="14" name="Picture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4714220"/>
            <a:ext cx="1524000" cy="2034540"/>
          </a:xfrm>
          <a:prstGeom prst="rect">
            <a:avLst/>
          </a:prstGeom>
        </p:spPr>
      </p:pic>
      <p:pic>
        <p:nvPicPr>
          <p:cNvPr id="16" name="Picture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981200" y="5029200"/>
            <a:ext cx="2990850" cy="1066800"/>
          </a:xfrm>
          <a:prstGeom prst="rect">
            <a:avLst/>
          </a:prstGeom>
        </p:spPr>
      </p:pic>
      <p:sp>
        <p:nvSpPr>
          <p:cNvPr id="6" name="TextBox 5"/>
          <p:cNvSpPr txBox="1"/>
          <p:nvPr/>
        </p:nvSpPr>
        <p:spPr>
          <a:xfrm>
            <a:off x="7162800" y="6373678"/>
            <a:ext cx="2495550" cy="461665"/>
          </a:xfrm>
          <a:prstGeom prst="rect">
            <a:avLst/>
          </a:prstGeom>
          <a:noFill/>
        </p:spPr>
        <p:txBody>
          <a:bodyPr wrap="square" rtlCol="0">
            <a:spAutoFit/>
          </a:bodyPr>
          <a:lstStyle/>
          <a:p>
            <a:pPr defTabSz="914400"/>
            <a:r>
              <a:rPr lang="en-US" sz="2400" b="1" dirty="0" smtClean="0"/>
              <a:t>Host: Li Deng</a:t>
            </a:r>
            <a:endParaRPr lang="en-US" sz="2400" b="1" dirty="0"/>
          </a:p>
        </p:txBody>
      </p:sp>
    </p:spTree>
    <p:extLst>
      <p:ext uri="{BB962C8B-B14F-4D97-AF65-F5344CB8AC3E}">
        <p14:creationId xmlns:p14="http://schemas.microsoft.com/office/powerpoint/2010/main" val="3822708966"/>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Outline</a:t>
            </a:r>
          </a:p>
        </p:txBody>
      </p:sp>
      <p:sp>
        <p:nvSpPr>
          <p:cNvPr id="3075" name="Content Placeholder 2"/>
          <p:cNvSpPr>
            <a:spLocks noGrp="1"/>
          </p:cNvSpPr>
          <p:nvPr>
            <p:ph idx="1"/>
          </p:nvPr>
        </p:nvSpPr>
        <p:spPr>
          <a:xfrm>
            <a:off x="76200" y="1143000"/>
            <a:ext cx="8763000" cy="4906963"/>
          </a:xfrm>
        </p:spPr>
        <p:txBody>
          <a:bodyPr>
            <a:noAutofit/>
          </a:bodyPr>
          <a:lstStyle/>
          <a:p>
            <a:r>
              <a:rPr lang="en-US" sz="2800" b="1" dirty="0">
                <a:solidFill>
                  <a:schemeClr val="tx2">
                    <a:lumMod val="20000"/>
                    <a:lumOff val="80000"/>
                  </a:schemeClr>
                </a:solidFill>
              </a:rPr>
              <a:t>Deep </a:t>
            </a:r>
            <a:r>
              <a:rPr lang="en-US" sz="2800" b="1" dirty="0" smtClean="0">
                <a:solidFill>
                  <a:schemeClr val="tx2">
                    <a:lumMod val="20000"/>
                    <a:lumOff val="80000"/>
                  </a:schemeClr>
                </a:solidFill>
              </a:rPr>
              <a:t>Learning </a:t>
            </a:r>
            <a:endParaRPr lang="en-US" sz="2800" dirty="0">
              <a:solidFill>
                <a:schemeClr val="tx2">
                  <a:lumMod val="20000"/>
                  <a:lumOff val="80000"/>
                </a:schemeClr>
              </a:solidFill>
            </a:endParaRPr>
          </a:p>
          <a:p>
            <a:pPr lvl="1"/>
            <a:r>
              <a:rPr lang="en-US" sz="2000" dirty="0" smtClean="0">
                <a:solidFill>
                  <a:schemeClr val="tx2">
                    <a:lumMod val="20000"/>
                    <a:lumOff val="80000"/>
                  </a:schemeClr>
                </a:solidFill>
              </a:rPr>
              <a:t>A quick Tutorial (RBM</a:t>
            </a:r>
            <a:r>
              <a:rPr lang="en-US" sz="2000" dirty="0">
                <a:solidFill>
                  <a:schemeClr val="tx2">
                    <a:lumMod val="20000"/>
                    <a:lumOff val="80000"/>
                  </a:schemeClr>
                </a:solidFill>
              </a:rPr>
              <a:t>, DBN, DNN-HMM, DCN</a:t>
            </a:r>
            <a:r>
              <a:rPr lang="en-US" sz="2000" dirty="0" smtClean="0">
                <a:solidFill>
                  <a:schemeClr val="tx2">
                    <a:lumMod val="20000"/>
                    <a:lumOff val="80000"/>
                  </a:schemeClr>
                </a:solidFill>
              </a:rPr>
              <a:t>)</a:t>
            </a:r>
          </a:p>
          <a:p>
            <a:pPr lvl="1"/>
            <a:r>
              <a:rPr lang="en-US" sz="2000" dirty="0" smtClean="0">
                <a:solidFill>
                  <a:schemeClr val="tx2">
                    <a:lumMod val="20000"/>
                    <a:lumOff val="80000"/>
                  </a:schemeClr>
                </a:solidFill>
              </a:rPr>
              <a:t>A brief </a:t>
            </a:r>
            <a:r>
              <a:rPr lang="en-US" sz="2000" dirty="0">
                <a:solidFill>
                  <a:schemeClr val="tx2">
                    <a:lumMod val="20000"/>
                    <a:lumOff val="80000"/>
                  </a:schemeClr>
                </a:solidFill>
              </a:rPr>
              <a:t>history on how speech industry started exploring deep </a:t>
            </a:r>
            <a:r>
              <a:rPr lang="en-US" sz="2000" dirty="0" smtClean="0">
                <a:solidFill>
                  <a:schemeClr val="tx2">
                    <a:lumMod val="20000"/>
                    <a:lumOff val="80000"/>
                  </a:schemeClr>
                </a:solidFill>
              </a:rPr>
              <a:t>learning with success stories (replacing GMM </a:t>
            </a:r>
            <a:r>
              <a:rPr lang="en-US" sz="2000" i="1" dirty="0" smtClean="0">
                <a:solidFill>
                  <a:schemeClr val="tx2">
                    <a:lumMod val="20000"/>
                    <a:lumOff val="80000"/>
                  </a:schemeClr>
                </a:solidFill>
              </a:rPr>
              <a:t>so far</a:t>
            </a:r>
            <a:r>
              <a:rPr lang="en-US" sz="2000" dirty="0" smtClean="0">
                <a:solidFill>
                  <a:schemeClr val="tx2">
                    <a:lumMod val="20000"/>
                    <a:lumOff val="80000"/>
                  </a:schemeClr>
                </a:solidFill>
              </a:rPr>
              <a:t>)</a:t>
            </a:r>
          </a:p>
          <a:p>
            <a:pPr lvl="1"/>
            <a:r>
              <a:rPr lang="en-US" sz="2000" dirty="0">
                <a:solidFill>
                  <a:schemeClr val="tx2">
                    <a:lumMod val="20000"/>
                    <a:lumOff val="80000"/>
                  </a:schemeClr>
                </a:solidFill>
              </a:rPr>
              <a:t>Current success on speech </a:t>
            </a:r>
            <a:r>
              <a:rPr lang="en-US" sz="2000" dirty="0" smtClean="0">
                <a:solidFill>
                  <a:schemeClr val="tx2">
                    <a:lumMod val="20000"/>
                    <a:lumOff val="80000"/>
                  </a:schemeClr>
                </a:solidFill>
              </a:rPr>
              <a:t>recognition</a:t>
            </a:r>
            <a:endParaRPr lang="en-US" sz="2000" dirty="0" smtClean="0">
              <a:solidFill>
                <a:schemeClr val="tx2">
                  <a:lumMod val="20000"/>
                  <a:lumOff val="80000"/>
                </a:schemeClr>
              </a:solidFill>
            </a:endParaRPr>
          </a:p>
          <a:p>
            <a:r>
              <a:rPr lang="en-US" b="1" dirty="0" smtClean="0"/>
              <a:t>Part I.B : Dynamic Generative Models </a:t>
            </a:r>
            <a:r>
              <a:rPr lang="en-US" b="1" dirty="0"/>
              <a:t>and </a:t>
            </a:r>
            <a:r>
              <a:rPr lang="en-US" b="1" dirty="0" smtClean="0"/>
              <a:t>Learning </a:t>
            </a:r>
          </a:p>
          <a:p>
            <a:pPr lvl="1"/>
            <a:r>
              <a:rPr lang="en-US" sz="2400" dirty="0" smtClean="0"/>
              <a:t>DBN*, HDM, HTM, segment models, etc.</a:t>
            </a:r>
          </a:p>
          <a:p>
            <a:pPr lvl="1"/>
            <a:r>
              <a:rPr lang="en-US" sz="2400" dirty="0" smtClean="0"/>
              <a:t>A (longer) separate history and a critical review</a:t>
            </a:r>
            <a:endParaRPr lang="en-US" sz="2400" dirty="0"/>
          </a:p>
          <a:p>
            <a:r>
              <a:rPr lang="en-US" b="1" dirty="0">
                <a:solidFill>
                  <a:schemeClr val="tx2">
                    <a:lumMod val="20000"/>
                    <a:lumOff val="80000"/>
                  </a:schemeClr>
                </a:solidFill>
              </a:rPr>
              <a:t>Connecting the </a:t>
            </a:r>
            <a:r>
              <a:rPr lang="en-US" b="1" dirty="0" smtClean="0">
                <a:solidFill>
                  <a:schemeClr val="tx2">
                    <a:lumMod val="20000"/>
                    <a:lumOff val="80000"/>
                  </a:schemeClr>
                </a:solidFill>
              </a:rPr>
              <a:t>Dots </a:t>
            </a:r>
          </a:p>
          <a:p>
            <a:pPr lvl="1"/>
            <a:r>
              <a:rPr lang="en-US" sz="2400" dirty="0" smtClean="0">
                <a:solidFill>
                  <a:schemeClr val="tx2">
                    <a:lumMod val="20000"/>
                    <a:lumOff val="80000"/>
                  </a:schemeClr>
                </a:solidFill>
              </a:rPr>
              <a:t>Linguistic hierarchy in dynamic human speech</a:t>
            </a:r>
          </a:p>
          <a:p>
            <a:pPr lvl="1"/>
            <a:r>
              <a:rPr lang="en-US" sz="2400" dirty="0" smtClean="0">
                <a:solidFill>
                  <a:schemeClr val="tx2">
                    <a:lumMod val="20000"/>
                    <a:lumOff val="80000"/>
                  </a:schemeClr>
                </a:solidFill>
              </a:rPr>
              <a:t>Exploiting hierarchical dynamics in deep learning framework (to replace HMM and MFCCs as well) </a:t>
            </a:r>
            <a:endParaRPr lang="en-US" sz="2400" b="1" dirty="0">
              <a:solidFill>
                <a:schemeClr val="tx2">
                  <a:lumMod val="20000"/>
                  <a:lumOff val="80000"/>
                </a:schemeClr>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80</a:t>
            </a:fld>
            <a:endParaRPr lang="en-US" dirty="0">
              <a:solidFill>
                <a:prstClr val="black">
                  <a:tint val="75000"/>
                </a:prstClr>
              </a:solidFill>
            </a:endParaRPr>
          </a:p>
        </p:txBody>
      </p:sp>
    </p:spTree>
    <p:extLst>
      <p:ext uri="{BB962C8B-B14F-4D97-AF65-F5344CB8AC3E}">
        <p14:creationId xmlns:p14="http://schemas.microsoft.com/office/powerpoint/2010/main" val="4211480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a:xfrm>
            <a:off x="457201" y="274638"/>
            <a:ext cx="8458200" cy="1143000"/>
          </a:xfrm>
        </p:spPr>
        <p:txBody>
          <a:bodyPr>
            <a:normAutofit fontScale="90000"/>
          </a:bodyPr>
          <a:lstStyle/>
          <a:p>
            <a:r>
              <a:rPr lang="en-US" sz="3600" b="1" dirty="0" smtClean="0">
                <a:solidFill>
                  <a:srgbClr val="0070C0"/>
                </a:solidFill>
              </a:rPr>
              <a:t>Deep/Dynamic Models are </a:t>
            </a:r>
            <a:r>
              <a:rPr lang="en-US" sz="3600" b="1" dirty="0">
                <a:solidFill>
                  <a:srgbClr val="0070C0"/>
                </a:solidFill>
              </a:rPr>
              <a:t>Natural for Speech</a:t>
            </a:r>
          </a:p>
        </p:txBody>
      </p:sp>
      <p:sp>
        <p:nvSpPr>
          <p:cNvPr id="5123" name="Content Placeholder 2"/>
          <p:cNvSpPr>
            <a:spLocks noGrp="1"/>
          </p:cNvSpPr>
          <p:nvPr>
            <p:ph idx="1"/>
          </p:nvPr>
        </p:nvSpPr>
        <p:spPr>
          <a:xfrm>
            <a:off x="457200" y="1371602"/>
            <a:ext cx="8686800" cy="4754563"/>
          </a:xfrm>
        </p:spPr>
        <p:txBody>
          <a:bodyPr>
            <a:normAutofit fontScale="77500" lnSpcReduction="20000"/>
          </a:bodyPr>
          <a:lstStyle/>
          <a:p>
            <a:r>
              <a:rPr lang="en-US" b="1" dirty="0" smtClean="0">
                <a:solidFill>
                  <a:srgbClr val="0070C0"/>
                </a:solidFill>
              </a:rPr>
              <a:t>Hierarchical structure in human speech generation</a:t>
            </a:r>
          </a:p>
          <a:p>
            <a:pPr lvl="1"/>
            <a:r>
              <a:rPr lang="en-US" sz="2400" b="1" dirty="0">
                <a:solidFill>
                  <a:srgbClr val="0070C0"/>
                </a:solidFill>
              </a:rPr>
              <a:t>Global concept/semantics formation </a:t>
            </a:r>
          </a:p>
          <a:p>
            <a:pPr lvl="1"/>
            <a:r>
              <a:rPr lang="en-US" sz="2400" b="1" dirty="0">
                <a:solidFill>
                  <a:srgbClr val="0070C0"/>
                </a:solidFill>
              </a:rPr>
              <a:t>Word  sequence formation / prosodic planning</a:t>
            </a:r>
          </a:p>
          <a:p>
            <a:pPr lvl="1"/>
            <a:r>
              <a:rPr lang="en-US" sz="2400" b="1" dirty="0">
                <a:solidFill>
                  <a:srgbClr val="0070C0"/>
                </a:solidFill>
              </a:rPr>
              <a:t>Phonological encoding (phones, distinctive features)</a:t>
            </a:r>
          </a:p>
          <a:p>
            <a:pPr lvl="1"/>
            <a:r>
              <a:rPr lang="en-US" sz="2400" b="1" dirty="0">
                <a:solidFill>
                  <a:srgbClr val="0070C0"/>
                </a:solidFill>
              </a:rPr>
              <a:t>Phonetic encoding (motor commands, articulatory targets)</a:t>
            </a:r>
          </a:p>
          <a:p>
            <a:pPr lvl="1"/>
            <a:r>
              <a:rPr lang="en-US" sz="2400" b="1" dirty="0">
                <a:solidFill>
                  <a:srgbClr val="0070C0"/>
                </a:solidFill>
              </a:rPr>
              <a:t>Articulatory </a:t>
            </a:r>
            <a:r>
              <a:rPr lang="en-US" sz="2400" b="1" dirty="0">
                <a:solidFill>
                  <a:srgbClr val="7030A0"/>
                </a:solidFill>
              </a:rPr>
              <a:t>dynamics</a:t>
            </a:r>
          </a:p>
          <a:p>
            <a:pPr lvl="1"/>
            <a:r>
              <a:rPr lang="en-US" sz="2400" b="1" dirty="0">
                <a:solidFill>
                  <a:srgbClr val="0070C0"/>
                </a:solidFill>
              </a:rPr>
              <a:t>Acoustic </a:t>
            </a:r>
            <a:r>
              <a:rPr lang="en-US" sz="2400" b="1" dirty="0">
                <a:solidFill>
                  <a:srgbClr val="7030A0"/>
                </a:solidFill>
              </a:rPr>
              <a:t>dynamics</a:t>
            </a:r>
            <a:r>
              <a:rPr lang="en-US" sz="2400" b="1" dirty="0">
                <a:solidFill>
                  <a:srgbClr val="0070C0"/>
                </a:solidFill>
              </a:rPr>
              <a:t> (clean speech)</a:t>
            </a:r>
          </a:p>
          <a:p>
            <a:pPr lvl="1"/>
            <a:r>
              <a:rPr lang="en-US" sz="2400" b="1" dirty="0">
                <a:solidFill>
                  <a:srgbClr val="0070C0"/>
                </a:solidFill>
              </a:rPr>
              <a:t>Distorted speech</a:t>
            </a:r>
          </a:p>
          <a:p>
            <a:pPr lvl="1"/>
            <a:r>
              <a:rPr lang="en-US" sz="2400" b="1" dirty="0">
                <a:solidFill>
                  <a:srgbClr val="0070C0"/>
                </a:solidFill>
              </a:rPr>
              <a:t>Interactions between speakers and listener/machine</a:t>
            </a:r>
          </a:p>
          <a:p>
            <a:r>
              <a:rPr lang="en-US" dirty="0" smtClean="0">
                <a:solidFill>
                  <a:srgbClr val="C00000"/>
                </a:solidFill>
              </a:rPr>
              <a:t>Hierarchical structure in human speech perception</a:t>
            </a:r>
          </a:p>
          <a:p>
            <a:pPr lvl="1"/>
            <a:r>
              <a:rPr lang="en-US" sz="2400" dirty="0">
                <a:solidFill>
                  <a:srgbClr val="C00000"/>
                </a:solidFill>
              </a:rPr>
              <a:t>Cochlear nonlinear spectral analysis</a:t>
            </a:r>
          </a:p>
          <a:p>
            <a:pPr lvl="1"/>
            <a:r>
              <a:rPr lang="en-US" sz="2400" dirty="0">
                <a:solidFill>
                  <a:srgbClr val="C00000"/>
                </a:solidFill>
              </a:rPr>
              <a:t>Attribute/phonological-feature detection at higher level(s)</a:t>
            </a:r>
          </a:p>
          <a:p>
            <a:pPr lvl="1"/>
            <a:r>
              <a:rPr lang="en-US" sz="2400" dirty="0">
                <a:solidFill>
                  <a:srgbClr val="C00000"/>
                </a:solidFill>
              </a:rPr>
              <a:t>Phonemic and syllabic detection at still higher level(s)</a:t>
            </a:r>
          </a:p>
          <a:p>
            <a:pPr lvl="1"/>
            <a:r>
              <a:rPr lang="en-US" sz="2400" dirty="0">
                <a:solidFill>
                  <a:srgbClr val="C00000"/>
                </a:solidFill>
              </a:rPr>
              <a:t>Word and sequence detection</a:t>
            </a:r>
          </a:p>
          <a:p>
            <a:pPr lvl="1"/>
            <a:r>
              <a:rPr lang="en-US" sz="2400" dirty="0">
                <a:solidFill>
                  <a:srgbClr val="C00000"/>
                </a:solidFill>
              </a:rPr>
              <a:t>Syntactic analysis and semantic understanding at deeper auditory cortex</a:t>
            </a:r>
          </a:p>
          <a:p>
            <a:pPr lvl="1"/>
            <a:endParaRPr lang="en-US" dirty="0">
              <a:solidFill>
                <a:srgbClr val="C00000"/>
              </a:solidFill>
            </a:endParaRPr>
          </a:p>
        </p:txBody>
      </p:sp>
      <p:sp>
        <p:nvSpPr>
          <p:cNvPr id="2" name="Slide Number Placeholder 1"/>
          <p:cNvSpPr>
            <a:spLocks noGrp="1"/>
          </p:cNvSpPr>
          <p:nvPr>
            <p:ph type="sldNum" sz="quarter" idx="12"/>
          </p:nvPr>
        </p:nvSpPr>
        <p:spPr/>
        <p:txBody>
          <a:bodyPr/>
          <a:lstStyle/>
          <a:p>
            <a:fld id="{B6F15528-21DE-4FAA-801E-634DDDAF4B2B}" type="slidenum">
              <a:rPr lang="en-US" smtClean="0">
                <a:solidFill>
                  <a:prstClr val="black">
                    <a:tint val="75000"/>
                  </a:prstClr>
                </a:solidFill>
              </a:rPr>
              <a:pPr/>
              <a:t>81</a:t>
            </a:fld>
            <a:endParaRPr lang="en-US">
              <a:solidFill>
                <a:prstClr val="black">
                  <a:tint val="75000"/>
                </a:prstClr>
              </a:solidFill>
            </a:endParaRPr>
          </a:p>
        </p:txBody>
      </p:sp>
    </p:spTree>
    <p:extLst>
      <p:ext uri="{BB962C8B-B14F-4D97-AF65-F5344CB8AC3E}">
        <p14:creationId xmlns:p14="http://schemas.microsoft.com/office/powerpoint/2010/main" val="3176924142"/>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83970" name="Rectangle 2"/>
          <p:cNvSpPr>
            <a:spLocks noGrp="1" noChangeArrowheads="1"/>
          </p:cNvSpPr>
          <p:nvPr>
            <p:ph type="body" idx="1"/>
          </p:nvPr>
        </p:nvSpPr>
        <p:spPr>
          <a:xfrm>
            <a:off x="0" y="1160463"/>
            <a:ext cx="9144000" cy="4495800"/>
          </a:xfrm>
          <a:ln/>
          <a:extLst>
            <a:ext uri="{91240B29-F687-4F45-9708-019B960494DF}">
              <a14:hiddenLine xmlns:a14="http://schemas.microsoft.com/office/drawing/2010/main" w="9525">
                <a:solidFill>
                  <a:schemeClr val="bg1"/>
                </a:solidFill>
                <a:miter lim="800000"/>
                <a:headEnd/>
                <a:tailEnd/>
              </a14:hiddenLine>
            </a:ext>
          </a:extLst>
        </p:spPr>
        <p:txBody>
          <a:bodyPr/>
          <a:lstStyle/>
          <a:p>
            <a:endParaRPr lang="en-US" sz="2800"/>
          </a:p>
        </p:txBody>
      </p:sp>
      <p:sp>
        <p:nvSpPr>
          <p:cNvPr id="83971" name="Rectangle 3"/>
          <p:cNvSpPr>
            <a:spLocks noGrp="1" noChangeArrowheads="1"/>
          </p:cNvSpPr>
          <p:nvPr>
            <p:ph type="title"/>
          </p:nvPr>
        </p:nvSpPr>
        <p:spPr>
          <a:xfrm>
            <a:off x="0" y="0"/>
            <a:ext cx="9144000" cy="1447800"/>
          </a:xfrm>
        </p:spPr>
        <p:txBody>
          <a:bodyPr/>
          <a:lstStyle/>
          <a:p>
            <a:r>
              <a:rPr lang="en-US" sz="3200" b="1" i="1" dirty="0"/>
              <a:t>Production &amp; Perception: Closed-Loop Chain</a:t>
            </a:r>
            <a:endParaRPr lang="en-US" sz="2000" b="1" i="1" dirty="0"/>
          </a:p>
        </p:txBody>
      </p:sp>
      <p:pic>
        <p:nvPicPr>
          <p:cNvPr id="83972" name="Picture 4" descr="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132"/>
            <a:ext cx="9144000" cy="4941887"/>
          </a:xfrm>
          <a:prstGeom prst="rect">
            <a:avLst/>
          </a:prstGeom>
          <a:noFill/>
          <a:extLst>
            <a:ext uri="{909E8E84-426E-40DD-AFC4-6F175D3DCCD1}">
              <a14:hiddenFill xmlns:a14="http://schemas.microsoft.com/office/drawing/2010/main">
                <a:solidFill>
                  <a:srgbClr val="FFFFFF"/>
                </a:solidFill>
              </a14:hiddenFill>
            </a:ext>
          </a:extLst>
        </p:spPr>
      </p:pic>
      <p:sp>
        <p:nvSpPr>
          <p:cNvPr id="83973" name="Text Box 5"/>
          <p:cNvSpPr txBox="1">
            <a:spLocks noChangeArrowheads="1"/>
          </p:cNvSpPr>
          <p:nvPr/>
        </p:nvSpPr>
        <p:spPr bwMode="auto">
          <a:xfrm>
            <a:off x="684214" y="3176589"/>
            <a:ext cx="1319212" cy="404278"/>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p>
            <a:pPr eaLnBrk="0" hangingPunct="0"/>
            <a:r>
              <a:rPr lang="en-US" sz="2000" b="1">
                <a:latin typeface="Times New Roman" pitchFamily="18" charset="0"/>
              </a:rPr>
              <a:t>message</a:t>
            </a:r>
          </a:p>
        </p:txBody>
      </p:sp>
      <p:sp>
        <p:nvSpPr>
          <p:cNvPr id="83974" name="Text Box 6"/>
          <p:cNvSpPr txBox="1">
            <a:spLocks noChangeArrowheads="1"/>
          </p:cNvSpPr>
          <p:nvPr/>
        </p:nvSpPr>
        <p:spPr bwMode="auto">
          <a:xfrm rot="4198771">
            <a:off x="665957" y="5103037"/>
            <a:ext cx="1987550" cy="366713"/>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b="1">
                <a:latin typeface="Times New Roman" pitchFamily="18" charset="0"/>
              </a:rPr>
              <a:t>motor/articulators</a:t>
            </a:r>
          </a:p>
        </p:txBody>
      </p:sp>
      <p:sp>
        <p:nvSpPr>
          <p:cNvPr id="83975" name="Text Box 7"/>
          <p:cNvSpPr txBox="1">
            <a:spLocks noChangeArrowheads="1"/>
          </p:cNvSpPr>
          <p:nvPr/>
        </p:nvSpPr>
        <p:spPr bwMode="auto">
          <a:xfrm>
            <a:off x="6804044" y="2960707"/>
            <a:ext cx="1006475" cy="581025"/>
          </a:xfrm>
          <a:prstGeom prst="rect">
            <a:avLst/>
          </a:prstGeom>
          <a:solidFill>
            <a:srgbClr val="FF7C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p>
            <a:pPr eaLnBrk="0" hangingPunct="0"/>
            <a:r>
              <a:rPr lang="en-US" sz="1600" b="1">
                <a:latin typeface="Times New Roman" pitchFamily="18" charset="0"/>
              </a:rPr>
              <a:t>Internal</a:t>
            </a:r>
          </a:p>
          <a:p>
            <a:pPr eaLnBrk="0" hangingPunct="0"/>
            <a:r>
              <a:rPr lang="en-US" sz="700">
                <a:latin typeface="Times New Roman" pitchFamily="18" charset="0"/>
              </a:rPr>
              <a:t> </a:t>
            </a:r>
            <a:r>
              <a:rPr lang="en-US" sz="1600" b="1">
                <a:latin typeface="Times New Roman" pitchFamily="18" charset="0"/>
              </a:rPr>
              <a:t>model</a:t>
            </a:r>
            <a:endParaRPr lang="en-US" b="1">
              <a:latin typeface="Times New Roman" pitchFamily="18" charset="0"/>
            </a:endParaRPr>
          </a:p>
        </p:txBody>
      </p:sp>
      <p:sp>
        <p:nvSpPr>
          <p:cNvPr id="83976" name="Text Box 8"/>
          <p:cNvSpPr txBox="1">
            <a:spLocks noChangeArrowheads="1"/>
          </p:cNvSpPr>
          <p:nvPr/>
        </p:nvSpPr>
        <p:spPr bwMode="auto">
          <a:xfrm>
            <a:off x="7837488" y="2047876"/>
            <a:ext cx="984250" cy="641350"/>
          </a:xfrm>
          <a:prstGeom prst="rect">
            <a:avLst/>
          </a:prstGeom>
          <a:solidFill>
            <a:schemeClr val="hlink"/>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b="1">
                <a:latin typeface="Times New Roman" pitchFamily="18" charset="0"/>
              </a:rPr>
              <a:t>decoded</a:t>
            </a:r>
          </a:p>
          <a:p>
            <a:pPr eaLnBrk="0" hangingPunct="0"/>
            <a:r>
              <a:rPr lang="en-US" b="1">
                <a:latin typeface="Times New Roman" pitchFamily="18" charset="0"/>
              </a:rPr>
              <a:t>message</a:t>
            </a:r>
          </a:p>
        </p:txBody>
      </p:sp>
      <p:sp>
        <p:nvSpPr>
          <p:cNvPr id="83977" name="Text Box 9"/>
          <p:cNvSpPr txBox="1">
            <a:spLocks noChangeArrowheads="1"/>
          </p:cNvSpPr>
          <p:nvPr/>
        </p:nvSpPr>
        <p:spPr bwMode="auto">
          <a:xfrm rot="-2361256">
            <a:off x="5880401" y="4506388"/>
            <a:ext cx="2671199" cy="404278"/>
          </a:xfrm>
          <a:prstGeom prst="rect">
            <a:avLst/>
          </a:prstGeom>
          <a:solidFill>
            <a:srgbClr val="FF7C80"/>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sz="2000" b="1">
                <a:latin typeface="Times New Roman" pitchFamily="18" charset="0"/>
              </a:rPr>
              <a:t>ear/auditory reception</a:t>
            </a:r>
          </a:p>
        </p:txBody>
      </p:sp>
      <p:sp>
        <p:nvSpPr>
          <p:cNvPr id="83978" name="Text Box 10"/>
          <p:cNvSpPr txBox="1">
            <a:spLocks noChangeArrowheads="1"/>
          </p:cNvSpPr>
          <p:nvPr/>
        </p:nvSpPr>
        <p:spPr bwMode="auto">
          <a:xfrm>
            <a:off x="1368425" y="1665307"/>
            <a:ext cx="1873250" cy="528637"/>
          </a:xfrm>
          <a:prstGeom prst="rect">
            <a:avLst/>
          </a:prstGeom>
          <a:solidFill>
            <a:srgbClr val="3399FF"/>
          </a:solidFill>
          <a:ln w="9525">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sz="2800" b="1">
                <a:solidFill>
                  <a:schemeClr val="bg1"/>
                </a:solidFill>
                <a:latin typeface="Times New Roman" pitchFamily="18" charset="0"/>
              </a:rPr>
              <a:t>SPEAKER</a:t>
            </a:r>
            <a:endParaRPr lang="en-US" sz="1600" b="1">
              <a:solidFill>
                <a:schemeClr val="tx2"/>
              </a:solidFill>
              <a:latin typeface="Times New Roman" pitchFamily="18" charset="0"/>
            </a:endParaRPr>
          </a:p>
        </p:txBody>
      </p:sp>
      <p:sp>
        <p:nvSpPr>
          <p:cNvPr id="83979" name="Text Box 11"/>
          <p:cNvSpPr txBox="1">
            <a:spLocks noChangeArrowheads="1"/>
          </p:cNvSpPr>
          <p:nvPr/>
        </p:nvSpPr>
        <p:spPr bwMode="auto">
          <a:xfrm>
            <a:off x="5364165" y="1628775"/>
            <a:ext cx="2084387" cy="528638"/>
          </a:xfrm>
          <a:prstGeom prst="rect">
            <a:avLst/>
          </a:prstGeom>
          <a:solidFill>
            <a:srgbClr val="3399FF"/>
          </a:solidFill>
          <a:ln w="9525">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p>
            <a:pPr eaLnBrk="0" hangingPunct="0"/>
            <a:r>
              <a:rPr lang="en-US" sz="2800" b="1">
                <a:solidFill>
                  <a:schemeClr val="bg1"/>
                </a:solidFill>
                <a:latin typeface="Times New Roman" pitchFamily="18" charset="0"/>
              </a:rPr>
              <a:t>LISTENER</a:t>
            </a:r>
            <a:endParaRPr lang="en-US" sz="1600">
              <a:solidFill>
                <a:schemeClr val="bg1"/>
              </a:solidFill>
              <a:latin typeface="Times New Roman" pitchFamily="18" charset="0"/>
            </a:endParaRPr>
          </a:p>
        </p:txBody>
      </p:sp>
      <p:sp>
        <p:nvSpPr>
          <p:cNvPr id="83981" name="Rectangle 13"/>
          <p:cNvSpPr>
            <a:spLocks noChangeAspect="1" noChangeArrowheads="1"/>
          </p:cNvSpPr>
          <p:nvPr/>
        </p:nvSpPr>
        <p:spPr bwMode="auto">
          <a:xfrm>
            <a:off x="2879725" y="5768976"/>
            <a:ext cx="3251200" cy="720725"/>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pPr marL="113991" lvl="1" indent="1588" algn="ctr">
              <a:lnSpc>
                <a:spcPct val="90000"/>
              </a:lnSpc>
              <a:spcBef>
                <a:spcPct val="40000"/>
              </a:spcBef>
              <a:spcAft>
                <a:spcPct val="15000"/>
              </a:spcAft>
              <a:tabLst>
                <a:tab pos="1249149" algn="r"/>
                <a:tab pos="1486627" algn="l"/>
              </a:tabLst>
            </a:pPr>
            <a:r>
              <a:rPr lang="en-US" sz="1600" b="1"/>
              <a:t>Speech Acoustics in </a:t>
            </a:r>
          </a:p>
          <a:p>
            <a:pPr marL="113991" lvl="1" indent="1588" algn="ctr">
              <a:lnSpc>
                <a:spcPct val="90000"/>
              </a:lnSpc>
              <a:spcBef>
                <a:spcPct val="40000"/>
              </a:spcBef>
              <a:spcAft>
                <a:spcPct val="15000"/>
              </a:spcAft>
              <a:tabLst>
                <a:tab pos="1249149" algn="r"/>
                <a:tab pos="1486627" algn="l"/>
              </a:tabLst>
            </a:pPr>
            <a:r>
              <a:rPr lang="en-US" sz="1600" b="1"/>
              <a:t>closed-loop chain</a:t>
            </a:r>
          </a:p>
        </p:txBody>
      </p:sp>
      <p:sp>
        <p:nvSpPr>
          <p:cNvPr id="83982" name="Line 14"/>
          <p:cNvSpPr>
            <a:spLocks noChangeShapeType="1"/>
          </p:cNvSpPr>
          <p:nvPr/>
        </p:nvSpPr>
        <p:spPr bwMode="auto">
          <a:xfrm flipV="1">
            <a:off x="8001000" y="2886075"/>
            <a:ext cx="1154113" cy="252413"/>
          </a:xfrm>
          <a:prstGeom prst="line">
            <a:avLst/>
          </a:prstGeom>
          <a:noFill/>
          <a:ln w="76200">
            <a:solidFill>
              <a:schemeClr val="hlink"/>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rgbClr val="808080"/>
                  </a:outerShdw>
                </a:effectLst>
              </a14:hiddenEffects>
            </a:ext>
          </a:extLst>
        </p:spPr>
        <p:txBody>
          <a:bodyPr lIns="91193" tIns="45604" rIns="91193" bIns="45604"/>
          <a:lstStyle/>
          <a:p>
            <a:endParaRPr lang="en-US"/>
          </a:p>
        </p:txBody>
      </p:sp>
      <p:sp>
        <p:nvSpPr>
          <p:cNvPr id="83985" name="Freeform 17"/>
          <p:cNvSpPr>
            <a:spLocks noChangeAspect="1"/>
          </p:cNvSpPr>
          <p:nvPr/>
        </p:nvSpPr>
        <p:spPr bwMode="auto">
          <a:xfrm>
            <a:off x="4032250" y="4113213"/>
            <a:ext cx="1290638" cy="381000"/>
          </a:xfrm>
          <a:custGeom>
            <a:avLst/>
            <a:gdLst>
              <a:gd name="T0" fmla="*/ 0 w 438"/>
              <a:gd name="T1" fmla="*/ 57 h 123"/>
              <a:gd name="T2" fmla="*/ 27 w 438"/>
              <a:gd name="T3" fmla="*/ 78 h 123"/>
              <a:gd name="T4" fmla="*/ 51 w 438"/>
              <a:gd name="T5" fmla="*/ 30 h 123"/>
              <a:gd name="T6" fmla="*/ 87 w 438"/>
              <a:gd name="T7" fmla="*/ 84 h 123"/>
              <a:gd name="T8" fmla="*/ 102 w 438"/>
              <a:gd name="T9" fmla="*/ 12 h 123"/>
              <a:gd name="T10" fmla="*/ 123 w 438"/>
              <a:gd name="T11" fmla="*/ 87 h 123"/>
              <a:gd name="T12" fmla="*/ 141 w 438"/>
              <a:gd name="T13" fmla="*/ 27 h 123"/>
              <a:gd name="T14" fmla="*/ 162 w 438"/>
              <a:gd name="T15" fmla="*/ 93 h 123"/>
              <a:gd name="T16" fmla="*/ 186 w 438"/>
              <a:gd name="T17" fmla="*/ 12 h 123"/>
              <a:gd name="T18" fmla="*/ 201 w 438"/>
              <a:gd name="T19" fmla="*/ 99 h 123"/>
              <a:gd name="T20" fmla="*/ 231 w 438"/>
              <a:gd name="T21" fmla="*/ 0 h 123"/>
              <a:gd name="T22" fmla="*/ 246 w 438"/>
              <a:gd name="T23" fmla="*/ 123 h 123"/>
              <a:gd name="T24" fmla="*/ 258 w 438"/>
              <a:gd name="T25" fmla="*/ 21 h 123"/>
              <a:gd name="T26" fmla="*/ 273 w 438"/>
              <a:gd name="T27" fmla="*/ 84 h 123"/>
              <a:gd name="T28" fmla="*/ 294 w 438"/>
              <a:gd name="T29" fmla="*/ 18 h 123"/>
              <a:gd name="T30" fmla="*/ 309 w 438"/>
              <a:gd name="T31" fmla="*/ 102 h 123"/>
              <a:gd name="T32" fmla="*/ 327 w 438"/>
              <a:gd name="T33" fmla="*/ 3 h 123"/>
              <a:gd name="T34" fmla="*/ 339 w 438"/>
              <a:gd name="T35" fmla="*/ 117 h 123"/>
              <a:gd name="T36" fmla="*/ 354 w 438"/>
              <a:gd name="T37" fmla="*/ 21 h 123"/>
              <a:gd name="T38" fmla="*/ 369 w 438"/>
              <a:gd name="T39" fmla="*/ 96 h 123"/>
              <a:gd name="T40" fmla="*/ 384 w 438"/>
              <a:gd name="T41" fmla="*/ 30 h 123"/>
              <a:gd name="T42" fmla="*/ 399 w 438"/>
              <a:gd name="T43" fmla="*/ 84 h 123"/>
              <a:gd name="T44" fmla="*/ 420 w 438"/>
              <a:gd name="T45" fmla="*/ 33 h 123"/>
              <a:gd name="T46" fmla="*/ 438 w 438"/>
              <a:gd name="T47" fmla="*/ 60 h 1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38" h="123">
                <a:moveTo>
                  <a:pt x="0" y="57"/>
                </a:moveTo>
                <a:lnTo>
                  <a:pt x="27" y="78"/>
                </a:lnTo>
                <a:lnTo>
                  <a:pt x="51" y="30"/>
                </a:lnTo>
                <a:lnTo>
                  <a:pt x="87" y="84"/>
                </a:lnTo>
                <a:lnTo>
                  <a:pt x="102" y="12"/>
                </a:lnTo>
                <a:lnTo>
                  <a:pt x="123" y="87"/>
                </a:lnTo>
                <a:lnTo>
                  <a:pt x="141" y="27"/>
                </a:lnTo>
                <a:lnTo>
                  <a:pt x="162" y="93"/>
                </a:lnTo>
                <a:lnTo>
                  <a:pt x="186" y="12"/>
                </a:lnTo>
                <a:lnTo>
                  <a:pt x="201" y="99"/>
                </a:lnTo>
                <a:lnTo>
                  <a:pt x="231" y="0"/>
                </a:lnTo>
                <a:lnTo>
                  <a:pt x="246" y="123"/>
                </a:lnTo>
                <a:lnTo>
                  <a:pt x="258" y="21"/>
                </a:lnTo>
                <a:lnTo>
                  <a:pt x="273" y="84"/>
                </a:lnTo>
                <a:lnTo>
                  <a:pt x="294" y="18"/>
                </a:lnTo>
                <a:lnTo>
                  <a:pt x="309" y="102"/>
                </a:lnTo>
                <a:lnTo>
                  <a:pt x="327" y="3"/>
                </a:lnTo>
                <a:lnTo>
                  <a:pt x="339" y="117"/>
                </a:lnTo>
                <a:lnTo>
                  <a:pt x="354" y="21"/>
                </a:lnTo>
                <a:lnTo>
                  <a:pt x="369" y="96"/>
                </a:lnTo>
                <a:lnTo>
                  <a:pt x="384" y="30"/>
                </a:lnTo>
                <a:lnTo>
                  <a:pt x="399" y="84"/>
                </a:lnTo>
                <a:lnTo>
                  <a:pt x="420" y="33"/>
                </a:lnTo>
                <a:lnTo>
                  <a:pt x="438" y="60"/>
                </a:lnTo>
              </a:path>
            </a:pathLst>
          </a:custGeom>
          <a:noFill/>
          <a:ln w="28575" cmpd="sng">
            <a:solidFill>
              <a:srgbClr val="996633"/>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193" tIns="45604" rIns="91193" bIns="45604"/>
          <a:lstStyle/>
          <a:p>
            <a:endParaRPr lang="en-US"/>
          </a:p>
        </p:txBody>
      </p:sp>
      <p:sp>
        <p:nvSpPr>
          <p:cNvPr id="83986" name="Line 18"/>
          <p:cNvSpPr>
            <a:spLocks noChangeShapeType="1"/>
          </p:cNvSpPr>
          <p:nvPr/>
        </p:nvSpPr>
        <p:spPr bwMode="auto">
          <a:xfrm>
            <a:off x="3527425" y="1916113"/>
            <a:ext cx="1620838" cy="0"/>
          </a:xfrm>
          <a:prstGeom prst="line">
            <a:avLst/>
          </a:prstGeom>
          <a:noFill/>
          <a:ln w="76200">
            <a:solidFill>
              <a:schemeClr val="tx1"/>
            </a:solidFill>
            <a:round/>
            <a:headEnd type="triangle" w="med" len="me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828" tIns="45923" rIns="91828" bIns="45923"/>
          <a:lstStyle/>
          <a:p>
            <a:endParaRPr lang="en-US"/>
          </a:p>
        </p:txBody>
      </p:sp>
      <p:sp>
        <p:nvSpPr>
          <p:cNvPr id="83987" name="Line 19"/>
          <p:cNvSpPr>
            <a:spLocks noChangeShapeType="1"/>
          </p:cNvSpPr>
          <p:nvPr/>
        </p:nvSpPr>
        <p:spPr bwMode="auto">
          <a:xfrm>
            <a:off x="2087565" y="5084764"/>
            <a:ext cx="71437" cy="215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83988" name="Line 20"/>
          <p:cNvSpPr>
            <a:spLocks noChangeShapeType="1"/>
          </p:cNvSpPr>
          <p:nvPr/>
        </p:nvSpPr>
        <p:spPr bwMode="auto">
          <a:xfrm>
            <a:off x="2376489" y="4976813"/>
            <a:ext cx="71437" cy="215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83989" name="Line 21"/>
          <p:cNvSpPr>
            <a:spLocks noChangeShapeType="1"/>
          </p:cNvSpPr>
          <p:nvPr/>
        </p:nvSpPr>
        <p:spPr bwMode="auto">
          <a:xfrm flipV="1">
            <a:off x="7235844" y="3500438"/>
            <a:ext cx="36513" cy="215900"/>
          </a:xfrm>
          <a:prstGeom prst="line">
            <a:avLst/>
          </a:prstGeom>
          <a:noFill/>
          <a:ln w="38100">
            <a:solidFill>
              <a:srgbClr val="FF3399"/>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83990" name="Line 22"/>
          <p:cNvSpPr>
            <a:spLocks noChangeShapeType="1"/>
          </p:cNvSpPr>
          <p:nvPr/>
        </p:nvSpPr>
        <p:spPr bwMode="auto">
          <a:xfrm flipH="1">
            <a:off x="1368425" y="2924194"/>
            <a:ext cx="287338" cy="144463"/>
          </a:xfrm>
          <a:prstGeom prst="line">
            <a:avLst/>
          </a:prstGeom>
          <a:noFill/>
          <a:ln w="38100">
            <a:solidFill>
              <a:srgbClr val="00CCFF"/>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83983" name="Freeform 15"/>
          <p:cNvSpPr>
            <a:spLocks noChangeAspect="1"/>
          </p:cNvSpPr>
          <p:nvPr/>
        </p:nvSpPr>
        <p:spPr bwMode="auto">
          <a:xfrm>
            <a:off x="3132157" y="5013344"/>
            <a:ext cx="1330325" cy="396875"/>
          </a:xfrm>
          <a:custGeom>
            <a:avLst/>
            <a:gdLst>
              <a:gd name="T0" fmla="*/ 0 w 465"/>
              <a:gd name="T1" fmla="*/ 117 h 216"/>
              <a:gd name="T2" fmla="*/ 24 w 465"/>
              <a:gd name="T3" fmla="*/ 78 h 216"/>
              <a:gd name="T4" fmla="*/ 39 w 465"/>
              <a:gd name="T5" fmla="*/ 159 h 216"/>
              <a:gd name="T6" fmla="*/ 60 w 465"/>
              <a:gd name="T7" fmla="*/ 30 h 216"/>
              <a:gd name="T8" fmla="*/ 75 w 465"/>
              <a:gd name="T9" fmla="*/ 177 h 216"/>
              <a:gd name="T10" fmla="*/ 87 w 465"/>
              <a:gd name="T11" fmla="*/ 6 h 216"/>
              <a:gd name="T12" fmla="*/ 93 w 465"/>
              <a:gd name="T13" fmla="*/ 207 h 216"/>
              <a:gd name="T14" fmla="*/ 111 w 465"/>
              <a:gd name="T15" fmla="*/ 0 h 216"/>
              <a:gd name="T16" fmla="*/ 117 w 465"/>
              <a:gd name="T17" fmla="*/ 216 h 216"/>
              <a:gd name="T18" fmla="*/ 135 w 465"/>
              <a:gd name="T19" fmla="*/ 15 h 216"/>
              <a:gd name="T20" fmla="*/ 147 w 465"/>
              <a:gd name="T21" fmla="*/ 180 h 216"/>
              <a:gd name="T22" fmla="*/ 162 w 465"/>
              <a:gd name="T23" fmla="*/ 33 h 216"/>
              <a:gd name="T24" fmla="*/ 171 w 465"/>
              <a:gd name="T25" fmla="*/ 168 h 216"/>
              <a:gd name="T26" fmla="*/ 192 w 465"/>
              <a:gd name="T27" fmla="*/ 69 h 216"/>
              <a:gd name="T28" fmla="*/ 201 w 465"/>
              <a:gd name="T29" fmla="*/ 150 h 216"/>
              <a:gd name="T30" fmla="*/ 210 w 465"/>
              <a:gd name="T31" fmla="*/ 78 h 216"/>
              <a:gd name="T32" fmla="*/ 231 w 465"/>
              <a:gd name="T33" fmla="*/ 150 h 216"/>
              <a:gd name="T34" fmla="*/ 243 w 465"/>
              <a:gd name="T35" fmla="*/ 63 h 216"/>
              <a:gd name="T36" fmla="*/ 264 w 465"/>
              <a:gd name="T37" fmla="*/ 165 h 216"/>
              <a:gd name="T38" fmla="*/ 276 w 465"/>
              <a:gd name="T39" fmla="*/ 24 h 216"/>
              <a:gd name="T40" fmla="*/ 300 w 465"/>
              <a:gd name="T41" fmla="*/ 192 h 216"/>
              <a:gd name="T42" fmla="*/ 318 w 465"/>
              <a:gd name="T43" fmla="*/ 12 h 216"/>
              <a:gd name="T44" fmla="*/ 339 w 465"/>
              <a:gd name="T45" fmla="*/ 207 h 216"/>
              <a:gd name="T46" fmla="*/ 360 w 465"/>
              <a:gd name="T47" fmla="*/ 15 h 216"/>
              <a:gd name="T48" fmla="*/ 381 w 465"/>
              <a:gd name="T49" fmla="*/ 195 h 216"/>
              <a:gd name="T50" fmla="*/ 396 w 465"/>
              <a:gd name="T51" fmla="*/ 39 h 216"/>
              <a:gd name="T52" fmla="*/ 417 w 465"/>
              <a:gd name="T53" fmla="*/ 168 h 216"/>
              <a:gd name="T54" fmla="*/ 429 w 465"/>
              <a:gd name="T55" fmla="*/ 72 h 216"/>
              <a:gd name="T56" fmla="*/ 450 w 465"/>
              <a:gd name="T57" fmla="*/ 141 h 216"/>
              <a:gd name="T58" fmla="*/ 465 w 465"/>
              <a:gd name="T59"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5" h="216">
                <a:moveTo>
                  <a:pt x="0" y="117"/>
                </a:moveTo>
                <a:lnTo>
                  <a:pt x="24" y="78"/>
                </a:lnTo>
                <a:lnTo>
                  <a:pt x="39" y="159"/>
                </a:lnTo>
                <a:lnTo>
                  <a:pt x="60" y="30"/>
                </a:lnTo>
                <a:lnTo>
                  <a:pt x="75" y="177"/>
                </a:lnTo>
                <a:lnTo>
                  <a:pt x="87" y="6"/>
                </a:lnTo>
                <a:lnTo>
                  <a:pt x="93" y="207"/>
                </a:lnTo>
                <a:lnTo>
                  <a:pt x="111" y="0"/>
                </a:lnTo>
                <a:lnTo>
                  <a:pt x="117" y="216"/>
                </a:lnTo>
                <a:lnTo>
                  <a:pt x="135" y="15"/>
                </a:lnTo>
                <a:lnTo>
                  <a:pt x="147" y="180"/>
                </a:lnTo>
                <a:lnTo>
                  <a:pt x="162" y="33"/>
                </a:lnTo>
                <a:lnTo>
                  <a:pt x="171" y="168"/>
                </a:lnTo>
                <a:lnTo>
                  <a:pt x="192" y="69"/>
                </a:lnTo>
                <a:lnTo>
                  <a:pt x="201" y="150"/>
                </a:lnTo>
                <a:lnTo>
                  <a:pt x="210" y="78"/>
                </a:lnTo>
                <a:lnTo>
                  <a:pt x="231" y="150"/>
                </a:lnTo>
                <a:lnTo>
                  <a:pt x="243" y="63"/>
                </a:lnTo>
                <a:lnTo>
                  <a:pt x="264" y="165"/>
                </a:lnTo>
                <a:lnTo>
                  <a:pt x="276" y="24"/>
                </a:lnTo>
                <a:lnTo>
                  <a:pt x="300" y="192"/>
                </a:lnTo>
                <a:lnTo>
                  <a:pt x="318" y="12"/>
                </a:lnTo>
                <a:lnTo>
                  <a:pt x="339" y="207"/>
                </a:lnTo>
                <a:lnTo>
                  <a:pt x="360" y="15"/>
                </a:lnTo>
                <a:lnTo>
                  <a:pt x="381" y="195"/>
                </a:lnTo>
                <a:lnTo>
                  <a:pt x="396" y="39"/>
                </a:lnTo>
                <a:lnTo>
                  <a:pt x="417" y="168"/>
                </a:lnTo>
                <a:lnTo>
                  <a:pt x="429" y="72"/>
                </a:lnTo>
                <a:lnTo>
                  <a:pt x="450" y="141"/>
                </a:lnTo>
                <a:lnTo>
                  <a:pt x="465" y="102"/>
                </a:lnTo>
              </a:path>
            </a:pathLst>
          </a:custGeom>
          <a:noFill/>
          <a:ln w="28575" cmpd="sng">
            <a:solidFill>
              <a:srgbClr val="00CC99"/>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193" tIns="45604" rIns="91193" bIns="45604"/>
          <a:lstStyle/>
          <a:p>
            <a:endParaRPr lang="en-US"/>
          </a:p>
        </p:txBody>
      </p:sp>
      <p:sp>
        <p:nvSpPr>
          <p:cNvPr id="83991" name="Rectangle 23"/>
          <p:cNvSpPr>
            <a:spLocks noChangeArrowheads="1"/>
          </p:cNvSpPr>
          <p:nvPr/>
        </p:nvSpPr>
        <p:spPr bwMode="auto">
          <a:xfrm>
            <a:off x="3527444" y="4508501"/>
            <a:ext cx="1908175" cy="5397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83984" name="Freeform 16"/>
          <p:cNvSpPr>
            <a:spLocks noChangeAspect="1"/>
          </p:cNvSpPr>
          <p:nvPr/>
        </p:nvSpPr>
        <p:spPr bwMode="auto">
          <a:xfrm>
            <a:off x="3527425" y="4545013"/>
            <a:ext cx="1295400" cy="407987"/>
          </a:xfrm>
          <a:custGeom>
            <a:avLst/>
            <a:gdLst>
              <a:gd name="T0" fmla="*/ 0 w 435"/>
              <a:gd name="T1" fmla="*/ 75 h 132"/>
              <a:gd name="T2" fmla="*/ 36 w 435"/>
              <a:gd name="T3" fmla="*/ 78 h 132"/>
              <a:gd name="T4" fmla="*/ 51 w 435"/>
              <a:gd name="T5" fmla="*/ 36 h 132"/>
              <a:gd name="T6" fmla="*/ 63 w 435"/>
              <a:gd name="T7" fmla="*/ 102 h 132"/>
              <a:gd name="T8" fmla="*/ 84 w 435"/>
              <a:gd name="T9" fmla="*/ 18 h 132"/>
              <a:gd name="T10" fmla="*/ 99 w 435"/>
              <a:gd name="T11" fmla="*/ 123 h 132"/>
              <a:gd name="T12" fmla="*/ 111 w 435"/>
              <a:gd name="T13" fmla="*/ 0 h 132"/>
              <a:gd name="T14" fmla="*/ 123 w 435"/>
              <a:gd name="T15" fmla="*/ 96 h 132"/>
              <a:gd name="T16" fmla="*/ 138 w 435"/>
              <a:gd name="T17" fmla="*/ 42 h 132"/>
              <a:gd name="T18" fmla="*/ 156 w 435"/>
              <a:gd name="T19" fmla="*/ 96 h 132"/>
              <a:gd name="T20" fmla="*/ 168 w 435"/>
              <a:gd name="T21" fmla="*/ 75 h 132"/>
              <a:gd name="T22" fmla="*/ 192 w 435"/>
              <a:gd name="T23" fmla="*/ 60 h 132"/>
              <a:gd name="T24" fmla="*/ 204 w 435"/>
              <a:gd name="T25" fmla="*/ 105 h 132"/>
              <a:gd name="T26" fmla="*/ 207 w 435"/>
              <a:gd name="T27" fmla="*/ 45 h 132"/>
              <a:gd name="T28" fmla="*/ 231 w 435"/>
              <a:gd name="T29" fmla="*/ 102 h 132"/>
              <a:gd name="T30" fmla="*/ 243 w 435"/>
              <a:gd name="T31" fmla="*/ 39 h 132"/>
              <a:gd name="T32" fmla="*/ 264 w 435"/>
              <a:gd name="T33" fmla="*/ 117 h 132"/>
              <a:gd name="T34" fmla="*/ 276 w 435"/>
              <a:gd name="T35" fmla="*/ 33 h 132"/>
              <a:gd name="T36" fmla="*/ 288 w 435"/>
              <a:gd name="T37" fmla="*/ 117 h 132"/>
              <a:gd name="T38" fmla="*/ 309 w 435"/>
              <a:gd name="T39" fmla="*/ 12 h 132"/>
              <a:gd name="T40" fmla="*/ 324 w 435"/>
              <a:gd name="T41" fmla="*/ 132 h 132"/>
              <a:gd name="T42" fmla="*/ 345 w 435"/>
              <a:gd name="T43" fmla="*/ 33 h 132"/>
              <a:gd name="T44" fmla="*/ 357 w 435"/>
              <a:gd name="T45" fmla="*/ 114 h 132"/>
              <a:gd name="T46" fmla="*/ 378 w 435"/>
              <a:gd name="T47" fmla="*/ 54 h 132"/>
              <a:gd name="T48" fmla="*/ 390 w 435"/>
              <a:gd name="T49" fmla="*/ 102 h 132"/>
              <a:gd name="T50" fmla="*/ 399 w 435"/>
              <a:gd name="T51" fmla="*/ 54 h 132"/>
              <a:gd name="T52" fmla="*/ 408 w 435"/>
              <a:gd name="T53" fmla="*/ 81 h 132"/>
              <a:gd name="T54" fmla="*/ 435 w 435"/>
              <a:gd name="T55" fmla="*/ 81 h 1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35" h="132">
                <a:moveTo>
                  <a:pt x="0" y="75"/>
                </a:moveTo>
                <a:lnTo>
                  <a:pt x="36" y="78"/>
                </a:lnTo>
                <a:lnTo>
                  <a:pt x="51" y="36"/>
                </a:lnTo>
                <a:lnTo>
                  <a:pt x="63" y="102"/>
                </a:lnTo>
                <a:lnTo>
                  <a:pt x="84" y="18"/>
                </a:lnTo>
                <a:lnTo>
                  <a:pt x="99" y="123"/>
                </a:lnTo>
                <a:lnTo>
                  <a:pt x="111" y="0"/>
                </a:lnTo>
                <a:lnTo>
                  <a:pt x="123" y="96"/>
                </a:lnTo>
                <a:lnTo>
                  <a:pt x="138" y="42"/>
                </a:lnTo>
                <a:lnTo>
                  <a:pt x="156" y="96"/>
                </a:lnTo>
                <a:lnTo>
                  <a:pt x="168" y="75"/>
                </a:lnTo>
                <a:lnTo>
                  <a:pt x="192" y="60"/>
                </a:lnTo>
                <a:lnTo>
                  <a:pt x="204" y="105"/>
                </a:lnTo>
                <a:lnTo>
                  <a:pt x="207" y="45"/>
                </a:lnTo>
                <a:lnTo>
                  <a:pt x="231" y="102"/>
                </a:lnTo>
                <a:lnTo>
                  <a:pt x="243" y="39"/>
                </a:lnTo>
                <a:lnTo>
                  <a:pt x="264" y="117"/>
                </a:lnTo>
                <a:lnTo>
                  <a:pt x="276" y="33"/>
                </a:lnTo>
                <a:lnTo>
                  <a:pt x="288" y="117"/>
                </a:lnTo>
                <a:lnTo>
                  <a:pt x="309" y="12"/>
                </a:lnTo>
                <a:lnTo>
                  <a:pt x="324" y="132"/>
                </a:lnTo>
                <a:lnTo>
                  <a:pt x="345" y="33"/>
                </a:lnTo>
                <a:lnTo>
                  <a:pt x="357" y="114"/>
                </a:lnTo>
                <a:lnTo>
                  <a:pt x="378" y="54"/>
                </a:lnTo>
                <a:lnTo>
                  <a:pt x="390" y="102"/>
                </a:lnTo>
                <a:lnTo>
                  <a:pt x="399" y="54"/>
                </a:lnTo>
                <a:lnTo>
                  <a:pt x="408" y="81"/>
                </a:lnTo>
                <a:lnTo>
                  <a:pt x="435" y="81"/>
                </a:lnTo>
              </a:path>
            </a:pathLst>
          </a:custGeom>
          <a:noFill/>
          <a:ln w="28575" cmpd="sng">
            <a:solidFill>
              <a:srgbClr val="0099FF"/>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193" tIns="45604" rIns="91193" bIns="45604"/>
          <a:lstStyle/>
          <a:p>
            <a:endParaRPr lang="en-US"/>
          </a:p>
        </p:txBody>
      </p:sp>
    </p:spTree>
    <p:extLst>
      <p:ext uri="{BB962C8B-B14F-4D97-AF65-F5344CB8AC3E}">
        <p14:creationId xmlns:p14="http://schemas.microsoft.com/office/powerpoint/2010/main" val="3191323510"/>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26978" name="Rectangle 2"/>
          <p:cNvSpPr>
            <a:spLocks noGrp="1" noChangeArrowheads="1"/>
          </p:cNvSpPr>
          <p:nvPr>
            <p:ph type="body" idx="1"/>
          </p:nvPr>
        </p:nvSpPr>
        <p:spPr>
          <a:xfrm>
            <a:off x="0" y="1160463"/>
            <a:ext cx="9144000" cy="4495800"/>
          </a:xfrm>
          <a:ln/>
          <a:extLst>
            <a:ext uri="{91240B29-F687-4F45-9708-019B960494DF}">
              <a14:hiddenLine xmlns:a14="http://schemas.microsoft.com/office/drawing/2010/main" w="9525">
                <a:solidFill>
                  <a:schemeClr val="bg1"/>
                </a:solidFill>
                <a:miter lim="800000"/>
                <a:headEnd/>
                <a:tailEnd/>
              </a14:hiddenLine>
            </a:ext>
          </a:extLst>
        </p:spPr>
        <p:txBody>
          <a:bodyPr>
            <a:normAutofit/>
          </a:bodyPr>
          <a:lstStyle/>
          <a:p>
            <a:endParaRPr lang="en-US" sz="2000" dirty="0"/>
          </a:p>
        </p:txBody>
      </p:sp>
      <p:sp>
        <p:nvSpPr>
          <p:cNvPr id="126979" name="Rectangle 3"/>
          <p:cNvSpPr>
            <a:spLocks noGrp="1" noChangeArrowheads="1"/>
          </p:cNvSpPr>
          <p:nvPr>
            <p:ph type="title"/>
          </p:nvPr>
        </p:nvSpPr>
        <p:spPr>
          <a:xfrm>
            <a:off x="0" y="1"/>
            <a:ext cx="9753600" cy="1143000"/>
          </a:xfrm>
        </p:spPr>
        <p:txBody>
          <a:bodyPr/>
          <a:lstStyle/>
          <a:p>
            <a:r>
              <a:rPr lang="en-US" sz="3200" b="1" i="1" dirty="0"/>
              <a:t>                       </a:t>
            </a:r>
            <a:r>
              <a:rPr lang="en-US" sz="3200" b="1" i="1" dirty="0" smtClean="0"/>
              <a:t>(Deep) Dynamic Bayesian Net</a:t>
            </a:r>
            <a:endParaRPr lang="en-US" sz="2000" b="1" i="1" dirty="0"/>
          </a:p>
        </p:txBody>
      </p:sp>
      <p:pic>
        <p:nvPicPr>
          <p:cNvPr id="126980" name="Picture 4" descr="chai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916132"/>
            <a:ext cx="9144000" cy="4941887"/>
          </a:xfrm>
          <a:prstGeom prst="rect">
            <a:avLst/>
          </a:prstGeom>
          <a:noFill/>
          <a:extLst>
            <a:ext uri="{909E8E84-426E-40DD-AFC4-6F175D3DCCD1}">
              <a14:hiddenFill xmlns:a14="http://schemas.microsoft.com/office/drawing/2010/main">
                <a:solidFill>
                  <a:srgbClr val="FFFFFF"/>
                </a:solidFill>
              </a14:hiddenFill>
            </a:ext>
          </a:extLst>
        </p:spPr>
      </p:pic>
      <p:sp>
        <p:nvSpPr>
          <p:cNvPr id="126981" name="Text Box 5"/>
          <p:cNvSpPr txBox="1">
            <a:spLocks noChangeArrowheads="1"/>
          </p:cNvSpPr>
          <p:nvPr/>
        </p:nvSpPr>
        <p:spPr bwMode="auto">
          <a:xfrm>
            <a:off x="539751" y="3249614"/>
            <a:ext cx="1319213" cy="404278"/>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p>
            <a:pPr eaLnBrk="0" hangingPunct="0"/>
            <a:r>
              <a:rPr lang="en-US" sz="2000" b="1">
                <a:latin typeface="Times New Roman" pitchFamily="18" charset="0"/>
              </a:rPr>
              <a:t>message</a:t>
            </a:r>
          </a:p>
        </p:txBody>
      </p:sp>
      <p:sp>
        <p:nvSpPr>
          <p:cNvPr id="126982" name="Text Box 6"/>
          <p:cNvSpPr txBox="1">
            <a:spLocks noChangeArrowheads="1"/>
          </p:cNvSpPr>
          <p:nvPr/>
        </p:nvSpPr>
        <p:spPr bwMode="auto">
          <a:xfrm rot="4198771">
            <a:off x="521494" y="4671219"/>
            <a:ext cx="1987550" cy="366712"/>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pPr eaLnBrk="0" hangingPunct="0"/>
            <a:r>
              <a:rPr lang="en-US" b="1">
                <a:latin typeface="Times New Roman" pitchFamily="18" charset="0"/>
              </a:rPr>
              <a:t>motor/articulators</a:t>
            </a:r>
          </a:p>
        </p:txBody>
      </p:sp>
      <p:sp>
        <p:nvSpPr>
          <p:cNvPr id="126983" name="Rectangle 7"/>
          <p:cNvSpPr>
            <a:spLocks noChangeAspect="1" noChangeArrowheads="1"/>
          </p:cNvSpPr>
          <p:nvPr/>
        </p:nvSpPr>
        <p:spPr bwMode="auto">
          <a:xfrm>
            <a:off x="3455988" y="5734050"/>
            <a:ext cx="2197100" cy="323850"/>
          </a:xfrm>
          <a:prstGeom prst="rect">
            <a:avLst/>
          </a:prstGeom>
          <a:solidFill>
            <a:schemeClr val="accent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pPr marL="113991" lvl="1" indent="1588" algn="ctr">
              <a:lnSpc>
                <a:spcPct val="90000"/>
              </a:lnSpc>
              <a:spcBef>
                <a:spcPct val="40000"/>
              </a:spcBef>
              <a:spcAft>
                <a:spcPct val="15000"/>
              </a:spcAft>
              <a:tabLst>
                <a:tab pos="1249149" algn="r"/>
                <a:tab pos="1486627" algn="l"/>
              </a:tabLst>
            </a:pPr>
            <a:r>
              <a:rPr lang="en-US" sz="1600" b="1"/>
              <a:t>Speech Acoustics</a:t>
            </a:r>
          </a:p>
        </p:txBody>
      </p:sp>
      <p:sp>
        <p:nvSpPr>
          <p:cNvPr id="126984" name="Line 8"/>
          <p:cNvSpPr>
            <a:spLocks noChangeShapeType="1"/>
          </p:cNvSpPr>
          <p:nvPr/>
        </p:nvSpPr>
        <p:spPr bwMode="auto">
          <a:xfrm>
            <a:off x="2124075" y="5084764"/>
            <a:ext cx="71438" cy="215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6985" name="Line 9"/>
          <p:cNvSpPr>
            <a:spLocks noChangeShapeType="1"/>
          </p:cNvSpPr>
          <p:nvPr/>
        </p:nvSpPr>
        <p:spPr bwMode="auto">
          <a:xfrm>
            <a:off x="2376489" y="4976813"/>
            <a:ext cx="71437" cy="215900"/>
          </a:xfrm>
          <a:prstGeom prst="line">
            <a:avLst/>
          </a:prstGeom>
          <a:noFill/>
          <a:ln w="38100">
            <a:solidFill>
              <a:schemeClr val="tx1"/>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6986" name="Freeform 10"/>
          <p:cNvSpPr>
            <a:spLocks/>
          </p:cNvSpPr>
          <p:nvPr/>
        </p:nvSpPr>
        <p:spPr bwMode="auto">
          <a:xfrm>
            <a:off x="4795838" y="3114675"/>
            <a:ext cx="652462" cy="623888"/>
          </a:xfrm>
          <a:custGeom>
            <a:avLst/>
            <a:gdLst>
              <a:gd name="T0" fmla="*/ 388 w 411"/>
              <a:gd name="T1" fmla="*/ 175 h 393"/>
              <a:gd name="T2" fmla="*/ 315 w 411"/>
              <a:gd name="T3" fmla="*/ 65 h 393"/>
              <a:gd name="T4" fmla="*/ 160 w 411"/>
              <a:gd name="T5" fmla="*/ 2 h 393"/>
              <a:gd name="T6" fmla="*/ 115 w 411"/>
              <a:gd name="T7" fmla="*/ 11 h 393"/>
              <a:gd name="T8" fmla="*/ 151 w 411"/>
              <a:gd name="T9" fmla="*/ 47 h 393"/>
              <a:gd name="T10" fmla="*/ 160 w 411"/>
              <a:gd name="T11" fmla="*/ 93 h 393"/>
              <a:gd name="T12" fmla="*/ 88 w 411"/>
              <a:gd name="T13" fmla="*/ 75 h 393"/>
              <a:gd name="T14" fmla="*/ 42 w 411"/>
              <a:gd name="T15" fmla="*/ 65 h 393"/>
              <a:gd name="T16" fmla="*/ 15 w 411"/>
              <a:gd name="T17" fmla="*/ 56 h 393"/>
              <a:gd name="T18" fmla="*/ 15 w 411"/>
              <a:gd name="T19" fmla="*/ 138 h 393"/>
              <a:gd name="T20" fmla="*/ 70 w 411"/>
              <a:gd name="T21" fmla="*/ 165 h 393"/>
              <a:gd name="T22" fmla="*/ 142 w 411"/>
              <a:gd name="T23" fmla="*/ 202 h 393"/>
              <a:gd name="T24" fmla="*/ 197 w 411"/>
              <a:gd name="T25" fmla="*/ 238 h 393"/>
              <a:gd name="T26" fmla="*/ 242 w 411"/>
              <a:gd name="T27" fmla="*/ 284 h 393"/>
              <a:gd name="T28" fmla="*/ 297 w 411"/>
              <a:gd name="T29" fmla="*/ 302 h 393"/>
              <a:gd name="T30" fmla="*/ 333 w 411"/>
              <a:gd name="T3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93">
                <a:moveTo>
                  <a:pt x="388" y="175"/>
                </a:moveTo>
                <a:cubicBezTo>
                  <a:pt x="411" y="105"/>
                  <a:pt x="365" y="93"/>
                  <a:pt x="315" y="65"/>
                </a:cubicBezTo>
                <a:cubicBezTo>
                  <a:pt x="254" y="31"/>
                  <a:pt x="229" y="16"/>
                  <a:pt x="160" y="2"/>
                </a:cubicBezTo>
                <a:cubicBezTo>
                  <a:pt x="145" y="5"/>
                  <a:pt x="126" y="0"/>
                  <a:pt x="115" y="11"/>
                </a:cubicBezTo>
                <a:cubicBezTo>
                  <a:pt x="91" y="35"/>
                  <a:pt x="151" y="47"/>
                  <a:pt x="151" y="47"/>
                </a:cubicBezTo>
                <a:cubicBezTo>
                  <a:pt x="156" y="51"/>
                  <a:pt x="197" y="80"/>
                  <a:pt x="160" y="93"/>
                </a:cubicBezTo>
                <a:cubicBezTo>
                  <a:pt x="149" y="97"/>
                  <a:pt x="102" y="80"/>
                  <a:pt x="88" y="75"/>
                </a:cubicBezTo>
                <a:cubicBezTo>
                  <a:pt x="62" y="47"/>
                  <a:pt x="59" y="14"/>
                  <a:pt x="42" y="65"/>
                </a:cubicBezTo>
                <a:cubicBezTo>
                  <a:pt x="33" y="62"/>
                  <a:pt x="21" y="49"/>
                  <a:pt x="15" y="56"/>
                </a:cubicBezTo>
                <a:cubicBezTo>
                  <a:pt x="4" y="69"/>
                  <a:pt x="0" y="119"/>
                  <a:pt x="15" y="138"/>
                </a:cubicBezTo>
                <a:cubicBezTo>
                  <a:pt x="28" y="154"/>
                  <a:pt x="52" y="159"/>
                  <a:pt x="70" y="165"/>
                </a:cubicBezTo>
                <a:cubicBezTo>
                  <a:pt x="124" y="222"/>
                  <a:pt x="30" y="129"/>
                  <a:pt x="142" y="202"/>
                </a:cubicBezTo>
                <a:cubicBezTo>
                  <a:pt x="160" y="214"/>
                  <a:pt x="197" y="238"/>
                  <a:pt x="197" y="238"/>
                </a:cubicBezTo>
                <a:cubicBezTo>
                  <a:pt x="213" y="261"/>
                  <a:pt x="215" y="272"/>
                  <a:pt x="242" y="284"/>
                </a:cubicBezTo>
                <a:cubicBezTo>
                  <a:pt x="260" y="292"/>
                  <a:pt x="297" y="302"/>
                  <a:pt x="297" y="302"/>
                </a:cubicBezTo>
                <a:cubicBezTo>
                  <a:pt x="306" y="328"/>
                  <a:pt x="311" y="371"/>
                  <a:pt x="333" y="393"/>
                </a:cubicBezTo>
              </a:path>
            </a:pathLst>
          </a:custGeom>
          <a:noFill/>
          <a:ln w="12700" cap="flat" cmpd="sng">
            <a:solidFill>
              <a:schemeClr val="bg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126987" name="Rectangle 11"/>
          <p:cNvSpPr>
            <a:spLocks noChangeArrowheads="1"/>
          </p:cNvSpPr>
          <p:nvPr/>
        </p:nvSpPr>
        <p:spPr bwMode="auto">
          <a:xfrm>
            <a:off x="3453030" y="797738"/>
            <a:ext cx="6408738" cy="5697537"/>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pPr algn="ctr"/>
            <a:endParaRPr lang="en-US"/>
          </a:p>
        </p:txBody>
      </p:sp>
      <p:sp>
        <p:nvSpPr>
          <p:cNvPr id="126988" name="Rectangle 12"/>
          <p:cNvSpPr>
            <a:spLocks noChangeArrowheads="1"/>
          </p:cNvSpPr>
          <p:nvPr/>
        </p:nvSpPr>
        <p:spPr bwMode="auto">
          <a:xfrm>
            <a:off x="1979613" y="2492394"/>
            <a:ext cx="1727200" cy="468313"/>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126989" name="Freeform 13"/>
          <p:cNvSpPr>
            <a:spLocks/>
          </p:cNvSpPr>
          <p:nvPr/>
        </p:nvSpPr>
        <p:spPr bwMode="auto">
          <a:xfrm>
            <a:off x="1943119" y="2852739"/>
            <a:ext cx="180975" cy="114300"/>
          </a:xfrm>
          <a:custGeom>
            <a:avLst/>
            <a:gdLst>
              <a:gd name="T0" fmla="*/ 114 w 114"/>
              <a:gd name="T1" fmla="*/ 72 h 72"/>
              <a:gd name="T2" fmla="*/ 91 w 114"/>
              <a:gd name="T3" fmla="*/ 27 h 72"/>
              <a:gd name="T4" fmla="*/ 46 w 114"/>
              <a:gd name="T5" fmla="*/ 4 h 72"/>
              <a:gd name="T6" fmla="*/ 0 w 114"/>
              <a:gd name="T7" fmla="*/ 4 h 72"/>
            </a:gdLst>
            <a:ahLst/>
            <a:cxnLst>
              <a:cxn ang="0">
                <a:pos x="T0" y="T1"/>
              </a:cxn>
              <a:cxn ang="0">
                <a:pos x="T2" y="T3"/>
              </a:cxn>
              <a:cxn ang="0">
                <a:pos x="T4" y="T5"/>
              </a:cxn>
              <a:cxn ang="0">
                <a:pos x="T6" y="T7"/>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6990" name="AutoShape 14"/>
          <p:cNvSpPr>
            <a:spLocks noChangeArrowheads="1"/>
          </p:cNvSpPr>
          <p:nvPr/>
        </p:nvSpPr>
        <p:spPr bwMode="auto">
          <a:xfrm>
            <a:off x="1655763" y="2852739"/>
            <a:ext cx="252412" cy="107950"/>
          </a:xfrm>
          <a:prstGeom prst="parallelogram">
            <a:avLst>
              <a:gd name="adj" fmla="val 58456"/>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126991" name="AutoShape 15"/>
          <p:cNvSpPr>
            <a:spLocks noChangeArrowheads="1"/>
          </p:cNvSpPr>
          <p:nvPr/>
        </p:nvSpPr>
        <p:spPr bwMode="auto">
          <a:xfrm>
            <a:off x="1403350" y="2924194"/>
            <a:ext cx="612775" cy="144463"/>
          </a:xfrm>
          <a:prstGeom prst="parallelogram">
            <a:avLst>
              <a:gd name="adj" fmla="val 106044"/>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p>
            <a:endParaRPr lang="en-US"/>
          </a:p>
        </p:txBody>
      </p:sp>
      <p:sp>
        <p:nvSpPr>
          <p:cNvPr id="126992" name="Freeform 16"/>
          <p:cNvSpPr>
            <a:spLocks/>
          </p:cNvSpPr>
          <p:nvPr/>
        </p:nvSpPr>
        <p:spPr bwMode="auto">
          <a:xfrm>
            <a:off x="1547813" y="2924194"/>
            <a:ext cx="107950" cy="180975"/>
          </a:xfrm>
          <a:custGeom>
            <a:avLst/>
            <a:gdLst>
              <a:gd name="T0" fmla="*/ 114 w 114"/>
              <a:gd name="T1" fmla="*/ 72 h 72"/>
              <a:gd name="T2" fmla="*/ 91 w 114"/>
              <a:gd name="T3" fmla="*/ 27 h 72"/>
              <a:gd name="T4" fmla="*/ 46 w 114"/>
              <a:gd name="T5" fmla="*/ 4 h 72"/>
              <a:gd name="T6" fmla="*/ 0 w 114"/>
              <a:gd name="T7" fmla="*/ 4 h 72"/>
            </a:gdLst>
            <a:ahLst/>
            <a:cxnLst>
              <a:cxn ang="0">
                <a:pos x="T0" y="T1"/>
              </a:cxn>
              <a:cxn ang="0">
                <a:pos x="T2" y="T3"/>
              </a:cxn>
              <a:cxn ang="0">
                <a:pos x="T4" y="T5"/>
              </a:cxn>
              <a:cxn ang="0">
                <a:pos x="T6" y="T7"/>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6993" name="Text Box 17"/>
          <p:cNvSpPr txBox="1">
            <a:spLocks noChangeArrowheads="1"/>
          </p:cNvSpPr>
          <p:nvPr/>
        </p:nvSpPr>
        <p:spPr bwMode="auto">
          <a:xfrm>
            <a:off x="647700" y="1773241"/>
            <a:ext cx="1385887" cy="399875"/>
          </a:xfrm>
          <a:prstGeom prst="rect">
            <a:avLst/>
          </a:prstGeom>
          <a:solidFill>
            <a:srgbClr val="3399FF"/>
          </a:solidFill>
          <a:ln w="9525">
            <a:solidFill>
              <a:srgbClr val="3399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193" tIns="45604" rIns="91193" bIns="45604">
            <a:spAutoFit/>
          </a:bodyPr>
          <a:lstStyle/>
          <a:p>
            <a:pPr eaLnBrk="0" hangingPunct="0"/>
            <a:r>
              <a:rPr lang="en-US" sz="2000" b="1" dirty="0">
                <a:solidFill>
                  <a:schemeClr val="bg1"/>
                </a:solidFill>
                <a:latin typeface="Times New Roman" pitchFamily="18" charset="0"/>
              </a:rPr>
              <a:t>SPEAKER</a:t>
            </a:r>
            <a:endParaRPr lang="en-US" sz="1200" b="1" dirty="0">
              <a:solidFill>
                <a:schemeClr val="tx2"/>
              </a:solidFill>
              <a:latin typeface="Times New Roman" pitchFamily="18" charset="0"/>
            </a:endParaRPr>
          </a:p>
        </p:txBody>
      </p:sp>
      <p:sp>
        <p:nvSpPr>
          <p:cNvPr id="126997" name="Freeform 21"/>
          <p:cNvSpPr>
            <a:spLocks noChangeAspect="1"/>
          </p:cNvSpPr>
          <p:nvPr/>
        </p:nvSpPr>
        <p:spPr bwMode="auto">
          <a:xfrm>
            <a:off x="2951182" y="4868882"/>
            <a:ext cx="1330325" cy="396875"/>
          </a:xfrm>
          <a:custGeom>
            <a:avLst/>
            <a:gdLst>
              <a:gd name="T0" fmla="*/ 0 w 465"/>
              <a:gd name="T1" fmla="*/ 117 h 216"/>
              <a:gd name="T2" fmla="*/ 24 w 465"/>
              <a:gd name="T3" fmla="*/ 78 h 216"/>
              <a:gd name="T4" fmla="*/ 39 w 465"/>
              <a:gd name="T5" fmla="*/ 159 h 216"/>
              <a:gd name="T6" fmla="*/ 60 w 465"/>
              <a:gd name="T7" fmla="*/ 30 h 216"/>
              <a:gd name="T8" fmla="*/ 75 w 465"/>
              <a:gd name="T9" fmla="*/ 177 h 216"/>
              <a:gd name="T10" fmla="*/ 87 w 465"/>
              <a:gd name="T11" fmla="*/ 6 h 216"/>
              <a:gd name="T12" fmla="*/ 93 w 465"/>
              <a:gd name="T13" fmla="*/ 207 h 216"/>
              <a:gd name="T14" fmla="*/ 111 w 465"/>
              <a:gd name="T15" fmla="*/ 0 h 216"/>
              <a:gd name="T16" fmla="*/ 117 w 465"/>
              <a:gd name="T17" fmla="*/ 216 h 216"/>
              <a:gd name="T18" fmla="*/ 135 w 465"/>
              <a:gd name="T19" fmla="*/ 15 h 216"/>
              <a:gd name="T20" fmla="*/ 147 w 465"/>
              <a:gd name="T21" fmla="*/ 180 h 216"/>
              <a:gd name="T22" fmla="*/ 162 w 465"/>
              <a:gd name="T23" fmla="*/ 33 h 216"/>
              <a:gd name="T24" fmla="*/ 171 w 465"/>
              <a:gd name="T25" fmla="*/ 168 h 216"/>
              <a:gd name="T26" fmla="*/ 192 w 465"/>
              <a:gd name="T27" fmla="*/ 69 h 216"/>
              <a:gd name="T28" fmla="*/ 201 w 465"/>
              <a:gd name="T29" fmla="*/ 150 h 216"/>
              <a:gd name="T30" fmla="*/ 210 w 465"/>
              <a:gd name="T31" fmla="*/ 78 h 216"/>
              <a:gd name="T32" fmla="*/ 231 w 465"/>
              <a:gd name="T33" fmla="*/ 150 h 216"/>
              <a:gd name="T34" fmla="*/ 243 w 465"/>
              <a:gd name="T35" fmla="*/ 63 h 216"/>
              <a:gd name="T36" fmla="*/ 264 w 465"/>
              <a:gd name="T37" fmla="*/ 165 h 216"/>
              <a:gd name="T38" fmla="*/ 276 w 465"/>
              <a:gd name="T39" fmla="*/ 24 h 216"/>
              <a:gd name="T40" fmla="*/ 300 w 465"/>
              <a:gd name="T41" fmla="*/ 192 h 216"/>
              <a:gd name="T42" fmla="*/ 318 w 465"/>
              <a:gd name="T43" fmla="*/ 12 h 216"/>
              <a:gd name="T44" fmla="*/ 339 w 465"/>
              <a:gd name="T45" fmla="*/ 207 h 216"/>
              <a:gd name="T46" fmla="*/ 360 w 465"/>
              <a:gd name="T47" fmla="*/ 15 h 216"/>
              <a:gd name="T48" fmla="*/ 381 w 465"/>
              <a:gd name="T49" fmla="*/ 195 h 216"/>
              <a:gd name="T50" fmla="*/ 396 w 465"/>
              <a:gd name="T51" fmla="*/ 39 h 216"/>
              <a:gd name="T52" fmla="*/ 417 w 465"/>
              <a:gd name="T53" fmla="*/ 168 h 216"/>
              <a:gd name="T54" fmla="*/ 429 w 465"/>
              <a:gd name="T55" fmla="*/ 72 h 216"/>
              <a:gd name="T56" fmla="*/ 450 w 465"/>
              <a:gd name="T57" fmla="*/ 141 h 216"/>
              <a:gd name="T58" fmla="*/ 465 w 465"/>
              <a:gd name="T59" fmla="*/ 102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465" h="216">
                <a:moveTo>
                  <a:pt x="0" y="117"/>
                </a:moveTo>
                <a:lnTo>
                  <a:pt x="24" y="78"/>
                </a:lnTo>
                <a:lnTo>
                  <a:pt x="39" y="159"/>
                </a:lnTo>
                <a:lnTo>
                  <a:pt x="60" y="30"/>
                </a:lnTo>
                <a:lnTo>
                  <a:pt x="75" y="177"/>
                </a:lnTo>
                <a:lnTo>
                  <a:pt x="87" y="6"/>
                </a:lnTo>
                <a:lnTo>
                  <a:pt x="93" y="207"/>
                </a:lnTo>
                <a:lnTo>
                  <a:pt x="111" y="0"/>
                </a:lnTo>
                <a:lnTo>
                  <a:pt x="117" y="216"/>
                </a:lnTo>
                <a:lnTo>
                  <a:pt x="135" y="15"/>
                </a:lnTo>
                <a:lnTo>
                  <a:pt x="147" y="180"/>
                </a:lnTo>
                <a:lnTo>
                  <a:pt x="162" y="33"/>
                </a:lnTo>
                <a:lnTo>
                  <a:pt x="171" y="168"/>
                </a:lnTo>
                <a:lnTo>
                  <a:pt x="192" y="69"/>
                </a:lnTo>
                <a:lnTo>
                  <a:pt x="201" y="150"/>
                </a:lnTo>
                <a:lnTo>
                  <a:pt x="210" y="78"/>
                </a:lnTo>
                <a:lnTo>
                  <a:pt x="231" y="150"/>
                </a:lnTo>
                <a:lnTo>
                  <a:pt x="243" y="63"/>
                </a:lnTo>
                <a:lnTo>
                  <a:pt x="264" y="165"/>
                </a:lnTo>
                <a:lnTo>
                  <a:pt x="276" y="24"/>
                </a:lnTo>
                <a:lnTo>
                  <a:pt x="300" y="192"/>
                </a:lnTo>
                <a:lnTo>
                  <a:pt x="318" y="12"/>
                </a:lnTo>
                <a:lnTo>
                  <a:pt x="339" y="207"/>
                </a:lnTo>
                <a:lnTo>
                  <a:pt x="360" y="15"/>
                </a:lnTo>
                <a:lnTo>
                  <a:pt x="381" y="195"/>
                </a:lnTo>
                <a:lnTo>
                  <a:pt x="396" y="39"/>
                </a:lnTo>
                <a:lnTo>
                  <a:pt x="417" y="168"/>
                </a:lnTo>
                <a:lnTo>
                  <a:pt x="429" y="72"/>
                </a:lnTo>
                <a:lnTo>
                  <a:pt x="450" y="141"/>
                </a:lnTo>
                <a:lnTo>
                  <a:pt x="465" y="102"/>
                </a:lnTo>
              </a:path>
            </a:pathLst>
          </a:custGeom>
          <a:noFill/>
          <a:ln w="28575" cmpd="sng">
            <a:solidFill>
              <a:srgbClr val="00CC99"/>
            </a:solidFill>
            <a:prstDash val="solid"/>
            <a:round/>
            <a:headEnd type="none" w="sm" len="sm"/>
            <a:tailEnd type="none" w="sm" len="sm"/>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17961" dir="2700000" algn="ctr" rotWithShape="0">
                    <a:schemeClr val="bg2"/>
                  </a:outerShdw>
                </a:effectLst>
              </a14:hiddenEffects>
            </a:ext>
          </a:extLst>
        </p:spPr>
        <p:txBody>
          <a:bodyPr lIns="91193" tIns="45604" rIns="91193" bIns="45604"/>
          <a:lstStyle/>
          <a:p>
            <a:endParaRPr lang="en-US"/>
          </a:p>
        </p:txBody>
      </p:sp>
      <p:pic>
        <p:nvPicPr>
          <p:cNvPr id="126998" name="Picture 22" descr="Lombar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57700" y="1233488"/>
            <a:ext cx="4686300" cy="5624512"/>
          </a:xfrm>
          <a:prstGeom prst="rect">
            <a:avLst/>
          </a:prstGeom>
          <a:noFill/>
          <a:extLst>
            <a:ext uri="{909E8E84-426E-40DD-AFC4-6F175D3DCCD1}">
              <a14:hiddenFill xmlns:a14="http://schemas.microsoft.com/office/drawing/2010/main">
                <a:solidFill>
                  <a:srgbClr val="FFFFFF"/>
                </a:solidFill>
              </a14:hiddenFill>
            </a:ext>
          </a:extLst>
        </p:spPr>
      </p:pic>
      <p:sp>
        <p:nvSpPr>
          <p:cNvPr id="127000" name="Text Box 24"/>
          <p:cNvSpPr txBox="1">
            <a:spLocks noChangeArrowheads="1"/>
          </p:cNvSpPr>
          <p:nvPr/>
        </p:nvSpPr>
        <p:spPr bwMode="auto">
          <a:xfrm>
            <a:off x="3132157" y="2924175"/>
            <a:ext cx="1165225" cy="3365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articulation</a:t>
            </a:r>
          </a:p>
        </p:txBody>
      </p:sp>
      <p:sp>
        <p:nvSpPr>
          <p:cNvPr id="127001" name="Text Box 25"/>
          <p:cNvSpPr txBox="1">
            <a:spLocks noChangeArrowheads="1"/>
          </p:cNvSpPr>
          <p:nvPr/>
        </p:nvSpPr>
        <p:spPr bwMode="auto">
          <a:xfrm>
            <a:off x="3455988" y="2060575"/>
            <a:ext cx="763196" cy="33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targets</a:t>
            </a:r>
          </a:p>
        </p:txBody>
      </p:sp>
      <p:sp>
        <p:nvSpPr>
          <p:cNvPr id="127002" name="Line 26"/>
          <p:cNvSpPr>
            <a:spLocks noChangeShapeType="1"/>
          </p:cNvSpPr>
          <p:nvPr/>
        </p:nvSpPr>
        <p:spPr bwMode="auto">
          <a:xfrm>
            <a:off x="4284664" y="2241550"/>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03" name="Text Box 27"/>
          <p:cNvSpPr txBox="1">
            <a:spLocks noChangeArrowheads="1"/>
          </p:cNvSpPr>
          <p:nvPr/>
        </p:nvSpPr>
        <p:spPr bwMode="auto">
          <a:xfrm>
            <a:off x="2376489" y="3465514"/>
            <a:ext cx="2201410" cy="33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distortion-free acoustics</a:t>
            </a:r>
          </a:p>
        </p:txBody>
      </p:sp>
      <p:sp>
        <p:nvSpPr>
          <p:cNvPr id="127006" name="Text Box 30"/>
          <p:cNvSpPr txBox="1">
            <a:spLocks noChangeArrowheads="1"/>
          </p:cNvSpPr>
          <p:nvPr/>
        </p:nvSpPr>
        <p:spPr bwMode="auto">
          <a:xfrm>
            <a:off x="2700338" y="4257676"/>
            <a:ext cx="1746670" cy="338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distorted acoustics</a:t>
            </a:r>
          </a:p>
        </p:txBody>
      </p:sp>
      <p:sp>
        <p:nvSpPr>
          <p:cNvPr id="127007" name="Line 31"/>
          <p:cNvSpPr>
            <a:spLocks noChangeShapeType="1"/>
          </p:cNvSpPr>
          <p:nvPr/>
        </p:nvSpPr>
        <p:spPr bwMode="auto">
          <a:xfrm>
            <a:off x="4284664" y="3105150"/>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08" name="Line 32"/>
          <p:cNvSpPr>
            <a:spLocks noChangeShapeType="1"/>
          </p:cNvSpPr>
          <p:nvPr/>
        </p:nvSpPr>
        <p:spPr bwMode="auto">
          <a:xfrm>
            <a:off x="4176713" y="3789363"/>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09" name="Line 33"/>
          <p:cNvSpPr>
            <a:spLocks noChangeShapeType="1"/>
          </p:cNvSpPr>
          <p:nvPr/>
        </p:nvSpPr>
        <p:spPr bwMode="auto">
          <a:xfrm flipV="1">
            <a:off x="4248150" y="5734069"/>
            <a:ext cx="288925" cy="73025"/>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10" name="Line 34"/>
          <p:cNvSpPr>
            <a:spLocks noChangeShapeType="1"/>
          </p:cNvSpPr>
          <p:nvPr/>
        </p:nvSpPr>
        <p:spPr bwMode="auto">
          <a:xfrm>
            <a:off x="4248150" y="4581525"/>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11" name="Line 35"/>
          <p:cNvSpPr>
            <a:spLocks noChangeShapeType="1"/>
          </p:cNvSpPr>
          <p:nvPr/>
        </p:nvSpPr>
        <p:spPr bwMode="auto">
          <a:xfrm>
            <a:off x="4284664" y="6237288"/>
            <a:ext cx="288925" cy="107950"/>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p>
            <a:endParaRPr lang="en-US"/>
          </a:p>
        </p:txBody>
      </p:sp>
      <p:sp>
        <p:nvSpPr>
          <p:cNvPr id="127012" name="Text Box 36"/>
          <p:cNvSpPr txBox="1">
            <a:spLocks noChangeArrowheads="1"/>
          </p:cNvSpPr>
          <p:nvPr/>
        </p:nvSpPr>
        <p:spPr bwMode="auto">
          <a:xfrm>
            <a:off x="2016126" y="5876943"/>
            <a:ext cx="2161719" cy="5847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p>
            <a:r>
              <a:rPr lang="en-US" sz="1600"/>
              <a:t>    distortion factors &amp; </a:t>
            </a:r>
          </a:p>
          <a:p>
            <a:r>
              <a:rPr lang="en-US" sz="1600"/>
              <a:t>feedback to articulation</a:t>
            </a:r>
          </a:p>
        </p:txBody>
      </p:sp>
      <p:pic>
        <p:nvPicPr>
          <p:cNvPr id="31" name="Picture 2"/>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33311" t="21955" r="35310" b="14012"/>
          <a:stretch/>
        </p:blipFill>
        <p:spPr bwMode="auto">
          <a:xfrm>
            <a:off x="42023" y="0"/>
            <a:ext cx="2153490" cy="258588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4176317761"/>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67000" y="152400"/>
            <a:ext cx="8229600" cy="1143000"/>
          </a:xfrm>
        </p:spPr>
        <p:txBody>
          <a:bodyPr>
            <a:normAutofit/>
          </a:bodyPr>
          <a:lstStyle/>
          <a:p>
            <a:r>
              <a:rPr lang="en-US" sz="2800" dirty="0" smtClean="0"/>
              <a:t>ICASSP-2004</a:t>
            </a:r>
            <a:endParaRPr lang="en-US" sz="2800" dirty="0"/>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84</a:t>
            </a:fld>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9519" y="997106"/>
            <a:ext cx="8381081" cy="58608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03959329"/>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Generative Modeling</a:t>
            </a:r>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85</a:t>
            </a:fld>
            <a:endParaRPr lang="en-US"/>
          </a:p>
        </p:txBody>
      </p:sp>
      <p:pic>
        <p:nvPicPr>
          <p:cNvPr id="3074" name="Picture 2"/>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1371600" y="2057400"/>
            <a:ext cx="6702301" cy="41477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59206039"/>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86</a:t>
            </a:fld>
            <a:endParaRPr lang="en-US"/>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4800" y="2839943"/>
            <a:ext cx="5522769" cy="37016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3999" cy="2393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BEBA8EAE-BF5A-486C-A8C5-ECC9F3942E4B}">
                <a14:imgProps xmlns:a14="http://schemas.microsoft.com/office/drawing/2010/main">
                  <a14:imgLayer r:embed="rId5">
                    <a14:imgEffect>
                      <a14:saturation sat="153000"/>
                    </a14:imgEffect>
                  </a14:imgLayer>
                </a14:imgProps>
              </a:ext>
              <a:ext uri="{28A0092B-C50C-407E-A947-70E740481C1C}">
                <a14:useLocalDpi xmlns:a14="http://schemas.microsoft.com/office/drawing/2010/main" val="0"/>
              </a:ext>
            </a:extLst>
          </a:blip>
          <a:srcRect/>
          <a:stretch>
            <a:fillRect/>
          </a:stretch>
        </p:blipFill>
        <p:spPr bwMode="auto">
          <a:xfrm>
            <a:off x="4306678" y="2584838"/>
            <a:ext cx="4837321" cy="4191000"/>
          </a:xfrm>
          <a:prstGeom prst="rect">
            <a:avLst/>
          </a:prstGeom>
          <a:gradFill>
            <a:gsLst>
              <a:gs pos="0">
                <a:schemeClr val="accent1">
                  <a:tint val="66000"/>
                  <a:satMod val="160000"/>
                </a:schemeClr>
              </a:gs>
              <a:gs pos="66000">
                <a:schemeClr val="accent1">
                  <a:tint val="44500"/>
                  <a:satMod val="160000"/>
                </a:schemeClr>
              </a:gs>
              <a:gs pos="100000">
                <a:schemeClr val="accent1">
                  <a:tint val="23500"/>
                  <a:satMod val="160000"/>
                </a:schemeClr>
              </a:gs>
            </a:gsLst>
            <a:lin ang="5400000" scaled="0"/>
          </a:gradFill>
          <a:ln>
            <a:noFill/>
          </a:ln>
          <a:effectLst>
            <a:outerShdw dist="35921" dir="2700000" algn="ctr" rotWithShape="0">
              <a:schemeClr val="bg2">
                <a:alpha val="50000"/>
              </a:schemeClr>
            </a:outerShdw>
          </a:effectLst>
        </p:spPr>
      </p:pic>
      <p:sp>
        <p:nvSpPr>
          <p:cNvPr id="5" name="Right Arrow 4"/>
          <p:cNvSpPr/>
          <p:nvPr/>
        </p:nvSpPr>
        <p:spPr>
          <a:xfrm rot="21376487">
            <a:off x="7477117" y="4159203"/>
            <a:ext cx="1000244" cy="32550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p:cNvSpPr/>
          <p:nvPr/>
        </p:nvSpPr>
        <p:spPr>
          <a:xfrm>
            <a:off x="5217969" y="4172638"/>
            <a:ext cx="2165494" cy="29863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ight Arrow 9"/>
          <p:cNvSpPr/>
          <p:nvPr/>
        </p:nvSpPr>
        <p:spPr>
          <a:xfrm rot="1364507">
            <a:off x="7742861" y="5097310"/>
            <a:ext cx="727410" cy="32389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322099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smtClean="0">
                <a:solidFill>
                  <a:srgbClr val="FF0000"/>
                </a:solidFill>
              </a:rPr>
              <a:t>(Hidden) Dynamic Models</a:t>
            </a:r>
            <a:endParaRPr lang="en-US" sz="3600" b="1" dirty="0">
              <a:solidFill>
                <a:srgbClr val="FF0000"/>
              </a:solidFill>
            </a:endParaRPr>
          </a:p>
        </p:txBody>
      </p:sp>
      <p:sp>
        <p:nvSpPr>
          <p:cNvPr id="3" name="Content Placeholder 2"/>
          <p:cNvSpPr>
            <a:spLocks noGrp="1"/>
          </p:cNvSpPr>
          <p:nvPr>
            <p:ph idx="1"/>
          </p:nvPr>
        </p:nvSpPr>
        <p:spPr>
          <a:xfrm>
            <a:off x="-76200" y="1295400"/>
            <a:ext cx="5105400" cy="5486400"/>
          </a:xfrm>
        </p:spPr>
        <p:txBody>
          <a:bodyPr>
            <a:normAutofit/>
          </a:bodyPr>
          <a:lstStyle/>
          <a:p>
            <a:r>
              <a:rPr lang="en-US" sz="2000" dirty="0"/>
              <a:t>Many types of </a:t>
            </a:r>
            <a:r>
              <a:rPr lang="en-US" sz="2000" dirty="0" smtClean="0"/>
              <a:t>dynamic </a:t>
            </a:r>
            <a:r>
              <a:rPr lang="en-US" sz="2000" dirty="0"/>
              <a:t>models since </a:t>
            </a:r>
            <a:r>
              <a:rPr lang="en-US" sz="2000" dirty="0" smtClean="0"/>
              <a:t>90’s</a:t>
            </a:r>
          </a:p>
          <a:p>
            <a:r>
              <a:rPr lang="en-US" sz="2000" dirty="0" smtClean="0"/>
              <a:t>Good </a:t>
            </a:r>
            <a:r>
              <a:rPr lang="en-US" sz="2000" dirty="0"/>
              <a:t>survey article on earlier work (Ostendorf et al. 1996</a:t>
            </a:r>
            <a:r>
              <a:rPr lang="en-US" sz="2000" dirty="0" smtClean="0"/>
              <a:t>)</a:t>
            </a:r>
          </a:p>
          <a:p>
            <a:r>
              <a:rPr lang="en-US" sz="2000" dirty="0" smtClean="0"/>
              <a:t>Hidden </a:t>
            </a:r>
            <a:r>
              <a:rPr lang="en-US" sz="2000" dirty="0"/>
              <a:t>D</a:t>
            </a:r>
            <a:r>
              <a:rPr lang="en-US" sz="2000" dirty="0" smtClean="0"/>
              <a:t>ynamic Models (HDM/HTM) since late 90’s</a:t>
            </a:r>
            <a:endParaRPr lang="en-US" sz="2000" dirty="0"/>
          </a:p>
          <a:p>
            <a:r>
              <a:rPr lang="en-US" sz="2000" dirty="0" smtClean="0"/>
              <a:t>This is “deep” generative model with &gt;2 layers</a:t>
            </a:r>
          </a:p>
          <a:p>
            <a:r>
              <a:rPr lang="en-US" sz="2000" dirty="0" smtClean="0"/>
              <a:t>More </a:t>
            </a:r>
            <a:r>
              <a:rPr lang="en-US" sz="2000" dirty="0"/>
              <a:t>recent work: book 2006</a:t>
            </a:r>
          </a:p>
          <a:p>
            <a:r>
              <a:rPr lang="en-US" sz="2000" dirty="0"/>
              <a:t>Pros and cons of different models</a:t>
            </a:r>
          </a:p>
          <a:p>
            <a:r>
              <a:rPr lang="en-US" sz="2000" dirty="0"/>
              <a:t>All intended to create more realistic speech models “deeper” than HMM for speech recognition</a:t>
            </a:r>
          </a:p>
          <a:p>
            <a:r>
              <a:rPr lang="en-US" sz="2000" dirty="0"/>
              <a:t>But with different assumptions </a:t>
            </a:r>
            <a:r>
              <a:rPr lang="en-US" sz="2000" dirty="0" smtClean="0"/>
              <a:t>on speech dynamics </a:t>
            </a:r>
          </a:p>
          <a:p>
            <a:r>
              <a:rPr lang="en-US" sz="2000" dirty="0" smtClean="0"/>
              <a:t>How to embed such dynamic properties into the DNN framework?</a:t>
            </a:r>
            <a:endParaRPr lang="en-US" sz="2000" dirty="0"/>
          </a:p>
          <a:p>
            <a:endParaRPr lang="en-US" sz="2800"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87</a:t>
            </a:fld>
            <a:endParaRPr lang="en-US"/>
          </a:p>
        </p:txBody>
      </p:sp>
      <p:pic>
        <p:nvPicPr>
          <p:cNvPr id="6"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3311" t="21955" r="35310" b="14012"/>
          <a:stretch/>
        </p:blipFill>
        <p:spPr bwMode="auto">
          <a:xfrm>
            <a:off x="5181619" y="1219200"/>
            <a:ext cx="3942201" cy="543774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a:extLst/>
        </p:spPr>
      </p:pic>
    </p:spTree>
    <p:extLst>
      <p:ext uri="{BB962C8B-B14F-4D97-AF65-F5344CB8AC3E}">
        <p14:creationId xmlns:p14="http://schemas.microsoft.com/office/powerpoint/2010/main" val="311730481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chemeClr val="tx2">
                    <a:lumMod val="60000"/>
                    <a:lumOff val="40000"/>
                  </a:schemeClr>
                </a:solidFill>
              </a:rPr>
              <a:t>Outline</a:t>
            </a:r>
          </a:p>
        </p:txBody>
      </p:sp>
      <p:sp>
        <p:nvSpPr>
          <p:cNvPr id="3075" name="Content Placeholder 2"/>
          <p:cNvSpPr>
            <a:spLocks noGrp="1"/>
          </p:cNvSpPr>
          <p:nvPr>
            <p:ph idx="1"/>
          </p:nvPr>
        </p:nvSpPr>
        <p:spPr>
          <a:xfrm>
            <a:off x="76200" y="1143000"/>
            <a:ext cx="8763000" cy="4906963"/>
          </a:xfrm>
        </p:spPr>
        <p:txBody>
          <a:bodyPr>
            <a:noAutofit/>
          </a:bodyPr>
          <a:lstStyle/>
          <a:p>
            <a:r>
              <a:rPr lang="en-US" b="1" dirty="0" smtClean="0">
                <a:solidFill>
                  <a:schemeClr val="tx2"/>
                </a:solidFill>
              </a:rPr>
              <a:t>Part I.A: Deep</a:t>
            </a:r>
            <a:r>
              <a:rPr lang="en-US" b="1" dirty="0" smtClean="0">
                <a:solidFill>
                  <a:schemeClr val="tx2">
                    <a:lumMod val="20000"/>
                    <a:lumOff val="80000"/>
                  </a:schemeClr>
                </a:solidFill>
              </a:rPr>
              <a:t> Learning </a:t>
            </a:r>
            <a:endParaRPr lang="en-US" dirty="0">
              <a:solidFill>
                <a:schemeClr val="tx2">
                  <a:lumMod val="20000"/>
                  <a:lumOff val="80000"/>
                </a:schemeClr>
              </a:solidFill>
            </a:endParaRPr>
          </a:p>
          <a:p>
            <a:pPr lvl="1"/>
            <a:r>
              <a:rPr lang="en-US" sz="2400" dirty="0" smtClean="0">
                <a:solidFill>
                  <a:schemeClr val="tx2">
                    <a:lumMod val="20000"/>
                    <a:lumOff val="80000"/>
                  </a:schemeClr>
                </a:solidFill>
              </a:rPr>
              <a:t>A quick Tutorial (RBM</a:t>
            </a:r>
            <a:r>
              <a:rPr lang="en-US" sz="2400" dirty="0">
                <a:solidFill>
                  <a:schemeClr val="tx2">
                    <a:lumMod val="20000"/>
                    <a:lumOff val="80000"/>
                  </a:schemeClr>
                </a:solidFill>
              </a:rPr>
              <a:t>, DBN, DNN-HMM, DCN</a:t>
            </a:r>
            <a:r>
              <a:rPr lang="en-US" sz="2400" dirty="0" smtClean="0">
                <a:solidFill>
                  <a:schemeClr val="tx2">
                    <a:lumMod val="20000"/>
                    <a:lumOff val="80000"/>
                  </a:schemeClr>
                </a:solidFill>
              </a:rPr>
              <a:t>)</a:t>
            </a:r>
          </a:p>
          <a:p>
            <a:pPr lvl="1"/>
            <a:r>
              <a:rPr lang="en-US" sz="2400" dirty="0" smtClean="0">
                <a:solidFill>
                  <a:schemeClr val="tx2">
                    <a:lumMod val="20000"/>
                    <a:lumOff val="80000"/>
                  </a:schemeClr>
                </a:solidFill>
              </a:rPr>
              <a:t>A brief </a:t>
            </a:r>
            <a:r>
              <a:rPr lang="en-US" sz="2400" dirty="0">
                <a:solidFill>
                  <a:schemeClr val="tx2">
                    <a:lumMod val="20000"/>
                    <a:lumOff val="80000"/>
                  </a:schemeClr>
                </a:solidFill>
              </a:rPr>
              <a:t>history on how speech industry started exploring deep </a:t>
            </a:r>
            <a:r>
              <a:rPr lang="en-US" sz="2400" dirty="0" smtClean="0">
                <a:solidFill>
                  <a:schemeClr val="tx2">
                    <a:lumMod val="20000"/>
                    <a:lumOff val="80000"/>
                  </a:schemeClr>
                </a:solidFill>
              </a:rPr>
              <a:t>learning with success stories (replacing GMM </a:t>
            </a:r>
            <a:r>
              <a:rPr lang="en-US" sz="2400" i="1" dirty="0" smtClean="0">
                <a:solidFill>
                  <a:schemeClr val="tx2">
                    <a:lumMod val="20000"/>
                    <a:lumOff val="80000"/>
                  </a:schemeClr>
                </a:solidFill>
              </a:rPr>
              <a:t>so far</a:t>
            </a:r>
            <a:r>
              <a:rPr lang="en-US" sz="2400" dirty="0" smtClean="0">
                <a:solidFill>
                  <a:schemeClr val="tx2">
                    <a:lumMod val="20000"/>
                    <a:lumOff val="80000"/>
                  </a:schemeClr>
                </a:solidFill>
              </a:rPr>
              <a:t>)</a:t>
            </a:r>
          </a:p>
          <a:p>
            <a:r>
              <a:rPr lang="en-US" b="1" dirty="0" smtClean="0">
                <a:solidFill>
                  <a:schemeClr val="tx2"/>
                </a:solidFill>
              </a:rPr>
              <a:t>Part I.B: Dynamic</a:t>
            </a:r>
            <a:r>
              <a:rPr lang="en-US" b="1" dirty="0" smtClean="0">
                <a:solidFill>
                  <a:schemeClr val="tx2">
                    <a:lumMod val="20000"/>
                    <a:lumOff val="80000"/>
                  </a:schemeClr>
                </a:solidFill>
              </a:rPr>
              <a:t> </a:t>
            </a:r>
            <a:r>
              <a:rPr lang="en-US" b="1" dirty="0">
                <a:solidFill>
                  <a:schemeClr val="tx2">
                    <a:lumMod val="20000"/>
                    <a:lumOff val="80000"/>
                  </a:schemeClr>
                </a:solidFill>
              </a:rPr>
              <a:t>Models and </a:t>
            </a:r>
            <a:r>
              <a:rPr lang="en-US" b="1" dirty="0" smtClean="0">
                <a:solidFill>
                  <a:schemeClr val="tx2">
                    <a:lumMod val="20000"/>
                    <a:lumOff val="80000"/>
                  </a:schemeClr>
                </a:solidFill>
              </a:rPr>
              <a:t>Learning </a:t>
            </a:r>
          </a:p>
          <a:p>
            <a:pPr lvl="1"/>
            <a:r>
              <a:rPr lang="en-US" sz="2400" dirty="0" smtClean="0">
                <a:solidFill>
                  <a:schemeClr val="tx2">
                    <a:lumMod val="20000"/>
                    <a:lumOff val="80000"/>
                  </a:schemeClr>
                </a:solidFill>
              </a:rPr>
              <a:t>DBN*, HDM, HTM, segment models, etc.</a:t>
            </a:r>
          </a:p>
          <a:p>
            <a:pPr lvl="1"/>
            <a:r>
              <a:rPr lang="en-US" sz="2400" dirty="0" smtClean="0">
                <a:solidFill>
                  <a:schemeClr val="tx2">
                    <a:lumMod val="20000"/>
                    <a:lumOff val="80000"/>
                  </a:schemeClr>
                </a:solidFill>
              </a:rPr>
              <a:t>A longer, separate history and a critical review</a:t>
            </a:r>
            <a:endParaRPr lang="en-US" sz="2400" dirty="0">
              <a:solidFill>
                <a:schemeClr val="tx2">
                  <a:lumMod val="20000"/>
                  <a:lumOff val="80000"/>
                </a:schemeClr>
              </a:solidFill>
            </a:endParaRPr>
          </a:p>
          <a:p>
            <a:r>
              <a:rPr lang="en-US" b="1" dirty="0" smtClean="0"/>
              <a:t>Part I.C: Connecting </a:t>
            </a:r>
            <a:r>
              <a:rPr lang="en-US" b="1" dirty="0"/>
              <a:t>the </a:t>
            </a:r>
            <a:r>
              <a:rPr lang="en-US" b="1" dirty="0" smtClean="0"/>
              <a:t>Dots </a:t>
            </a:r>
          </a:p>
          <a:p>
            <a:pPr lvl="1"/>
            <a:r>
              <a:rPr lang="en-US" sz="2400" dirty="0" smtClean="0"/>
              <a:t>Linguistic hierarchy in dynamic human speech</a:t>
            </a:r>
          </a:p>
          <a:p>
            <a:pPr lvl="1"/>
            <a:r>
              <a:rPr lang="en-US" sz="2400" dirty="0" smtClean="0"/>
              <a:t>Exploiting hierarchical dynamics in deep learning framework (to replace HMM </a:t>
            </a:r>
            <a:r>
              <a:rPr lang="en-US" sz="2000" i="1" dirty="0" smtClean="0"/>
              <a:t>and MFCCs as well</a:t>
            </a:r>
            <a:r>
              <a:rPr lang="en-US" sz="2400" dirty="0" smtClean="0"/>
              <a:t>) </a:t>
            </a:r>
            <a:endParaRPr lang="en-US" sz="2400" b="1"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88</a:t>
            </a:fld>
            <a:endParaRPr lang="en-US" dirty="0"/>
          </a:p>
        </p:txBody>
      </p:sp>
    </p:spTree>
    <p:extLst>
      <p:ext uri="{BB962C8B-B14F-4D97-AF65-F5344CB8AC3E}">
        <p14:creationId xmlns:p14="http://schemas.microsoft.com/office/powerpoint/2010/main" val="20928026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76200"/>
            <a:ext cx="8229600" cy="1143000"/>
          </a:xfrm>
        </p:spPr>
        <p:txBody>
          <a:bodyPr>
            <a:normAutofit/>
          </a:bodyPr>
          <a:lstStyle/>
          <a:p>
            <a:r>
              <a:rPr lang="en-US" sz="3600" b="1" dirty="0" smtClean="0">
                <a:solidFill>
                  <a:srgbClr val="FF0000"/>
                </a:solidFill>
              </a:rPr>
              <a:t>DBN (Deep) vs. </a:t>
            </a:r>
            <a:r>
              <a:rPr lang="en-US" sz="3600" b="1" dirty="0" smtClean="0">
                <a:solidFill>
                  <a:schemeClr val="tx2"/>
                </a:solidFill>
              </a:rPr>
              <a:t>DBN* (Dynamic)</a:t>
            </a:r>
            <a:endParaRPr lang="en-US" sz="3600" b="1" dirty="0">
              <a:solidFill>
                <a:schemeClr val="tx2"/>
              </a:solidFill>
            </a:endParaRPr>
          </a:p>
        </p:txBody>
      </p:sp>
      <p:sp>
        <p:nvSpPr>
          <p:cNvPr id="3" name="Content Placeholder 2"/>
          <p:cNvSpPr>
            <a:spLocks noGrp="1"/>
          </p:cNvSpPr>
          <p:nvPr>
            <p:ph idx="1"/>
          </p:nvPr>
        </p:nvSpPr>
        <p:spPr>
          <a:xfrm>
            <a:off x="228600" y="1752600"/>
            <a:ext cx="8610600" cy="5486400"/>
          </a:xfrm>
        </p:spPr>
        <p:txBody>
          <a:bodyPr>
            <a:normAutofit/>
          </a:bodyPr>
          <a:lstStyle/>
          <a:p>
            <a:r>
              <a:rPr lang="en-US" sz="2800" dirty="0" smtClean="0">
                <a:solidFill>
                  <a:srgbClr val="FF0000"/>
                </a:solidFill>
              </a:rPr>
              <a:t>DBN-DNN (2009-2012</a:t>
            </a:r>
            <a:r>
              <a:rPr lang="en-US" sz="2800" dirty="0" smtClean="0"/>
              <a:t>) vs. </a:t>
            </a:r>
            <a:r>
              <a:rPr lang="en-US" sz="2800" dirty="0" smtClean="0">
                <a:solidFill>
                  <a:schemeClr val="tx2"/>
                </a:solidFill>
              </a:rPr>
              <a:t>HDM/HTM (1990’s-2006)</a:t>
            </a:r>
          </a:p>
          <a:p>
            <a:r>
              <a:rPr lang="en-US" sz="2800" dirty="0" smtClean="0">
                <a:solidFill>
                  <a:srgbClr val="FF0000"/>
                </a:solidFill>
              </a:rPr>
              <a:t>Distributed</a:t>
            </a:r>
            <a:r>
              <a:rPr lang="en-US" sz="2800" dirty="0" smtClean="0"/>
              <a:t> vs. </a:t>
            </a:r>
            <a:r>
              <a:rPr lang="en-US" sz="2800" dirty="0" smtClean="0">
                <a:solidFill>
                  <a:schemeClr val="tx2"/>
                </a:solidFill>
              </a:rPr>
              <a:t>local</a:t>
            </a:r>
            <a:r>
              <a:rPr lang="en-US" sz="2800" dirty="0" smtClean="0"/>
              <a:t> representations</a:t>
            </a:r>
          </a:p>
          <a:p>
            <a:r>
              <a:rPr lang="en-US" sz="2800" dirty="0" smtClean="0">
                <a:solidFill>
                  <a:srgbClr val="FF0000"/>
                </a:solidFill>
              </a:rPr>
              <a:t>Massive</a:t>
            </a:r>
            <a:r>
              <a:rPr lang="en-US" sz="2800" dirty="0" smtClean="0"/>
              <a:t> vs. </a:t>
            </a:r>
            <a:r>
              <a:rPr lang="en-US" sz="2800" dirty="0" smtClean="0">
                <a:solidFill>
                  <a:schemeClr val="tx2"/>
                </a:solidFill>
              </a:rPr>
              <a:t>parsimonious </a:t>
            </a:r>
            <a:r>
              <a:rPr lang="en-US" sz="2800" dirty="0" smtClean="0"/>
              <a:t>parameters</a:t>
            </a:r>
          </a:p>
          <a:p>
            <a:r>
              <a:rPr lang="en-US" sz="2800" dirty="0" smtClean="0">
                <a:solidFill>
                  <a:srgbClr val="FF0000"/>
                </a:solidFill>
              </a:rPr>
              <a:t>Product </a:t>
            </a:r>
            <a:r>
              <a:rPr lang="en-US" sz="2800" dirty="0" smtClean="0"/>
              <a:t>of experts vs. </a:t>
            </a:r>
            <a:r>
              <a:rPr lang="en-US" sz="2800" dirty="0" smtClean="0">
                <a:solidFill>
                  <a:schemeClr val="tx2"/>
                </a:solidFill>
              </a:rPr>
              <a:t>mixture</a:t>
            </a:r>
            <a:r>
              <a:rPr lang="en-US" sz="2800" dirty="0" smtClean="0"/>
              <a:t> of experts</a:t>
            </a:r>
          </a:p>
          <a:p>
            <a:r>
              <a:rPr lang="en-US" sz="2800" dirty="0" smtClean="0">
                <a:solidFill>
                  <a:srgbClr val="FF0000"/>
                </a:solidFill>
              </a:rPr>
              <a:t>Generative-discriminative </a:t>
            </a:r>
            <a:r>
              <a:rPr lang="en-US" sz="2800" dirty="0" smtClean="0"/>
              <a:t>hybrid vs. </a:t>
            </a:r>
            <a:r>
              <a:rPr lang="en-US" sz="2800" dirty="0" smtClean="0">
                <a:solidFill>
                  <a:schemeClr val="tx2"/>
                </a:solidFill>
              </a:rPr>
              <a:t>generative models</a:t>
            </a:r>
            <a:endParaRPr lang="en-US" sz="2800" dirty="0"/>
          </a:p>
          <a:p>
            <a:r>
              <a:rPr lang="en-US" sz="2800" dirty="0" smtClean="0">
                <a:solidFill>
                  <a:srgbClr val="FF0000"/>
                </a:solidFill>
              </a:rPr>
              <a:t>Longer windows </a:t>
            </a:r>
            <a:r>
              <a:rPr lang="en-US" sz="2800" dirty="0" smtClean="0">
                <a:solidFill>
                  <a:schemeClr val="tx2"/>
                </a:solidFill>
              </a:rPr>
              <a:t>vs. shorter windows</a:t>
            </a:r>
          </a:p>
          <a:p>
            <a:endParaRPr lang="en-US" sz="2800" dirty="0">
              <a:solidFill>
                <a:schemeClr val="tx2"/>
              </a:solidFill>
            </a:endParaRPr>
          </a:p>
          <a:p>
            <a:r>
              <a:rPr lang="en-US" sz="2800" b="1" dirty="0" smtClean="0">
                <a:solidFill>
                  <a:schemeClr val="tx2"/>
                </a:solidFill>
              </a:rPr>
              <a:t>A </a:t>
            </a:r>
            <a:r>
              <a:rPr lang="en-US" sz="2800" b="1" dirty="0">
                <a:solidFill>
                  <a:schemeClr val="tx2"/>
                </a:solidFill>
              </a:rPr>
              <a:t>n</a:t>
            </a:r>
            <a:r>
              <a:rPr lang="en-US" sz="2800" b="1" dirty="0" smtClean="0">
                <a:solidFill>
                  <a:schemeClr val="tx2"/>
                </a:solidFill>
              </a:rPr>
              <a:t>eat way of “pre-training” RNN by HDM and then “fine-tuning” RNN by </a:t>
            </a:r>
            <a:r>
              <a:rPr lang="en-US" sz="2800" b="1" dirty="0" err="1" smtClean="0">
                <a:solidFill>
                  <a:schemeClr val="tx2"/>
                </a:solidFill>
              </a:rPr>
              <a:t>backprop</a:t>
            </a:r>
            <a:r>
              <a:rPr lang="en-US" sz="2800" b="1" dirty="0" smtClean="0">
                <a:solidFill>
                  <a:schemeClr val="tx2"/>
                </a:solidFill>
              </a:rPr>
              <a:t> (non-trivial gradient derivation and computation)</a:t>
            </a:r>
          </a:p>
          <a:p>
            <a:endParaRPr lang="en-US" sz="2000" dirty="0" smtClean="0">
              <a:solidFill>
                <a:schemeClr val="tx2"/>
              </a:solidFill>
            </a:endParaRPr>
          </a:p>
        </p:txBody>
      </p:sp>
      <p:sp>
        <p:nvSpPr>
          <p:cNvPr id="4" name="Slide Number Placeholder 3"/>
          <p:cNvSpPr>
            <a:spLocks noGrp="1"/>
          </p:cNvSpPr>
          <p:nvPr>
            <p:ph type="sldNum" sz="quarter" idx="12"/>
          </p:nvPr>
        </p:nvSpPr>
        <p:spPr/>
        <p:txBody>
          <a:bodyPr/>
          <a:lstStyle/>
          <a:p>
            <a:fld id="{B6F15528-21DE-4FAA-801E-634DDDAF4B2B}" type="slidenum">
              <a:rPr lang="en-US" smtClean="0"/>
              <a:pPr/>
              <a:t>89</a:t>
            </a:fld>
            <a:endParaRPr lang="en-US"/>
          </a:p>
        </p:txBody>
      </p:sp>
    </p:spTree>
    <p:extLst>
      <p:ext uri="{BB962C8B-B14F-4D97-AF65-F5344CB8AC3E}">
        <p14:creationId xmlns:p14="http://schemas.microsoft.com/office/powerpoint/2010/main" val="63212357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898421" y="3344862"/>
            <a:ext cx="6245579" cy="3513138"/>
          </a:xfrm>
          <a:prstGeom prst="rect">
            <a:avLst/>
          </a:prstGeom>
        </p:spPr>
      </p:pic>
      <p:pic>
        <p:nvPicPr>
          <p:cNvPr id="4" name="Content Placeholder 3"/>
          <p:cNvPicPr>
            <a:picLocks noGrp="1" noChangeAspect="1"/>
          </p:cNvPicPr>
          <p:nvPr>
            <p:ph idx="1"/>
          </p:nvPr>
        </p:nvPicPr>
        <p:blipFill>
          <a:blip r:embed="rId3" cstate="print">
            <a:extLst>
              <a:ext uri="{28A0092B-C50C-407E-A947-70E740481C1C}">
                <a14:useLocalDpi xmlns:a14="http://schemas.microsoft.com/office/drawing/2010/main" val="0"/>
              </a:ext>
            </a:extLst>
          </a:blip>
          <a:stretch>
            <a:fillRect/>
          </a:stretch>
        </p:blipFill>
        <p:spPr>
          <a:xfrm>
            <a:off x="0" y="25399"/>
            <a:ext cx="6248400" cy="3514725"/>
          </a:xfrm>
        </p:spPr>
      </p:pic>
    </p:spTree>
    <p:extLst>
      <p:ext uri="{BB962C8B-B14F-4D97-AF65-F5344CB8AC3E}">
        <p14:creationId xmlns:p14="http://schemas.microsoft.com/office/powerpoint/2010/main" val="298628875"/>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b="1" dirty="0" smtClean="0">
                <a:solidFill>
                  <a:schemeClr val="accent1"/>
                </a:solidFill>
              </a:rPr>
              <a:t>Building Dynamics into Deep Models</a:t>
            </a:r>
            <a:endParaRPr lang="en-US" b="1" dirty="0">
              <a:solidFill>
                <a:schemeClr val="accent1"/>
              </a:solidFill>
            </a:endParaRPr>
          </a:p>
        </p:txBody>
      </p:sp>
      <p:sp>
        <p:nvSpPr>
          <p:cNvPr id="3" name="Content Placeholder 2"/>
          <p:cNvSpPr>
            <a:spLocks noGrp="1"/>
          </p:cNvSpPr>
          <p:nvPr>
            <p:ph idx="1"/>
          </p:nvPr>
        </p:nvSpPr>
        <p:spPr>
          <a:xfrm>
            <a:off x="457200" y="1447801"/>
            <a:ext cx="8229600" cy="4678382"/>
          </a:xfrm>
        </p:spPr>
        <p:txBody>
          <a:bodyPr>
            <a:normAutofit fontScale="92500" lnSpcReduction="20000"/>
          </a:bodyPr>
          <a:lstStyle/>
          <a:p>
            <a:r>
              <a:rPr lang="en-US" dirty="0" smtClean="0"/>
              <a:t>(Deep) recurrent neural networks for ASR: both </a:t>
            </a:r>
            <a:r>
              <a:rPr lang="en-US" b="1" dirty="0" smtClean="0"/>
              <a:t>acoustic</a:t>
            </a:r>
            <a:r>
              <a:rPr lang="en-US" dirty="0" smtClean="0"/>
              <a:t> and language modeling  </a:t>
            </a:r>
            <a:endParaRPr lang="en-US" dirty="0"/>
          </a:p>
          <a:p>
            <a:pPr lvl="1"/>
            <a:r>
              <a:rPr lang="en-US" dirty="0" smtClean="0"/>
              <a:t>generic temporal dependency</a:t>
            </a:r>
          </a:p>
          <a:p>
            <a:pPr lvl="1"/>
            <a:r>
              <a:rPr lang="en-US" dirty="0"/>
              <a:t>l</a:t>
            </a:r>
            <a:r>
              <a:rPr lang="en-US" dirty="0" smtClean="0"/>
              <a:t>ack of constraints provided by hidden speech dynamics </a:t>
            </a:r>
          </a:p>
          <a:p>
            <a:pPr lvl="1"/>
            <a:r>
              <a:rPr lang="en-US" dirty="0" smtClean="0"/>
              <a:t>Information redundancy: long windows for each “frame”</a:t>
            </a:r>
          </a:p>
          <a:p>
            <a:r>
              <a:rPr lang="en-US" dirty="0" smtClean="0"/>
              <a:t>Importance of optimization techniques (e.g. Hessian-free method)</a:t>
            </a:r>
          </a:p>
          <a:p>
            <a:r>
              <a:rPr lang="en-US" dirty="0" smtClean="0"/>
              <a:t>Recursive neural net for parsing in NLP </a:t>
            </a:r>
          </a:p>
          <a:p>
            <a:r>
              <a:rPr lang="en-US" dirty="0" smtClean="0"/>
              <a:t>An active and exciting research area to work on</a:t>
            </a: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90</a:t>
            </a:fld>
            <a:endParaRPr lang="en-US"/>
          </a:p>
        </p:txBody>
      </p:sp>
    </p:spTree>
    <p:extLst>
      <p:ext uri="{BB962C8B-B14F-4D97-AF65-F5344CB8AC3E}">
        <p14:creationId xmlns:p14="http://schemas.microsoft.com/office/powerpoint/2010/main" val="3718122747"/>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Title 1"/>
          <p:cNvSpPr>
            <a:spLocks noGrp="1"/>
          </p:cNvSpPr>
          <p:nvPr>
            <p:ph type="title"/>
          </p:nvPr>
        </p:nvSpPr>
        <p:spPr/>
        <p:txBody>
          <a:bodyPr/>
          <a:lstStyle/>
          <a:p>
            <a:pPr eaLnBrk="1" hangingPunct="1"/>
            <a:r>
              <a:rPr lang="en-US" b="1" dirty="0" smtClean="0">
                <a:solidFill>
                  <a:srgbClr val="002060"/>
                </a:solidFill>
              </a:rPr>
              <a:t>Summary</a:t>
            </a:r>
          </a:p>
        </p:txBody>
      </p:sp>
      <p:sp>
        <p:nvSpPr>
          <p:cNvPr id="3075" name="Content Placeholder 2"/>
          <p:cNvSpPr>
            <a:spLocks noGrp="1"/>
          </p:cNvSpPr>
          <p:nvPr>
            <p:ph idx="1"/>
          </p:nvPr>
        </p:nvSpPr>
        <p:spPr>
          <a:xfrm>
            <a:off x="76200" y="1371600"/>
            <a:ext cx="8763000" cy="4525963"/>
          </a:xfrm>
        </p:spPr>
        <p:txBody>
          <a:bodyPr>
            <a:noAutofit/>
          </a:bodyPr>
          <a:lstStyle/>
          <a:p>
            <a:r>
              <a:rPr lang="en-US" sz="2000" b="1" dirty="0" smtClean="0"/>
              <a:t>Historical accounts of DBN/DBN* research in speech recognition</a:t>
            </a:r>
          </a:p>
          <a:p>
            <a:r>
              <a:rPr lang="en-US" sz="2000" b="1" dirty="0" smtClean="0">
                <a:solidFill>
                  <a:schemeClr val="tx2">
                    <a:lumMod val="75000"/>
                  </a:schemeClr>
                </a:solidFill>
              </a:rPr>
              <a:t>Speech </a:t>
            </a:r>
            <a:r>
              <a:rPr lang="en-US" sz="2000" b="1" dirty="0">
                <a:solidFill>
                  <a:schemeClr val="tx2">
                    <a:lumMod val="75000"/>
                  </a:schemeClr>
                </a:solidFill>
              </a:rPr>
              <a:t>research </a:t>
            </a:r>
            <a:r>
              <a:rPr lang="en-US" sz="1800" b="1" dirty="0">
                <a:solidFill>
                  <a:schemeClr val="tx2">
                    <a:lumMod val="75000"/>
                  </a:schemeClr>
                </a:solidFill>
              </a:rPr>
              <a:t>motivates the use of </a:t>
            </a:r>
            <a:r>
              <a:rPr lang="en-US" sz="1800" b="1" dirty="0" smtClean="0">
                <a:solidFill>
                  <a:schemeClr val="tx2">
                    <a:lumMod val="75000"/>
                  </a:schemeClr>
                </a:solidFill>
              </a:rPr>
              <a:t>deep </a:t>
            </a:r>
            <a:r>
              <a:rPr lang="en-US" sz="1800" b="1" dirty="0">
                <a:solidFill>
                  <a:schemeClr val="tx2">
                    <a:lumMod val="75000"/>
                  </a:schemeClr>
                </a:solidFill>
              </a:rPr>
              <a:t>architectures from human speech production/perception mechanisms</a:t>
            </a:r>
          </a:p>
          <a:p>
            <a:r>
              <a:rPr lang="en-US" sz="2000" b="1" dirty="0" smtClean="0"/>
              <a:t>GMM-HMM </a:t>
            </a:r>
            <a:r>
              <a:rPr lang="en-US" sz="2000" b="1" dirty="0"/>
              <a:t>is a shallow architecture with GMM to link linguistic units with observations</a:t>
            </a:r>
          </a:p>
          <a:p>
            <a:r>
              <a:rPr lang="en-US" sz="2000" b="1" dirty="0">
                <a:solidFill>
                  <a:schemeClr val="tx2">
                    <a:lumMod val="75000"/>
                  </a:schemeClr>
                </a:solidFill>
              </a:rPr>
              <a:t>Hierarchical/deep statistical models for speech </a:t>
            </a:r>
            <a:r>
              <a:rPr lang="en-US" sz="2000" b="1" dirty="0" smtClean="0">
                <a:solidFill>
                  <a:schemeClr val="tx2">
                    <a:lumMod val="75000"/>
                  </a:schemeClr>
                </a:solidFill>
              </a:rPr>
              <a:t>developed </a:t>
            </a:r>
            <a:r>
              <a:rPr lang="en-US" sz="2000" b="1" dirty="0">
                <a:solidFill>
                  <a:schemeClr val="tx2">
                    <a:lumMod val="75000"/>
                  </a:schemeClr>
                </a:solidFill>
              </a:rPr>
              <a:t>in the past </a:t>
            </a:r>
          </a:p>
          <a:p>
            <a:pPr lvl="1"/>
            <a:r>
              <a:rPr lang="en-US" sz="1800" dirty="0">
                <a:solidFill>
                  <a:schemeClr val="tx2">
                    <a:lumMod val="75000"/>
                  </a:schemeClr>
                </a:solidFill>
              </a:rPr>
              <a:t>trajectory model, segmental model, switching dynamic system model, hidden dynamic </a:t>
            </a:r>
            <a:r>
              <a:rPr lang="en-US" sz="1800" dirty="0" smtClean="0">
                <a:solidFill>
                  <a:schemeClr val="tx2">
                    <a:lumMod val="75000"/>
                  </a:schemeClr>
                </a:solidFill>
              </a:rPr>
              <a:t>/trajectory model, and hybrid tandem </a:t>
            </a:r>
            <a:r>
              <a:rPr lang="en-US" sz="1800" dirty="0">
                <a:solidFill>
                  <a:schemeClr val="tx2">
                    <a:lumMod val="75000"/>
                  </a:schemeClr>
                </a:solidFill>
              </a:rPr>
              <a:t>model, etc.</a:t>
            </a:r>
          </a:p>
          <a:p>
            <a:pPr lvl="1"/>
            <a:r>
              <a:rPr lang="en-US" sz="1800" dirty="0">
                <a:solidFill>
                  <a:schemeClr val="tx2">
                    <a:lumMod val="75000"/>
                  </a:schemeClr>
                </a:solidFill>
              </a:rPr>
              <a:t>L</a:t>
            </a:r>
            <a:r>
              <a:rPr lang="en-US" sz="1800" dirty="0" smtClean="0">
                <a:solidFill>
                  <a:schemeClr val="tx2">
                    <a:lumMod val="75000"/>
                  </a:schemeClr>
                </a:solidFill>
              </a:rPr>
              <a:t>ess </a:t>
            </a:r>
            <a:r>
              <a:rPr lang="en-US" sz="1800" dirty="0">
                <a:solidFill>
                  <a:schemeClr val="tx2">
                    <a:lumMod val="75000"/>
                  </a:schemeClr>
                </a:solidFill>
              </a:rPr>
              <a:t>success than expected</a:t>
            </a:r>
          </a:p>
          <a:p>
            <a:r>
              <a:rPr lang="en-US" sz="2000" b="1" dirty="0"/>
              <a:t>B</a:t>
            </a:r>
            <a:r>
              <a:rPr lang="en-US" sz="2000" b="1" dirty="0" smtClean="0"/>
              <a:t>eginning to </a:t>
            </a:r>
            <a:r>
              <a:rPr lang="en-US" sz="2000" b="1" dirty="0"/>
              <a:t>understand </a:t>
            </a:r>
            <a:r>
              <a:rPr lang="en-US" sz="2000" b="1" dirty="0" smtClean="0"/>
              <a:t>why, based </a:t>
            </a:r>
            <a:r>
              <a:rPr lang="en-US" sz="2000" b="1" dirty="0"/>
              <a:t>on the success of more recent successful use of </a:t>
            </a:r>
            <a:r>
              <a:rPr lang="en-US" sz="2000" b="1" dirty="0" smtClean="0"/>
              <a:t>Deep models in speech </a:t>
            </a:r>
            <a:r>
              <a:rPr lang="en-US" sz="2000" b="1" dirty="0"/>
              <a:t>recognition</a:t>
            </a:r>
          </a:p>
          <a:p>
            <a:pPr lvl="1"/>
            <a:r>
              <a:rPr lang="en-US" sz="1800" dirty="0"/>
              <a:t>Importance of distributed representation, massive </a:t>
            </a:r>
            <a:r>
              <a:rPr lang="en-US" sz="1800" dirty="0" smtClean="0"/>
              <a:t>parameters, fast/parallel computing (GPU), product </a:t>
            </a:r>
            <a:r>
              <a:rPr lang="en-US" sz="1800" dirty="0"/>
              <a:t>of </a:t>
            </a:r>
            <a:r>
              <a:rPr lang="en-US" sz="1800" dirty="0" smtClean="0"/>
              <a:t>experts.</a:t>
            </a:r>
            <a:endParaRPr lang="en-US" sz="1800" dirty="0"/>
          </a:p>
        </p:txBody>
      </p:sp>
      <p:sp>
        <p:nvSpPr>
          <p:cNvPr id="2" name="Slide Number Placeholder 1"/>
          <p:cNvSpPr>
            <a:spLocks noGrp="1"/>
          </p:cNvSpPr>
          <p:nvPr>
            <p:ph type="sldNum" sz="quarter" idx="12"/>
          </p:nvPr>
        </p:nvSpPr>
        <p:spPr/>
        <p:txBody>
          <a:bodyPr/>
          <a:lstStyle/>
          <a:p>
            <a:fld id="{B6F15528-21DE-4FAA-801E-634DDDAF4B2B}" type="slidenum">
              <a:rPr lang="en-US" smtClean="0"/>
              <a:pPr/>
              <a:t>91</a:t>
            </a:fld>
            <a:endParaRPr lang="en-US" dirty="0"/>
          </a:p>
        </p:txBody>
      </p:sp>
    </p:spTree>
    <p:extLst>
      <p:ext uri="{BB962C8B-B14F-4D97-AF65-F5344CB8AC3E}">
        <p14:creationId xmlns:p14="http://schemas.microsoft.com/office/powerpoint/2010/main" val="16693007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smtClean="0">
                <a:solidFill>
                  <a:schemeClr val="tx2"/>
                </a:solidFill>
              </a:rPr>
              <a:t>Outlook</a:t>
            </a:r>
            <a:endParaRPr lang="en-US" b="1" dirty="0">
              <a:solidFill>
                <a:schemeClr val="tx2"/>
              </a:solidFill>
            </a:endParaRPr>
          </a:p>
        </p:txBody>
      </p:sp>
      <p:sp>
        <p:nvSpPr>
          <p:cNvPr id="3" name="Content Placeholder 2"/>
          <p:cNvSpPr>
            <a:spLocks noGrp="1"/>
          </p:cNvSpPr>
          <p:nvPr>
            <p:ph idx="1"/>
          </p:nvPr>
        </p:nvSpPr>
        <p:spPr>
          <a:xfrm>
            <a:off x="152400" y="1371601"/>
            <a:ext cx="8839200" cy="4754582"/>
          </a:xfrm>
        </p:spPr>
        <p:txBody>
          <a:bodyPr>
            <a:normAutofit fontScale="85000" lnSpcReduction="10000"/>
          </a:bodyPr>
          <a:lstStyle/>
          <a:p>
            <a:r>
              <a:rPr lang="en-US" dirty="0" smtClean="0">
                <a:solidFill>
                  <a:schemeClr val="tx2"/>
                </a:solidFill>
              </a:rPr>
              <a:t>Connecting DBN/DNN (replacing </a:t>
            </a:r>
            <a:r>
              <a:rPr lang="en-US" dirty="0">
                <a:solidFill>
                  <a:schemeClr val="tx2"/>
                </a:solidFill>
              </a:rPr>
              <a:t>GMM) and dynamic </a:t>
            </a:r>
            <a:r>
              <a:rPr lang="en-US" dirty="0" smtClean="0">
                <a:solidFill>
                  <a:schemeClr val="tx2"/>
                </a:solidFill>
              </a:rPr>
              <a:t>properties/models (DBN*) </a:t>
            </a:r>
            <a:r>
              <a:rPr lang="en-US" dirty="0">
                <a:solidFill>
                  <a:schemeClr val="tx2"/>
                </a:solidFill>
              </a:rPr>
              <a:t>of speech </a:t>
            </a:r>
            <a:r>
              <a:rPr lang="en-US" dirty="0" smtClean="0">
                <a:solidFill>
                  <a:schemeClr val="tx2"/>
                </a:solidFill>
              </a:rPr>
              <a:t>(replacing HMM)</a:t>
            </a:r>
          </a:p>
          <a:p>
            <a:r>
              <a:rPr lang="en-US" dirty="0" smtClean="0">
                <a:solidFill>
                  <a:schemeClr val="tx2"/>
                </a:solidFill>
              </a:rPr>
              <a:t>Deep Recurrent Neural Nets </a:t>
            </a:r>
          </a:p>
          <a:p>
            <a:pPr lvl="1"/>
            <a:r>
              <a:rPr lang="en-US" dirty="0" smtClean="0">
                <a:solidFill>
                  <a:schemeClr val="tx2"/>
                </a:solidFill>
              </a:rPr>
              <a:t>Need to go beyond unconstrained temporal dependence (while easier to learn)</a:t>
            </a:r>
          </a:p>
          <a:p>
            <a:r>
              <a:rPr lang="en-US" dirty="0" smtClean="0">
                <a:solidFill>
                  <a:schemeClr val="tx2"/>
                </a:solidFill>
              </a:rPr>
              <a:t>Adaptive learning (not so successful yet)</a:t>
            </a:r>
          </a:p>
          <a:p>
            <a:r>
              <a:rPr lang="en-US" dirty="0" smtClean="0">
                <a:solidFill>
                  <a:schemeClr val="tx2"/>
                </a:solidFill>
              </a:rPr>
              <a:t>Scalable/parallel learning (e.g., DCN/DSN, T-DSN)</a:t>
            </a:r>
          </a:p>
          <a:p>
            <a:r>
              <a:rPr lang="en-US" dirty="0" smtClean="0">
                <a:solidFill>
                  <a:schemeClr val="tx2"/>
                </a:solidFill>
              </a:rPr>
              <a:t>Applications: ASR, SLU, IR, LM, NLP, image/object recognition, ?</a:t>
            </a:r>
            <a:r>
              <a:rPr lang="en-US" b="1" dirty="0" smtClean="0">
                <a:solidFill>
                  <a:schemeClr val="tx2"/>
                </a:solidFill>
              </a:rPr>
              <a:t>speaker/language recognition?</a:t>
            </a:r>
          </a:p>
          <a:p>
            <a:r>
              <a:rPr lang="en-US" dirty="0" smtClean="0">
                <a:solidFill>
                  <a:schemeClr val="tx2"/>
                </a:solidFill>
              </a:rPr>
              <a:t>Deep learning: weak in theory; strong in applications; exciting area to work on </a:t>
            </a:r>
          </a:p>
          <a:p>
            <a:endParaRPr lang="en-US" dirty="0" smtClean="0">
              <a:solidFill>
                <a:schemeClr val="tx2"/>
              </a:solidFill>
            </a:endParaRPr>
          </a:p>
          <a:p>
            <a:pPr marL="0" indent="0">
              <a:buNone/>
            </a:pPr>
            <a:endParaRPr lang="en-US" dirty="0" smtClean="0">
              <a:solidFill>
                <a:schemeClr val="tx2">
                  <a:lumMod val="75000"/>
                </a:schemeClr>
              </a:solidFill>
            </a:endParaRPr>
          </a:p>
          <a:p>
            <a:endParaRPr lang="en-US" dirty="0">
              <a:solidFill>
                <a:schemeClr val="tx2">
                  <a:lumMod val="75000"/>
                </a:schemeClr>
              </a:solidFill>
            </a:endParaRPr>
          </a:p>
          <a:p>
            <a:endParaRPr lang="en-US" dirty="0"/>
          </a:p>
        </p:txBody>
      </p:sp>
      <p:sp>
        <p:nvSpPr>
          <p:cNvPr id="4" name="Slide Number Placeholder 3"/>
          <p:cNvSpPr>
            <a:spLocks noGrp="1"/>
          </p:cNvSpPr>
          <p:nvPr>
            <p:ph type="sldNum" sz="quarter" idx="12"/>
          </p:nvPr>
        </p:nvSpPr>
        <p:spPr/>
        <p:txBody>
          <a:bodyPr/>
          <a:lstStyle/>
          <a:p>
            <a:fld id="{B6F15528-21DE-4FAA-801E-634DDDAF4B2B}" type="slidenum">
              <a:rPr lang="en-US" smtClean="0"/>
              <a:pPr/>
              <a:t>92</a:t>
            </a:fld>
            <a:endParaRPr lang="en-US"/>
          </a:p>
        </p:txBody>
      </p:sp>
    </p:spTree>
    <p:extLst>
      <p:ext uri="{BB962C8B-B14F-4D97-AF65-F5344CB8AC3E}">
        <p14:creationId xmlns:p14="http://schemas.microsoft.com/office/powerpoint/2010/main" val="202681125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1800" y="2819400"/>
            <a:ext cx="8686800" cy="1143000"/>
          </a:xfrm>
        </p:spPr>
        <p:txBody>
          <a:bodyPr>
            <a:noAutofit/>
          </a:bodyPr>
          <a:lstStyle/>
          <a:p>
            <a:pPr algn="l"/>
            <a:r>
              <a:rPr lang="en-US" b="1" dirty="0" smtClean="0">
                <a:solidFill>
                  <a:schemeClr val="bg2">
                    <a:lumMod val="90000"/>
                  </a:schemeClr>
                </a:solidFill>
              </a:rPr>
              <a:t>PART I: Basics</a:t>
            </a:r>
            <a:r>
              <a:rPr lang="en-US" b="1" dirty="0" smtClean="0"/>
              <a:t/>
            </a:r>
            <a:br>
              <a:rPr lang="en-US" b="1" dirty="0" smtClean="0"/>
            </a:br>
            <a:r>
              <a:rPr lang="en-US" b="1" dirty="0" smtClean="0"/>
              <a:t/>
            </a:r>
            <a:br>
              <a:rPr lang="en-US" b="1" dirty="0" smtClean="0"/>
            </a:br>
            <a:r>
              <a:rPr lang="en-US" b="1" dirty="0" smtClean="0"/>
              <a:t>PART II: Modern (as of June 2013)</a:t>
            </a:r>
            <a:br>
              <a:rPr lang="en-US" b="1" dirty="0" smtClean="0"/>
            </a:br>
            <a:r>
              <a:rPr lang="en-US" b="1" dirty="0" smtClean="0"/>
              <a:t>- papers/presentations from ICASSP-2013 and ICML-2013</a:t>
            </a:r>
            <a:endParaRPr lang="en-US" b="1" dirty="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93</a:t>
            </a:fld>
            <a:endParaRPr lang="en-US">
              <a:solidFill>
                <a:prstClr val="black">
                  <a:tint val="75000"/>
                </a:prstClr>
              </a:solidFill>
            </a:endParaRPr>
          </a:p>
        </p:txBody>
      </p:sp>
    </p:spTree>
    <p:extLst>
      <p:ext uri="{BB962C8B-B14F-4D97-AF65-F5344CB8AC3E}">
        <p14:creationId xmlns:p14="http://schemas.microsoft.com/office/powerpoint/2010/main" val="144214261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ctrTitle"/>
          </p:nvPr>
        </p:nvSpPr>
        <p:spPr>
          <a:xfrm>
            <a:off x="-228600" y="566271"/>
            <a:ext cx="9906000" cy="3429000"/>
          </a:xfrm>
        </p:spPr>
        <p:txBody>
          <a:bodyPr>
            <a:noAutofit/>
          </a:bodyPr>
          <a:lstStyle/>
          <a:p>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t/>
            </a:r>
            <a:br>
              <a:rPr lang="en-US" dirty="0" smtClean="0"/>
            </a:br>
            <a:r>
              <a:rPr lang="en-US" sz="4000" dirty="0" smtClean="0"/>
              <a:t/>
            </a:r>
            <a:br>
              <a:rPr lang="en-US" sz="4000" dirty="0" smtClean="0"/>
            </a:br>
            <a:r>
              <a:rPr lang="en-US" b="1" dirty="0" smtClean="0">
                <a:solidFill>
                  <a:schemeClr val="tx2"/>
                </a:solidFill>
                <a:latin typeface="Arial Black" pitchFamily="34" charset="0"/>
              </a:rPr>
              <a:t>New Types of Deep Neural Network &amp; Learning for </a:t>
            </a:r>
            <a:br>
              <a:rPr lang="en-US" b="1" dirty="0" smtClean="0">
                <a:solidFill>
                  <a:schemeClr val="tx2"/>
                </a:solidFill>
                <a:latin typeface="Arial Black" pitchFamily="34" charset="0"/>
              </a:rPr>
            </a:br>
            <a:r>
              <a:rPr lang="en-US" b="1" dirty="0" smtClean="0">
                <a:solidFill>
                  <a:schemeClr val="tx2"/>
                </a:solidFill>
                <a:latin typeface="Arial Black" pitchFamily="34" charset="0"/>
              </a:rPr>
              <a:t>Speech Recognition+</a:t>
            </a:r>
            <a:br>
              <a:rPr lang="en-US" b="1" dirty="0" smtClean="0">
                <a:solidFill>
                  <a:schemeClr val="tx2"/>
                </a:solidFill>
                <a:latin typeface="Arial Black" pitchFamily="34" charset="0"/>
              </a:rPr>
            </a:br>
            <a:r>
              <a:rPr lang="en-US" b="1" dirty="0" smtClean="0">
                <a:solidFill>
                  <a:schemeClr val="tx2"/>
                </a:solidFill>
                <a:latin typeface="Arial Black" pitchFamily="34" charset="0"/>
              </a:rPr>
              <a:t> </a:t>
            </a:r>
            <a:r>
              <a:rPr lang="en-US" b="1" dirty="0" smtClean="0">
                <a:solidFill>
                  <a:schemeClr val="tx2">
                    <a:lumMod val="40000"/>
                    <a:lumOff val="60000"/>
                  </a:schemeClr>
                </a:solidFill>
                <a:latin typeface="Arial Black" pitchFamily="34" charset="0"/>
              </a:rPr>
              <a:t>An Overview</a:t>
            </a:r>
            <a:r>
              <a:rPr lang="en-US" sz="4800" b="1" dirty="0" smtClean="0">
                <a:solidFill>
                  <a:schemeClr val="tx2">
                    <a:lumMod val="40000"/>
                    <a:lumOff val="60000"/>
                  </a:schemeClr>
                </a:solidFill>
                <a:latin typeface="Arial Black" pitchFamily="34" charset="0"/>
              </a:rPr>
              <a:t/>
            </a:r>
            <a:br>
              <a:rPr lang="en-US" sz="4800" b="1" dirty="0" smtClean="0">
                <a:solidFill>
                  <a:schemeClr val="tx2">
                    <a:lumMod val="40000"/>
                    <a:lumOff val="60000"/>
                  </a:schemeClr>
                </a:solidFill>
                <a:latin typeface="Arial Black" pitchFamily="34" charset="0"/>
              </a:rPr>
            </a:br>
            <a:r>
              <a:rPr lang="en-US" sz="5400" dirty="0" smtClean="0"/>
              <a:t/>
            </a:r>
            <a:br>
              <a:rPr lang="en-US" sz="5400" dirty="0" smtClean="0"/>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r>
              <a:rPr lang="en-US" dirty="0" smtClean="0">
                <a:effectLst/>
              </a:rPr>
              <a:t/>
            </a:r>
            <a:br>
              <a:rPr lang="en-US" dirty="0" smtClean="0">
                <a:effectLst/>
              </a:rPr>
            </a:br>
            <a:endParaRPr lang="en-US" sz="4000" dirty="0"/>
          </a:p>
        </p:txBody>
      </p:sp>
      <p:sp>
        <p:nvSpPr>
          <p:cNvPr id="3" name="Subtitle 2"/>
          <p:cNvSpPr>
            <a:spLocks noGrp="1"/>
          </p:cNvSpPr>
          <p:nvPr>
            <p:ph type="subTitle" idx="1"/>
          </p:nvPr>
        </p:nvSpPr>
        <p:spPr>
          <a:xfrm>
            <a:off x="10886" y="4114800"/>
            <a:ext cx="9296400" cy="3429000"/>
          </a:xfrm>
        </p:spPr>
        <p:txBody>
          <a:bodyPr>
            <a:normAutofit/>
          </a:bodyPr>
          <a:lstStyle/>
          <a:p>
            <a:pPr>
              <a:spcAft>
                <a:spcPts val="600"/>
              </a:spcAft>
            </a:pPr>
            <a:r>
              <a:rPr lang="en-US" sz="4000" b="1" dirty="0">
                <a:solidFill>
                  <a:srgbClr val="0070C0"/>
                </a:solidFill>
              </a:rPr>
              <a:t>Li </a:t>
            </a:r>
            <a:r>
              <a:rPr lang="en-US" sz="4000" b="1" dirty="0" smtClean="0">
                <a:solidFill>
                  <a:srgbClr val="0070C0"/>
                </a:solidFill>
              </a:rPr>
              <a:t>Deng, Geoffrey Hinton, Brian Kingsbury</a:t>
            </a:r>
          </a:p>
          <a:p>
            <a:pPr>
              <a:spcAft>
                <a:spcPts val="600"/>
              </a:spcAft>
            </a:pPr>
            <a:r>
              <a:rPr lang="en-US" sz="4000" b="1" dirty="0" smtClean="0">
                <a:solidFill>
                  <a:srgbClr val="0070C0"/>
                </a:solidFill>
              </a:rPr>
              <a:t>MSR, U. Toronto/Google, IBM</a:t>
            </a:r>
          </a:p>
          <a:p>
            <a:r>
              <a:rPr lang="en-US" sz="2800" i="1" dirty="0" smtClean="0"/>
              <a:t>ICASSP Special Session, May 28, 2013</a:t>
            </a:r>
          </a:p>
          <a:p>
            <a:endParaRPr lang="en-US" sz="1800" i="1" dirty="0"/>
          </a:p>
        </p:txBody>
      </p:sp>
      <p:pic>
        <p:nvPicPr>
          <p:cNvPr id="4" name="Picture 3" descr="Micro"/>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226" y="6002393"/>
            <a:ext cx="1595535" cy="9297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8376" y="6357970"/>
            <a:ext cx="1225033" cy="423193"/>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734277" y="6112335"/>
            <a:ext cx="1990123" cy="70985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614656" y="6351393"/>
            <a:ext cx="2437403" cy="375163"/>
          </a:xfrm>
          <a:prstGeom prst="rect">
            <a:avLst/>
          </a:prstGeom>
        </p:spPr>
      </p:pic>
    </p:spTree>
    <p:extLst>
      <p:ext uri="{BB962C8B-B14F-4D97-AF65-F5344CB8AC3E}">
        <p14:creationId xmlns:p14="http://schemas.microsoft.com/office/powerpoint/2010/main" val="2590059444"/>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Session Motivations</a:t>
            </a:r>
            <a:endParaRPr lang="en-US" dirty="0"/>
          </a:p>
        </p:txBody>
      </p:sp>
      <p:sp>
        <p:nvSpPr>
          <p:cNvPr id="3" name="Content Placeholder 2"/>
          <p:cNvSpPr>
            <a:spLocks noGrp="1"/>
          </p:cNvSpPr>
          <p:nvPr>
            <p:ph idx="1"/>
          </p:nvPr>
        </p:nvSpPr>
        <p:spPr>
          <a:xfrm>
            <a:off x="457200" y="1600221"/>
            <a:ext cx="8503920" cy="4525963"/>
          </a:xfrm>
        </p:spPr>
        <p:txBody>
          <a:bodyPr>
            <a:normAutofit/>
          </a:bodyPr>
          <a:lstStyle/>
          <a:p>
            <a:r>
              <a:rPr lang="en-US" dirty="0" smtClean="0"/>
              <a:t>Huge impact of deep </a:t>
            </a:r>
            <a:r>
              <a:rPr lang="en-US" dirty="0"/>
              <a:t>n</a:t>
            </a:r>
            <a:r>
              <a:rPr lang="en-US" dirty="0" smtClean="0"/>
              <a:t>eural </a:t>
            </a:r>
            <a:r>
              <a:rPr lang="en-US" dirty="0"/>
              <a:t>n</a:t>
            </a:r>
            <a:r>
              <a:rPr lang="en-US" dirty="0" smtClean="0"/>
              <a:t>ets (DNN) in speech (and vision, language, etc.)</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t="35098" b="40784"/>
          <a:stretch/>
        </p:blipFill>
        <p:spPr>
          <a:xfrm>
            <a:off x="110961" y="3383071"/>
            <a:ext cx="2670048" cy="413970"/>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6278" y="4193260"/>
            <a:ext cx="2670048" cy="2030867"/>
          </a:xfrm>
          <a:prstGeom prst="rect">
            <a:avLst/>
          </a:prstGeom>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26910" y="2982256"/>
            <a:ext cx="2729858" cy="14743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6344366" y="2965525"/>
            <a:ext cx="2516170" cy="1663031"/>
          </a:xfrm>
          <a:prstGeom prst="rect">
            <a:avLst/>
          </a:prstGeom>
        </p:spPr>
      </p:pic>
      <p:pic>
        <p:nvPicPr>
          <p:cNvPr id="10" name="Picture 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509488" y="4639199"/>
            <a:ext cx="3073105" cy="2135894"/>
          </a:xfrm>
          <a:prstGeom prst="rect">
            <a:avLst/>
          </a:prstGeom>
        </p:spPr>
      </p:pic>
    </p:spTree>
    <p:extLst>
      <p:ext uri="{BB962C8B-B14F-4D97-AF65-F5344CB8AC3E}">
        <p14:creationId xmlns:p14="http://schemas.microsoft.com/office/powerpoint/2010/main" val="3497821078"/>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5623560" y="3749040"/>
            <a:ext cx="2514600" cy="41148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 name="Title 1"/>
          <p:cNvSpPr>
            <a:spLocks noGrp="1"/>
          </p:cNvSpPr>
          <p:nvPr>
            <p:ph type="title"/>
          </p:nvPr>
        </p:nvSpPr>
        <p:spPr/>
        <p:txBody>
          <a:bodyPr/>
          <a:lstStyle/>
          <a:p>
            <a:r>
              <a:rPr lang="en-US" dirty="0" smtClean="0"/>
              <a:t>Special Session Motivations</a:t>
            </a:r>
            <a:endParaRPr lang="en-US" dirty="0"/>
          </a:p>
        </p:txBody>
      </p:sp>
      <p:sp>
        <p:nvSpPr>
          <p:cNvPr id="3" name="Content Placeholder 2"/>
          <p:cNvSpPr>
            <a:spLocks noGrp="1"/>
          </p:cNvSpPr>
          <p:nvPr>
            <p:ph idx="1"/>
          </p:nvPr>
        </p:nvSpPr>
        <p:spPr>
          <a:xfrm>
            <a:off x="457200" y="1600221"/>
            <a:ext cx="8503920" cy="4525963"/>
          </a:xfrm>
        </p:spPr>
        <p:txBody>
          <a:bodyPr>
            <a:normAutofit fontScale="77500" lnSpcReduction="20000"/>
          </a:bodyPr>
          <a:lstStyle/>
          <a:p>
            <a:r>
              <a:rPr lang="en-US" dirty="0"/>
              <a:t>Review article (2011-2012)       </a:t>
            </a:r>
            <a:r>
              <a:rPr lang="en-US" sz="2200" dirty="0">
                <a:solidFill>
                  <a:schemeClr val="accent1"/>
                </a:solidFill>
              </a:rPr>
              <a:t>IEEE Sig. Proc. Mag, Nov 2012</a:t>
            </a:r>
          </a:p>
          <a:p>
            <a:r>
              <a:rPr lang="en-US" dirty="0"/>
              <a:t>Key factors: </a:t>
            </a:r>
          </a:p>
          <a:p>
            <a:pPr lvl="1"/>
            <a:r>
              <a:rPr lang="en-US" dirty="0"/>
              <a:t>Deeper network</a:t>
            </a:r>
          </a:p>
          <a:p>
            <a:pPr lvl="1"/>
            <a:r>
              <a:rPr lang="en-US" dirty="0"/>
              <a:t>Faster hardware</a:t>
            </a:r>
          </a:p>
          <a:p>
            <a:pPr lvl="1"/>
            <a:r>
              <a:rPr lang="en-US" dirty="0"/>
              <a:t>Larger network output layer </a:t>
            </a:r>
          </a:p>
          <a:p>
            <a:pPr marL="455962" lvl="1" indent="0">
              <a:buNone/>
            </a:pPr>
            <a:r>
              <a:rPr lang="en-US" dirty="0"/>
              <a:t>   (&amp; hidden, input layers)</a:t>
            </a:r>
          </a:p>
          <a:p>
            <a:pPr lvl="1"/>
            <a:r>
              <a:rPr lang="en-US" dirty="0"/>
              <a:t>Better network </a:t>
            </a:r>
            <a:r>
              <a:rPr lang="en-US" dirty="0" smtClean="0"/>
              <a:t>initialization</a:t>
            </a:r>
          </a:p>
          <a:p>
            <a:pPr marL="455962" lvl="1" indent="0">
              <a:buNone/>
            </a:pPr>
            <a:r>
              <a:rPr lang="en-US" dirty="0"/>
              <a:t> </a:t>
            </a:r>
            <a:r>
              <a:rPr lang="en-US" dirty="0" smtClean="0"/>
              <a:t>   (not essential with big data)</a:t>
            </a:r>
            <a:endParaRPr lang="en-US" dirty="0"/>
          </a:p>
          <a:p>
            <a:r>
              <a:rPr lang="en-US" dirty="0" smtClean="0"/>
              <a:t>Rather standard MLP</a:t>
            </a:r>
          </a:p>
          <a:p>
            <a:pPr marL="0" indent="0">
              <a:buNone/>
            </a:pPr>
            <a:r>
              <a:rPr lang="en-US" dirty="0"/>
              <a:t> </a:t>
            </a:r>
            <a:r>
              <a:rPr lang="en-US" dirty="0" smtClean="0"/>
              <a:t>    architecture </a:t>
            </a:r>
          </a:p>
          <a:p>
            <a:r>
              <a:rPr lang="en-US" dirty="0" smtClean="0"/>
              <a:t>Also standard </a:t>
            </a:r>
            <a:r>
              <a:rPr lang="en-US" dirty="0" err="1" smtClean="0"/>
              <a:t>backprop</a:t>
            </a:r>
            <a:r>
              <a:rPr lang="en-US" dirty="0" smtClean="0"/>
              <a:t> </a:t>
            </a:r>
          </a:p>
          <a:p>
            <a:pPr marL="0" indent="0">
              <a:buNone/>
            </a:pPr>
            <a:r>
              <a:rPr lang="en-US" dirty="0"/>
              <a:t> </a:t>
            </a:r>
            <a:r>
              <a:rPr lang="en-US" dirty="0" smtClean="0"/>
              <a:t>    learning (1980’s)</a:t>
            </a:r>
          </a:p>
          <a:p>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96</a:t>
            </a:fld>
            <a:endParaRPr lang="en-US">
              <a:solidFill>
                <a:prstClr val="black">
                  <a:tint val="75000"/>
                </a:prstClr>
              </a:solidFill>
            </a:endParaRPr>
          </a:p>
        </p:txBody>
      </p:sp>
      <p:pic>
        <p:nvPicPr>
          <p:cNvPr id="6" name="Picture 5"/>
          <p:cNvPicPr>
            <a:picLocks noChangeAspect="1"/>
          </p:cNvPicPr>
          <p:nvPr/>
        </p:nvPicPr>
        <p:blipFill>
          <a:blip r:embed="rId2"/>
          <a:stretch>
            <a:fillRect/>
          </a:stretch>
        </p:blipFill>
        <p:spPr>
          <a:xfrm>
            <a:off x="5020056" y="2100937"/>
            <a:ext cx="3666744" cy="3920875"/>
          </a:xfrm>
          <a:prstGeom prst="rect">
            <a:avLst/>
          </a:prstGeom>
        </p:spPr>
      </p:pic>
      <p:sp>
        <p:nvSpPr>
          <p:cNvPr id="8" name="Right Arrow 7"/>
          <p:cNvSpPr/>
          <p:nvPr/>
        </p:nvSpPr>
        <p:spPr>
          <a:xfrm>
            <a:off x="4997196" y="3745768"/>
            <a:ext cx="704088" cy="3156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Tree>
    <p:extLst>
      <p:ext uri="{BB962C8B-B14F-4D97-AF65-F5344CB8AC3E}">
        <p14:creationId xmlns:p14="http://schemas.microsoft.com/office/powerpoint/2010/main" val="380133752"/>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Take-Away from This Special Session</a:t>
            </a:r>
            <a:endParaRPr lang="en-US" dirty="0"/>
          </a:p>
        </p:txBody>
      </p:sp>
      <p:sp>
        <p:nvSpPr>
          <p:cNvPr id="3" name="Content Placeholder 2"/>
          <p:cNvSpPr>
            <a:spLocks noGrp="1"/>
          </p:cNvSpPr>
          <p:nvPr>
            <p:ph idx="1"/>
          </p:nvPr>
        </p:nvSpPr>
        <p:spPr>
          <a:xfrm>
            <a:off x="457200" y="1600221"/>
            <a:ext cx="8503920" cy="4525963"/>
          </a:xfrm>
        </p:spPr>
        <p:txBody>
          <a:bodyPr>
            <a:normAutofit/>
          </a:bodyPr>
          <a:lstStyle/>
          <a:p>
            <a:r>
              <a:rPr lang="en-US" sz="3600" dirty="0" smtClean="0"/>
              <a:t>New models and new learning methods</a:t>
            </a:r>
          </a:p>
          <a:p>
            <a:r>
              <a:rPr lang="en-US" sz="3600" dirty="0" smtClean="0"/>
              <a:t>Key capabilities of DNNs in knowledge transfer, learning representations, etc.</a:t>
            </a:r>
          </a:p>
          <a:p>
            <a:r>
              <a:rPr lang="en-US" sz="3600" dirty="0" smtClean="0"/>
              <a:t>Advances in DNNs since the SPM overview paper</a:t>
            </a:r>
          </a:p>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97</a:t>
            </a:fld>
            <a:endParaRPr lang="en-US">
              <a:solidFill>
                <a:prstClr val="black">
                  <a:tint val="75000"/>
                </a:prstClr>
              </a:solidFill>
            </a:endParaRPr>
          </a:p>
        </p:txBody>
      </p:sp>
    </p:spTree>
    <p:extLst>
      <p:ext uri="{BB962C8B-B14F-4D97-AF65-F5344CB8AC3E}">
        <p14:creationId xmlns:p14="http://schemas.microsoft.com/office/powerpoint/2010/main" val="267905762"/>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8787" y="159803"/>
            <a:ext cx="9313002" cy="777937"/>
          </a:xfrm>
        </p:spPr>
        <p:txBody>
          <a:bodyPr>
            <a:normAutofit fontScale="90000"/>
          </a:bodyPr>
          <a:lstStyle/>
          <a:p>
            <a:r>
              <a:rPr lang="en-US" dirty="0" smtClean="0"/>
              <a:t>Recent History of “Deep” Models in Speech</a:t>
            </a:r>
            <a:endParaRPr lang="en-US" dirty="0"/>
          </a:p>
        </p:txBody>
      </p:sp>
      <p:sp>
        <p:nvSpPr>
          <p:cNvPr id="3" name="Content Placeholder 2"/>
          <p:cNvSpPr>
            <a:spLocks noGrp="1"/>
          </p:cNvSpPr>
          <p:nvPr>
            <p:ph idx="1"/>
          </p:nvPr>
        </p:nvSpPr>
        <p:spPr>
          <a:xfrm>
            <a:off x="457200" y="1122017"/>
            <a:ext cx="8686800" cy="5006511"/>
          </a:xfrm>
        </p:spPr>
        <p:txBody>
          <a:bodyPr>
            <a:normAutofit/>
          </a:bodyPr>
          <a:lstStyle/>
          <a:p>
            <a:r>
              <a:rPr lang="en-US" sz="2400" dirty="0" smtClean="0">
                <a:solidFill>
                  <a:schemeClr val="accent1"/>
                </a:solidFill>
              </a:rPr>
              <a:t>MSR’s (deep) </a:t>
            </a:r>
            <a:r>
              <a:rPr lang="en-US" sz="2400" dirty="0" err="1" smtClean="0">
                <a:solidFill>
                  <a:schemeClr val="accent1"/>
                </a:solidFill>
              </a:rPr>
              <a:t>Dyn</a:t>
            </a:r>
            <a:r>
              <a:rPr lang="en-US" sz="2400" dirty="0" smtClean="0">
                <a:solidFill>
                  <a:schemeClr val="accent1"/>
                </a:solidFill>
              </a:rPr>
              <a:t>. Bayes Net </a:t>
            </a:r>
            <a:r>
              <a:rPr lang="en-US" sz="2000" dirty="0" smtClean="0">
                <a:solidFill>
                  <a:schemeClr val="accent1"/>
                </a:solidFill>
              </a:rPr>
              <a:t>(2004-2007)</a:t>
            </a:r>
            <a:endParaRPr lang="en-US" sz="2000" dirty="0">
              <a:solidFill>
                <a:schemeClr val="accent1"/>
              </a:solidFill>
            </a:endParaRPr>
          </a:p>
        </p:txBody>
      </p:sp>
      <p:sp>
        <p:nvSpPr>
          <p:cNvPr id="9" name="Text Box 5"/>
          <p:cNvSpPr txBox="1">
            <a:spLocks noChangeArrowheads="1"/>
          </p:cNvSpPr>
          <p:nvPr/>
        </p:nvSpPr>
        <p:spPr bwMode="auto">
          <a:xfrm>
            <a:off x="-1528133" y="3625273"/>
            <a:ext cx="1106949" cy="326440"/>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pPr eaLnBrk="0" hangingPunct="0"/>
            <a:r>
              <a:rPr lang="en-US" sz="2000" b="1" dirty="0">
                <a:solidFill>
                  <a:prstClr val="black"/>
                </a:solidFill>
                <a:latin typeface="Times New Roman" pitchFamily="18" charset="0"/>
              </a:rPr>
              <a:t>message</a:t>
            </a:r>
          </a:p>
        </p:txBody>
      </p:sp>
      <p:sp>
        <p:nvSpPr>
          <p:cNvPr id="10" name="Text Box 6"/>
          <p:cNvSpPr txBox="1">
            <a:spLocks noChangeArrowheads="1"/>
          </p:cNvSpPr>
          <p:nvPr/>
        </p:nvSpPr>
        <p:spPr bwMode="auto">
          <a:xfrm rot="4198771">
            <a:off x="-1512015" y="4767367"/>
            <a:ext cx="1604875" cy="307707"/>
          </a:xfrm>
          <a:prstGeom prst="rect">
            <a:avLst/>
          </a:prstGeom>
          <a:solidFill>
            <a:srgbClr val="3366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pPr eaLnBrk="0" hangingPunct="0"/>
            <a:r>
              <a:rPr lang="en-US" b="1">
                <a:solidFill>
                  <a:prstClr val="black"/>
                </a:solidFill>
                <a:latin typeface="Times New Roman" pitchFamily="18" charset="0"/>
              </a:rPr>
              <a:t>motor/articulators</a:t>
            </a:r>
          </a:p>
        </p:txBody>
      </p:sp>
      <p:sp>
        <p:nvSpPr>
          <p:cNvPr id="14" name="Freeform 13"/>
          <p:cNvSpPr>
            <a:spLocks/>
          </p:cNvSpPr>
          <p:nvPr/>
        </p:nvSpPr>
        <p:spPr bwMode="auto">
          <a:xfrm>
            <a:off x="2043141" y="3516314"/>
            <a:ext cx="547479" cy="503767"/>
          </a:xfrm>
          <a:custGeom>
            <a:avLst/>
            <a:gdLst>
              <a:gd name="T0" fmla="*/ 388 w 411"/>
              <a:gd name="T1" fmla="*/ 175 h 393"/>
              <a:gd name="T2" fmla="*/ 315 w 411"/>
              <a:gd name="T3" fmla="*/ 65 h 393"/>
              <a:gd name="T4" fmla="*/ 160 w 411"/>
              <a:gd name="T5" fmla="*/ 2 h 393"/>
              <a:gd name="T6" fmla="*/ 115 w 411"/>
              <a:gd name="T7" fmla="*/ 11 h 393"/>
              <a:gd name="T8" fmla="*/ 151 w 411"/>
              <a:gd name="T9" fmla="*/ 47 h 393"/>
              <a:gd name="T10" fmla="*/ 160 w 411"/>
              <a:gd name="T11" fmla="*/ 93 h 393"/>
              <a:gd name="T12" fmla="*/ 88 w 411"/>
              <a:gd name="T13" fmla="*/ 75 h 393"/>
              <a:gd name="T14" fmla="*/ 42 w 411"/>
              <a:gd name="T15" fmla="*/ 65 h 393"/>
              <a:gd name="T16" fmla="*/ 15 w 411"/>
              <a:gd name="T17" fmla="*/ 56 h 393"/>
              <a:gd name="T18" fmla="*/ 15 w 411"/>
              <a:gd name="T19" fmla="*/ 138 h 393"/>
              <a:gd name="T20" fmla="*/ 70 w 411"/>
              <a:gd name="T21" fmla="*/ 165 h 393"/>
              <a:gd name="T22" fmla="*/ 142 w 411"/>
              <a:gd name="T23" fmla="*/ 202 h 393"/>
              <a:gd name="T24" fmla="*/ 197 w 411"/>
              <a:gd name="T25" fmla="*/ 238 h 393"/>
              <a:gd name="T26" fmla="*/ 242 w 411"/>
              <a:gd name="T27" fmla="*/ 284 h 393"/>
              <a:gd name="T28" fmla="*/ 297 w 411"/>
              <a:gd name="T29" fmla="*/ 302 h 393"/>
              <a:gd name="T30" fmla="*/ 333 w 411"/>
              <a:gd name="T31" fmla="*/ 393 h 3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411" h="393">
                <a:moveTo>
                  <a:pt x="388" y="175"/>
                </a:moveTo>
                <a:cubicBezTo>
                  <a:pt x="411" y="105"/>
                  <a:pt x="365" y="93"/>
                  <a:pt x="315" y="65"/>
                </a:cubicBezTo>
                <a:cubicBezTo>
                  <a:pt x="254" y="31"/>
                  <a:pt x="229" y="16"/>
                  <a:pt x="160" y="2"/>
                </a:cubicBezTo>
                <a:cubicBezTo>
                  <a:pt x="145" y="5"/>
                  <a:pt x="126" y="0"/>
                  <a:pt x="115" y="11"/>
                </a:cubicBezTo>
                <a:cubicBezTo>
                  <a:pt x="91" y="35"/>
                  <a:pt x="151" y="47"/>
                  <a:pt x="151" y="47"/>
                </a:cubicBezTo>
                <a:cubicBezTo>
                  <a:pt x="156" y="51"/>
                  <a:pt x="197" y="80"/>
                  <a:pt x="160" y="93"/>
                </a:cubicBezTo>
                <a:cubicBezTo>
                  <a:pt x="149" y="97"/>
                  <a:pt x="102" y="80"/>
                  <a:pt x="88" y="75"/>
                </a:cubicBezTo>
                <a:cubicBezTo>
                  <a:pt x="62" y="47"/>
                  <a:pt x="59" y="14"/>
                  <a:pt x="42" y="65"/>
                </a:cubicBezTo>
                <a:cubicBezTo>
                  <a:pt x="33" y="62"/>
                  <a:pt x="21" y="49"/>
                  <a:pt x="15" y="56"/>
                </a:cubicBezTo>
                <a:cubicBezTo>
                  <a:pt x="4" y="69"/>
                  <a:pt x="0" y="119"/>
                  <a:pt x="15" y="138"/>
                </a:cubicBezTo>
                <a:cubicBezTo>
                  <a:pt x="28" y="154"/>
                  <a:pt x="52" y="159"/>
                  <a:pt x="70" y="165"/>
                </a:cubicBezTo>
                <a:cubicBezTo>
                  <a:pt x="124" y="222"/>
                  <a:pt x="30" y="129"/>
                  <a:pt x="142" y="202"/>
                </a:cubicBezTo>
                <a:cubicBezTo>
                  <a:pt x="160" y="214"/>
                  <a:pt x="197" y="238"/>
                  <a:pt x="197" y="238"/>
                </a:cubicBezTo>
                <a:cubicBezTo>
                  <a:pt x="213" y="261"/>
                  <a:pt x="215" y="272"/>
                  <a:pt x="242" y="284"/>
                </a:cubicBezTo>
                <a:cubicBezTo>
                  <a:pt x="260" y="292"/>
                  <a:pt x="297" y="302"/>
                  <a:pt x="297" y="302"/>
                </a:cubicBezTo>
                <a:cubicBezTo>
                  <a:pt x="306" y="328"/>
                  <a:pt x="311" y="371"/>
                  <a:pt x="333" y="393"/>
                </a:cubicBezTo>
              </a:path>
            </a:pathLst>
          </a:custGeom>
          <a:noFill/>
          <a:ln w="12700" cap="flat" cmpd="sng">
            <a:solidFill>
              <a:schemeClr val="bg1"/>
            </a:solidFill>
            <a:prstDash val="solid"/>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6" name="Freeform 15"/>
          <p:cNvSpPr>
            <a:spLocks/>
          </p:cNvSpPr>
          <p:nvPr/>
        </p:nvSpPr>
        <p:spPr bwMode="auto">
          <a:xfrm>
            <a:off x="-350570" y="3304811"/>
            <a:ext cx="151856" cy="92293"/>
          </a:xfrm>
          <a:custGeom>
            <a:avLst/>
            <a:gdLst>
              <a:gd name="T0" fmla="*/ 114 w 114"/>
              <a:gd name="T1" fmla="*/ 72 h 72"/>
              <a:gd name="T2" fmla="*/ 91 w 114"/>
              <a:gd name="T3" fmla="*/ 27 h 72"/>
              <a:gd name="T4" fmla="*/ 46 w 114"/>
              <a:gd name="T5" fmla="*/ 4 h 72"/>
              <a:gd name="T6" fmla="*/ 0 w 114"/>
              <a:gd name="T7" fmla="*/ 4 h 72"/>
            </a:gdLst>
            <a:ahLst/>
            <a:cxnLst>
              <a:cxn ang="0">
                <a:pos x="T0" y="T1"/>
              </a:cxn>
              <a:cxn ang="0">
                <a:pos x="T2" y="T3"/>
              </a:cxn>
              <a:cxn ang="0">
                <a:pos x="T4" y="T5"/>
              </a:cxn>
              <a:cxn ang="0">
                <a:pos x="T6" y="T7"/>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7" name="AutoShape 14"/>
          <p:cNvSpPr>
            <a:spLocks noChangeArrowheads="1"/>
          </p:cNvSpPr>
          <p:nvPr/>
        </p:nvSpPr>
        <p:spPr bwMode="auto">
          <a:xfrm>
            <a:off x="-591690" y="3304811"/>
            <a:ext cx="211798" cy="87166"/>
          </a:xfrm>
          <a:prstGeom prst="parallelogram">
            <a:avLst>
              <a:gd name="adj" fmla="val 58456"/>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8" name="AutoShape 15"/>
          <p:cNvSpPr>
            <a:spLocks noChangeArrowheads="1"/>
          </p:cNvSpPr>
          <p:nvPr/>
        </p:nvSpPr>
        <p:spPr bwMode="auto">
          <a:xfrm>
            <a:off x="-803489" y="3362508"/>
            <a:ext cx="514178" cy="116649"/>
          </a:xfrm>
          <a:prstGeom prst="parallelogram">
            <a:avLst>
              <a:gd name="adj" fmla="val 106044"/>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nchor="ct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19" name="Freeform 18"/>
          <p:cNvSpPr>
            <a:spLocks/>
          </p:cNvSpPr>
          <p:nvPr/>
        </p:nvSpPr>
        <p:spPr bwMode="auto">
          <a:xfrm>
            <a:off x="-682270" y="3362508"/>
            <a:ext cx="90581" cy="146131"/>
          </a:xfrm>
          <a:custGeom>
            <a:avLst/>
            <a:gdLst>
              <a:gd name="T0" fmla="*/ 114 w 114"/>
              <a:gd name="T1" fmla="*/ 72 h 72"/>
              <a:gd name="T2" fmla="*/ 91 w 114"/>
              <a:gd name="T3" fmla="*/ 27 h 72"/>
              <a:gd name="T4" fmla="*/ 46 w 114"/>
              <a:gd name="T5" fmla="*/ 4 h 72"/>
              <a:gd name="T6" fmla="*/ 0 w 114"/>
              <a:gd name="T7" fmla="*/ 4 h 72"/>
            </a:gdLst>
            <a:ahLst/>
            <a:cxnLst>
              <a:cxn ang="0">
                <a:pos x="T0" y="T1"/>
              </a:cxn>
              <a:cxn ang="0">
                <a:pos x="T2" y="T3"/>
              </a:cxn>
              <a:cxn ang="0">
                <a:pos x="T4" y="T5"/>
              </a:cxn>
              <a:cxn ang="0">
                <a:pos x="T6" y="T7"/>
              </a:cxn>
            </a:cxnLst>
            <a:rect l="0" t="0" r="r" b="b"/>
            <a:pathLst>
              <a:path w="114" h="72">
                <a:moveTo>
                  <a:pt x="114" y="72"/>
                </a:moveTo>
                <a:cubicBezTo>
                  <a:pt x="108" y="55"/>
                  <a:pt x="102" y="38"/>
                  <a:pt x="91" y="27"/>
                </a:cubicBezTo>
                <a:cubicBezTo>
                  <a:pt x="80" y="16"/>
                  <a:pt x="61" y="8"/>
                  <a:pt x="46" y="4"/>
                </a:cubicBezTo>
                <a:cubicBezTo>
                  <a:pt x="31" y="0"/>
                  <a:pt x="11" y="8"/>
                  <a:pt x="0" y="4"/>
                </a:cubicBezTo>
              </a:path>
            </a:pathLst>
          </a:custGeom>
          <a:noFill/>
          <a:ln w="12700" cmpd="sng">
            <a:solidFill>
              <a:schemeClr val="accent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pic>
        <p:nvPicPr>
          <p:cNvPr id="21" name="Picture 20" descr="Lombar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410" y="1997324"/>
            <a:ext cx="3932264" cy="4541590"/>
          </a:xfrm>
          <a:prstGeom prst="rect">
            <a:avLst/>
          </a:prstGeom>
          <a:noFill/>
          <a:extLst>
            <a:ext uri="{909E8E84-426E-40DD-AFC4-6F175D3DCCD1}">
              <a14:hiddenFill xmlns:a14="http://schemas.microsoft.com/office/drawing/2010/main">
                <a:solidFill>
                  <a:srgbClr val="FFFFFF"/>
                </a:solidFill>
              </a14:hiddenFill>
            </a:ext>
          </a:extLst>
        </p:spPr>
      </p:pic>
      <p:sp>
        <p:nvSpPr>
          <p:cNvPr id="22" name="Text Box 24"/>
          <p:cNvSpPr txBox="1">
            <a:spLocks noChangeArrowheads="1"/>
          </p:cNvSpPr>
          <p:nvPr/>
        </p:nvSpPr>
        <p:spPr bwMode="auto">
          <a:xfrm>
            <a:off x="647149" y="3362493"/>
            <a:ext cx="977738" cy="2717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dirty="0">
                <a:solidFill>
                  <a:prstClr val="black"/>
                </a:solidFill>
              </a:rPr>
              <a:t>articulation</a:t>
            </a:r>
          </a:p>
        </p:txBody>
      </p:sp>
      <p:sp>
        <p:nvSpPr>
          <p:cNvPr id="23" name="Text Box 25"/>
          <p:cNvSpPr txBox="1">
            <a:spLocks noChangeArrowheads="1"/>
          </p:cNvSpPr>
          <p:nvPr/>
        </p:nvSpPr>
        <p:spPr bwMode="auto">
          <a:xfrm>
            <a:off x="918875" y="2665167"/>
            <a:ext cx="640396" cy="27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dirty="0">
                <a:solidFill>
                  <a:prstClr val="black"/>
                </a:solidFill>
              </a:rPr>
              <a:t>targets</a:t>
            </a:r>
          </a:p>
        </p:txBody>
      </p:sp>
      <p:sp>
        <p:nvSpPr>
          <p:cNvPr id="24" name="Line 26"/>
          <p:cNvSpPr>
            <a:spLocks noChangeShapeType="1"/>
          </p:cNvSpPr>
          <p:nvPr/>
        </p:nvSpPr>
        <p:spPr bwMode="auto">
          <a:xfrm>
            <a:off x="1614216" y="2811298"/>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5" name="Text Box 27"/>
          <p:cNvSpPr txBox="1">
            <a:spLocks noChangeArrowheads="1"/>
          </p:cNvSpPr>
          <p:nvPr/>
        </p:nvSpPr>
        <p:spPr bwMode="auto">
          <a:xfrm>
            <a:off x="-87788" y="3780896"/>
            <a:ext cx="1847198" cy="27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dirty="0">
                <a:solidFill>
                  <a:prstClr val="black"/>
                </a:solidFill>
              </a:rPr>
              <a:t>distortion-free acoustics</a:t>
            </a:r>
          </a:p>
        </p:txBody>
      </p:sp>
      <p:sp>
        <p:nvSpPr>
          <p:cNvPr id="26" name="Text Box 30"/>
          <p:cNvSpPr txBox="1">
            <a:spLocks noChangeArrowheads="1"/>
          </p:cNvSpPr>
          <p:nvPr/>
        </p:nvSpPr>
        <p:spPr bwMode="auto">
          <a:xfrm>
            <a:off x="284811" y="4439246"/>
            <a:ext cx="1465627" cy="273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a:solidFill>
                  <a:prstClr val="black"/>
                </a:solidFill>
              </a:rPr>
              <a:t>distorted acoustics</a:t>
            </a:r>
          </a:p>
        </p:txBody>
      </p:sp>
      <p:sp>
        <p:nvSpPr>
          <p:cNvPr id="27" name="Line 31"/>
          <p:cNvSpPr>
            <a:spLocks noChangeShapeType="1"/>
          </p:cNvSpPr>
          <p:nvPr/>
        </p:nvSpPr>
        <p:spPr bwMode="auto">
          <a:xfrm>
            <a:off x="1624887" y="3426149"/>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8" name="Line 32"/>
          <p:cNvSpPr>
            <a:spLocks noChangeShapeType="1"/>
          </p:cNvSpPr>
          <p:nvPr/>
        </p:nvSpPr>
        <p:spPr bwMode="auto">
          <a:xfrm>
            <a:off x="1558929" y="4116953"/>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29" name="Line 33"/>
          <p:cNvSpPr>
            <a:spLocks noChangeShapeType="1"/>
          </p:cNvSpPr>
          <p:nvPr/>
        </p:nvSpPr>
        <p:spPr bwMode="auto">
          <a:xfrm flipV="1">
            <a:off x="1599559" y="5684961"/>
            <a:ext cx="242436" cy="58965"/>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0" name="Line 34"/>
          <p:cNvSpPr>
            <a:spLocks noChangeShapeType="1"/>
          </p:cNvSpPr>
          <p:nvPr/>
        </p:nvSpPr>
        <p:spPr bwMode="auto">
          <a:xfrm>
            <a:off x="1599559" y="4814305"/>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1" name="Line 35"/>
          <p:cNvSpPr>
            <a:spLocks noChangeShapeType="1"/>
          </p:cNvSpPr>
          <p:nvPr/>
        </p:nvSpPr>
        <p:spPr bwMode="auto">
          <a:xfrm>
            <a:off x="1581455" y="6308117"/>
            <a:ext cx="242436" cy="87166"/>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2" name="Text Box 36"/>
          <p:cNvSpPr txBox="1">
            <a:spLocks noChangeArrowheads="1"/>
          </p:cNvSpPr>
          <p:nvPr/>
        </p:nvSpPr>
        <p:spPr bwMode="auto">
          <a:xfrm>
            <a:off x="-33689" y="5727269"/>
            <a:ext cx="1668227" cy="5229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pPr algn="r"/>
            <a:r>
              <a:rPr lang="en-US" sz="1600" dirty="0">
                <a:solidFill>
                  <a:prstClr val="black"/>
                </a:solidFill>
              </a:rPr>
              <a:t>    </a:t>
            </a:r>
            <a:r>
              <a:rPr lang="en-US" sz="1200" dirty="0">
                <a:solidFill>
                  <a:prstClr val="black"/>
                </a:solidFill>
              </a:rPr>
              <a:t>distortion factors &amp; </a:t>
            </a:r>
          </a:p>
          <a:p>
            <a:pPr algn="r"/>
            <a:r>
              <a:rPr lang="en-US" sz="1200" dirty="0">
                <a:solidFill>
                  <a:prstClr val="black"/>
                </a:solidFill>
              </a:rPr>
              <a:t>feedback to </a:t>
            </a:r>
            <a:r>
              <a:rPr lang="en-US" sz="1200" dirty="0" smtClean="0">
                <a:solidFill>
                  <a:prstClr val="black"/>
                </a:solidFill>
              </a:rPr>
              <a:t>articulation</a:t>
            </a:r>
            <a:endParaRPr lang="en-US" sz="1200" dirty="0">
              <a:solidFill>
                <a:prstClr val="black"/>
              </a:solidFill>
            </a:endParaRPr>
          </a:p>
        </p:txBody>
      </p:sp>
      <p:sp>
        <p:nvSpPr>
          <p:cNvPr id="33" name="Text Box 25"/>
          <p:cNvSpPr txBox="1">
            <a:spLocks noChangeArrowheads="1"/>
          </p:cNvSpPr>
          <p:nvPr/>
        </p:nvSpPr>
        <p:spPr bwMode="auto">
          <a:xfrm>
            <a:off x="44969" y="1997324"/>
            <a:ext cx="1386484" cy="3383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1193" tIns="45604" rIns="91193" bIns="45604">
            <a:spAutoFit/>
          </a:bodyPr>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r>
              <a:rPr lang="en-US" sz="1600" dirty="0" smtClean="0">
                <a:solidFill>
                  <a:prstClr val="black"/>
                </a:solidFill>
              </a:rPr>
              <a:t>Phones/words</a:t>
            </a:r>
            <a:endParaRPr lang="en-US" sz="1600" dirty="0">
              <a:solidFill>
                <a:prstClr val="black"/>
              </a:solidFill>
            </a:endParaRPr>
          </a:p>
        </p:txBody>
      </p:sp>
      <p:sp>
        <p:nvSpPr>
          <p:cNvPr id="34" name="Line 26"/>
          <p:cNvSpPr>
            <a:spLocks noChangeShapeType="1"/>
          </p:cNvSpPr>
          <p:nvPr/>
        </p:nvSpPr>
        <p:spPr bwMode="auto">
          <a:xfrm>
            <a:off x="1429373" y="2165744"/>
            <a:ext cx="257440" cy="21862"/>
          </a:xfrm>
          <a:prstGeom prst="line">
            <a:avLst/>
          </a:prstGeom>
          <a:noFill/>
          <a:ln w="57150">
            <a:solidFill>
              <a:schemeClr val="tx1"/>
            </a:solidFill>
            <a:prstDash val="dash"/>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193" tIns="45604" rIns="91193" bIns="45604"/>
          <a:lstStyle>
            <a:defPPr>
              <a:defRPr lang="en-US"/>
            </a:defPPr>
            <a:lvl1pPr marL="0" algn="l" defTabSz="911796" rtl="0" eaLnBrk="1" latinLnBrk="0" hangingPunct="1">
              <a:defRPr sz="1800" kern="1200">
                <a:solidFill>
                  <a:schemeClr val="tx1"/>
                </a:solidFill>
                <a:latin typeface="+mn-lt"/>
                <a:ea typeface="+mn-ea"/>
                <a:cs typeface="+mn-cs"/>
              </a:defRPr>
            </a:lvl1pPr>
            <a:lvl2pPr marL="455900" algn="l" defTabSz="911796" rtl="0" eaLnBrk="1" latinLnBrk="0" hangingPunct="1">
              <a:defRPr sz="1800" kern="1200">
                <a:solidFill>
                  <a:schemeClr val="tx1"/>
                </a:solidFill>
                <a:latin typeface="+mn-lt"/>
                <a:ea typeface="+mn-ea"/>
                <a:cs typeface="+mn-cs"/>
              </a:defRPr>
            </a:lvl2pPr>
            <a:lvl3pPr marL="911796" algn="l" defTabSz="911796" rtl="0" eaLnBrk="1" latinLnBrk="0" hangingPunct="1">
              <a:defRPr sz="1800" kern="1200">
                <a:solidFill>
                  <a:schemeClr val="tx1"/>
                </a:solidFill>
                <a:latin typeface="+mn-lt"/>
                <a:ea typeface="+mn-ea"/>
                <a:cs typeface="+mn-cs"/>
              </a:defRPr>
            </a:lvl3pPr>
            <a:lvl4pPr marL="1367688" algn="l" defTabSz="911796" rtl="0" eaLnBrk="1" latinLnBrk="0" hangingPunct="1">
              <a:defRPr sz="1800" kern="1200">
                <a:solidFill>
                  <a:schemeClr val="tx1"/>
                </a:solidFill>
                <a:latin typeface="+mn-lt"/>
                <a:ea typeface="+mn-ea"/>
                <a:cs typeface="+mn-cs"/>
              </a:defRPr>
            </a:lvl4pPr>
            <a:lvl5pPr marL="1823588" algn="l" defTabSz="911796" rtl="0" eaLnBrk="1" latinLnBrk="0" hangingPunct="1">
              <a:defRPr sz="1800" kern="1200">
                <a:solidFill>
                  <a:schemeClr val="tx1"/>
                </a:solidFill>
                <a:latin typeface="+mn-lt"/>
                <a:ea typeface="+mn-ea"/>
                <a:cs typeface="+mn-cs"/>
              </a:defRPr>
            </a:lvl5pPr>
            <a:lvl6pPr marL="2279489" algn="l" defTabSz="911796" rtl="0" eaLnBrk="1" latinLnBrk="0" hangingPunct="1">
              <a:defRPr sz="1800" kern="1200">
                <a:solidFill>
                  <a:schemeClr val="tx1"/>
                </a:solidFill>
                <a:latin typeface="+mn-lt"/>
                <a:ea typeface="+mn-ea"/>
                <a:cs typeface="+mn-cs"/>
              </a:defRPr>
            </a:lvl6pPr>
            <a:lvl7pPr marL="2735382" algn="l" defTabSz="911796" rtl="0" eaLnBrk="1" latinLnBrk="0" hangingPunct="1">
              <a:defRPr sz="1800" kern="1200">
                <a:solidFill>
                  <a:schemeClr val="tx1"/>
                </a:solidFill>
                <a:latin typeface="+mn-lt"/>
                <a:ea typeface="+mn-ea"/>
                <a:cs typeface="+mn-cs"/>
              </a:defRPr>
            </a:lvl7pPr>
            <a:lvl8pPr marL="3191282" algn="l" defTabSz="911796" rtl="0" eaLnBrk="1" latinLnBrk="0" hangingPunct="1">
              <a:defRPr sz="1800" kern="1200">
                <a:solidFill>
                  <a:schemeClr val="tx1"/>
                </a:solidFill>
                <a:latin typeface="+mn-lt"/>
                <a:ea typeface="+mn-ea"/>
                <a:cs typeface="+mn-cs"/>
              </a:defRPr>
            </a:lvl8pPr>
            <a:lvl9pPr marL="3647178" algn="l" defTabSz="911796" rtl="0" eaLnBrk="1" latinLnBrk="0" hangingPunct="1">
              <a:defRPr sz="1800" kern="1200">
                <a:solidFill>
                  <a:schemeClr val="tx1"/>
                </a:solidFill>
                <a:latin typeface="+mn-lt"/>
                <a:ea typeface="+mn-ea"/>
                <a:cs typeface="+mn-cs"/>
              </a:defRPr>
            </a:lvl9pPr>
          </a:lstStyle>
          <a:p>
            <a:endParaRPr lang="en-US">
              <a:solidFill>
                <a:prstClr val="black"/>
              </a:solidFill>
            </a:endParaRPr>
          </a:p>
        </p:txBody>
      </p:sp>
      <p:sp>
        <p:nvSpPr>
          <p:cNvPr id="36" name="TextBox 35"/>
          <p:cNvSpPr txBox="1"/>
          <p:nvPr/>
        </p:nvSpPr>
        <p:spPr>
          <a:xfrm>
            <a:off x="6272395" y="1113589"/>
            <a:ext cx="2901820" cy="830997"/>
          </a:xfrm>
          <a:prstGeom prst="rect">
            <a:avLst/>
          </a:prstGeom>
          <a:noFill/>
        </p:spPr>
        <p:txBody>
          <a:bodyPr wrap="square" rtlCol="0">
            <a:spAutoFit/>
          </a:bodyPr>
          <a:lstStyle/>
          <a:p>
            <a:pPr marL="285750" indent="-285750">
              <a:buFont typeface="Arial" panose="020B0604020202020204" pitchFamily="34" charset="0"/>
              <a:buChar char="•"/>
            </a:pPr>
            <a:r>
              <a:rPr lang="en-US" sz="2400" dirty="0" smtClean="0">
                <a:solidFill>
                  <a:srgbClr val="4F81BD"/>
                </a:solidFill>
              </a:rPr>
              <a:t>U Toronto’s DBN-DNN (2006-</a:t>
            </a:r>
            <a:r>
              <a:rPr lang="en-US" sz="2400" b="1" dirty="0" smtClean="0">
                <a:solidFill>
                  <a:srgbClr val="4F81BD"/>
                </a:solidFill>
              </a:rPr>
              <a:t>2009</a:t>
            </a:r>
            <a:r>
              <a:rPr lang="en-US" sz="2400" dirty="0" smtClean="0">
                <a:solidFill>
                  <a:srgbClr val="4F81BD"/>
                </a:solidFill>
              </a:rPr>
              <a:t>)</a:t>
            </a:r>
            <a:endParaRPr lang="en-US" sz="2400" dirty="0">
              <a:solidFill>
                <a:srgbClr val="4F81BD"/>
              </a:solidFill>
            </a:endParaRPr>
          </a:p>
        </p:txBody>
      </p:sp>
      <p:pic>
        <p:nvPicPr>
          <p:cNvPr id="37" name="Picture 36"/>
          <p:cNvPicPr>
            <a:picLocks noChangeAspect="1"/>
          </p:cNvPicPr>
          <p:nvPr/>
        </p:nvPicPr>
        <p:blipFill>
          <a:blip r:embed="rId3"/>
          <a:stretch>
            <a:fillRect/>
          </a:stretch>
        </p:blipFill>
        <p:spPr>
          <a:xfrm>
            <a:off x="5534026" y="2112678"/>
            <a:ext cx="3625082" cy="3311038"/>
          </a:xfrm>
          <a:prstGeom prst="rect">
            <a:avLst/>
          </a:prstGeom>
        </p:spPr>
      </p:pic>
      <p:sp>
        <p:nvSpPr>
          <p:cNvPr id="41" name="TextBox 40"/>
          <p:cNvSpPr txBox="1"/>
          <p:nvPr/>
        </p:nvSpPr>
        <p:spPr>
          <a:xfrm>
            <a:off x="5956715" y="5675055"/>
            <a:ext cx="3217500" cy="523220"/>
          </a:xfrm>
          <a:prstGeom prst="rect">
            <a:avLst/>
          </a:prstGeom>
          <a:noFill/>
        </p:spPr>
        <p:txBody>
          <a:bodyPr wrap="square" rtlCol="0">
            <a:spAutoFit/>
          </a:bodyPr>
          <a:lstStyle/>
          <a:p>
            <a:r>
              <a:rPr lang="en-US" sz="1400" dirty="0" smtClean="0">
                <a:solidFill>
                  <a:prstClr val="black"/>
                </a:solidFill>
              </a:rPr>
              <a:t>Mohamed, Dahl, Hinton, NIPS-WS, 2009</a:t>
            </a:r>
          </a:p>
          <a:p>
            <a:r>
              <a:rPr lang="en-US" sz="1400" dirty="0" smtClean="0">
                <a:solidFill>
                  <a:prstClr val="black"/>
                </a:solidFill>
              </a:rPr>
              <a:t>(a simple “recipe”)</a:t>
            </a:r>
            <a:endParaRPr lang="en-US" sz="1400" dirty="0">
              <a:solidFill>
                <a:prstClr val="black"/>
              </a:solidFill>
            </a:endParaRPr>
          </a:p>
        </p:txBody>
      </p:sp>
    </p:spTree>
    <p:extLst>
      <p:ext uri="{BB962C8B-B14F-4D97-AF65-F5344CB8AC3E}">
        <p14:creationId xmlns:p14="http://schemas.microsoft.com/office/powerpoint/2010/main" val="467451990"/>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Hinton’s 2009“Recipe”</a:t>
            </a:r>
            <a:endParaRPr lang="en-US" dirty="0"/>
          </a:p>
        </p:txBody>
      </p:sp>
      <p:sp>
        <p:nvSpPr>
          <p:cNvPr id="3" name="Content Placeholder 2"/>
          <p:cNvSpPr>
            <a:spLocks noGrp="1"/>
          </p:cNvSpPr>
          <p:nvPr>
            <p:ph idx="1"/>
          </p:nvPr>
        </p:nvSpPr>
        <p:spPr>
          <a:xfrm>
            <a:off x="457200" y="1600221"/>
            <a:ext cx="8503920" cy="4525963"/>
          </a:xfrm>
        </p:spPr>
        <p:txBody>
          <a:bodyPr>
            <a:normAutofit/>
          </a:bodyPr>
          <a:lstStyle/>
          <a:p>
            <a:pPr marL="0" indent="0">
              <a:buNone/>
            </a:pPr>
            <a:endParaRPr lang="en-US" dirty="0" smtClean="0"/>
          </a:p>
        </p:txBody>
      </p:sp>
      <p:sp>
        <p:nvSpPr>
          <p:cNvPr id="4" name="Slide Number Placeholder 3"/>
          <p:cNvSpPr>
            <a:spLocks noGrp="1"/>
          </p:cNvSpPr>
          <p:nvPr>
            <p:ph type="sldNum" sz="quarter" idx="12"/>
          </p:nvPr>
        </p:nvSpPr>
        <p:spPr/>
        <p:txBody>
          <a:bodyPr/>
          <a:lstStyle/>
          <a:p>
            <a:fld id="{B6F15528-21DE-4FAA-801E-634DDDAF4B2B}" type="slidenum">
              <a:rPr lang="en-US" smtClean="0">
                <a:solidFill>
                  <a:prstClr val="black">
                    <a:tint val="75000"/>
                  </a:prstClr>
                </a:solidFill>
              </a:rPr>
              <a:pPr/>
              <a:t>99</a:t>
            </a:fld>
            <a:endParaRPr lang="en-US">
              <a:solidFill>
                <a:prstClr val="black">
                  <a:tint val="75000"/>
                </a:prstClr>
              </a:solidFill>
            </a:endParaRPr>
          </a:p>
        </p:txBody>
      </p:sp>
      <p:pic>
        <p:nvPicPr>
          <p:cNvPr id="5" name="Picture 4"/>
          <p:cNvPicPr>
            <a:picLocks noChangeAspect="1"/>
          </p:cNvPicPr>
          <p:nvPr/>
        </p:nvPicPr>
        <p:blipFill>
          <a:blip r:embed="rId2"/>
          <a:stretch>
            <a:fillRect/>
          </a:stretch>
        </p:blipFill>
        <p:spPr>
          <a:xfrm>
            <a:off x="514531" y="1311192"/>
            <a:ext cx="8229600" cy="4659565"/>
          </a:xfrm>
          <a:prstGeom prst="rect">
            <a:avLst/>
          </a:prstGeom>
        </p:spPr>
      </p:pic>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6269583"/>
            <a:ext cx="6194551" cy="4187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7096965"/>
      </p:ext>
    </p:extLst>
  </p:cSld>
  <p:clrMapOvr>
    <a:masterClrMapping/>
  </p:clrMapOvr>
  <p:timing>
    <p:tnLst>
      <p:par>
        <p:cTn id="1" dur="indefinite" restart="never" nodeType="tmRoot"/>
      </p:par>
    </p:tnLst>
  </p:timing>
</p:sld>
</file>

<file path=ppt/theme/_rels/theme16.xml.rels><?xml version="1.0" encoding="UTF-8" standalone="yes"?>
<Relationships xmlns="http://schemas.openxmlformats.org/package/2006/relationships"><Relationship Id="rId1" Type="http://schemas.openxmlformats.org/officeDocument/2006/relationships/image" Target="../media/image11.jpeg"/></Relationships>
</file>

<file path=ppt/theme/_rels/theme2.xml.rels><?xml version="1.0" encoding="UTF-8" standalone="yes"?>
<Relationships xmlns="http://schemas.openxmlformats.org/package/2006/relationships"><Relationship Id="rId1" Type="http://schemas.openxmlformats.org/officeDocument/2006/relationships/image" Target="../media/image2.jpeg"/></Relationships>
</file>

<file path=ppt/theme/_rels/theme3.xml.rels><?xml version="1.0" encoding="UTF-8" standalone="yes"?>
<Relationships xmlns="http://schemas.openxmlformats.org/package/2006/relationships"><Relationship Id="rId1" Type="http://schemas.openxmlformats.org/officeDocument/2006/relationships/image" Target="../media/image2.jpeg"/></Relationships>
</file>

<file path=ppt/theme/_rels/theme4.xml.rels><?xml version="1.0" encoding="UTF-8" standalone="yes"?>
<Relationships xmlns="http://schemas.openxmlformats.org/package/2006/relationships"><Relationship Id="rId1" Type="http://schemas.openxmlformats.org/officeDocument/2006/relationships/image" Target="../media/image2.jpeg"/></Relationships>
</file>

<file path=ppt/theme/_rels/theme5.xml.rels><?xml version="1.0" encoding="UTF-8" standalone="yes"?>
<Relationships xmlns="http://schemas.openxmlformats.org/package/2006/relationships"><Relationship Id="rId1" Type="http://schemas.openxmlformats.org/officeDocument/2006/relationships/image" Target="../media/image2.jpeg"/></Relationships>
</file>

<file path=ppt/theme/_rels/theme6.xml.rels><?xml version="1.0" encoding="UTF-8" standalone="yes"?>
<Relationships xmlns="http://schemas.openxmlformats.org/package/2006/relationships"><Relationship Id="rId1" Type="http://schemas.openxmlformats.org/officeDocument/2006/relationships/image" Target="../media/image2.jpeg"/></Relationships>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6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12.xml><?xml version="1.0" encoding="utf-8"?>
<a:theme xmlns:a="http://schemas.openxmlformats.org/drawingml/2006/main" name="7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8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9_Office Theme">
  <a:themeElements>
    <a:clrScheme name="MSFT_Primary_Colors">
      <a:dk1>
        <a:srgbClr val="525051"/>
      </a:dk1>
      <a:lt1>
        <a:sysClr val="window" lastClr="FFFFFF"/>
      </a:lt1>
      <a:dk2>
        <a:srgbClr val="00BCF2"/>
      </a:dk2>
      <a:lt2>
        <a:srgbClr val="A1A1A1"/>
      </a:lt2>
      <a:accent1>
        <a:srgbClr val="00B294"/>
      </a:accent1>
      <a:accent2>
        <a:srgbClr val="009E49"/>
      </a:accent2>
      <a:accent3>
        <a:srgbClr val="BAD80A"/>
      </a:accent3>
      <a:accent4>
        <a:srgbClr val="FFF100"/>
      </a:accent4>
      <a:accent5>
        <a:srgbClr val="FF8C00"/>
      </a:accent5>
      <a:accent6>
        <a:srgbClr val="EC008C"/>
      </a:accent6>
      <a:hlink>
        <a:srgbClr val="68217A"/>
      </a:hlink>
      <a:folHlink>
        <a:srgbClr val="00188F"/>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15.xml><?xml version="1.0" encoding="utf-8"?>
<a:theme xmlns:a="http://schemas.openxmlformats.org/drawingml/2006/main" name="10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2_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F491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effectStyle>
        <a:effectStyle>
          <a:effectLst>
            <a:outerShdw blurRad="57150" dist="38100" dir="5400000" algn="ctr" rotWithShape="0">
              <a:schemeClr val="phClr">
                <a:shade val="9000"/>
                <a:alpha val="48000"/>
                <a:satMod val="105000"/>
              </a:schemeClr>
            </a:outerShdw>
          </a:effectLst>
          <a:scene3d>
            <a:camera prst="orthographicFront">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17.xml><?xml version="1.0" encoding="utf-8"?>
<a:theme xmlns:a="http://schemas.openxmlformats.org/drawingml/2006/main" name="1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8.xml><?xml version="1.0" encoding="utf-8"?>
<a:theme xmlns:a="http://schemas.openxmlformats.org/drawingml/2006/main" name="1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9.xml><?xml version="1.0" encoding="utf-8"?>
<a:theme xmlns:a="http://schemas.openxmlformats.org/drawingml/2006/main" name="1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2_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20.xml><?xml version="1.0" encoding="utf-8"?>
<a:theme xmlns:a="http://schemas.openxmlformats.org/drawingml/2006/main" name="5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1.xml><?xml version="1.0" encoding="utf-8"?>
<a:theme xmlns:a="http://schemas.openxmlformats.org/drawingml/2006/main" name="2_USCMG_template">
  <a:themeElements>
    <a:clrScheme name="8-00267_Jenna O'Connell">
      <a:dk1>
        <a:srgbClr val="000000"/>
      </a:dk1>
      <a:lt1>
        <a:srgbClr val="FFFFFF"/>
      </a:lt1>
      <a:dk2>
        <a:srgbClr val="050595"/>
      </a:dk2>
      <a:lt2>
        <a:srgbClr val="FFFF99"/>
      </a:lt2>
      <a:accent1>
        <a:srgbClr val="FFCC00"/>
      </a:accent1>
      <a:accent2>
        <a:srgbClr val="1E4986"/>
      </a:accent2>
      <a:accent3>
        <a:srgbClr val="DF8045"/>
      </a:accent3>
      <a:accent4>
        <a:srgbClr val="0F729D"/>
      </a:accent4>
      <a:accent5>
        <a:srgbClr val="FF9929"/>
      </a:accent5>
      <a:accent6>
        <a:srgbClr val="66CC33"/>
      </a:accent6>
      <a:hlink>
        <a:srgbClr val="3F8AEB"/>
      </a:hlink>
      <a:folHlink>
        <a:srgbClr val="7DDDFF"/>
      </a:folHlink>
    </a:clrScheme>
    <a:fontScheme name="Blue-Purple TT">
      <a:majorFont>
        <a:latin typeface="Segoe"/>
        <a:ea typeface=""/>
        <a:cs typeface=""/>
      </a:majorFont>
      <a:minorFont>
        <a:latin typeface="Segoe"/>
        <a:ea typeface=""/>
        <a:cs typeface=""/>
      </a:minorFont>
    </a:fontScheme>
    <a:fmtScheme name="Concourse">
      <a:fillStyleLst>
        <a:solidFill>
          <a:schemeClr val="phClr"/>
        </a:solidFill>
        <a:gradFill rotWithShape="1">
          <a:gsLst>
            <a:gs pos="0">
              <a:schemeClr val="phClr">
                <a:tint val="62000"/>
                <a:satMod val="180000"/>
              </a:schemeClr>
            </a:gs>
            <a:gs pos="65000">
              <a:schemeClr val="phClr">
                <a:tint val="32000"/>
                <a:satMod val="250000"/>
              </a:schemeClr>
            </a:gs>
            <a:gs pos="100000">
              <a:schemeClr val="phClr">
                <a:tint val="23000"/>
                <a:satMod val="300000"/>
              </a:schemeClr>
            </a:gs>
          </a:gsLst>
          <a:lin ang="16200000" scaled="0"/>
        </a:gradFill>
        <a:gradFill rotWithShape="1">
          <a:gsLst>
            <a:gs pos="0">
              <a:schemeClr val="phClr">
                <a:shade val="15000"/>
                <a:satMod val="180000"/>
              </a:schemeClr>
            </a:gs>
            <a:gs pos="50000">
              <a:schemeClr val="phClr">
                <a:shade val="45000"/>
                <a:satMod val="170000"/>
              </a:schemeClr>
            </a:gs>
            <a:gs pos="70000">
              <a:schemeClr val="phClr">
                <a:tint val="99000"/>
                <a:shade val="65000"/>
                <a:satMod val="155000"/>
              </a:schemeClr>
            </a:gs>
            <a:gs pos="100000">
              <a:schemeClr val="phClr">
                <a:tint val="95500"/>
                <a:shade val="100000"/>
                <a:satMod val="155000"/>
              </a:schemeClr>
            </a:gs>
          </a:gsLst>
          <a:lin ang="16200000" scaled="0"/>
        </a:gradFill>
      </a:fillStyleLst>
      <a:lnStyleLst>
        <a:ln w="9525" cap="flat" cmpd="sng" algn="ctr">
          <a:solidFill>
            <a:schemeClr val="phClr"/>
          </a:solidFill>
          <a:prstDash val="solid"/>
        </a:ln>
        <a:ln w="55000" cap="flat" cmpd="thickThin" algn="ctr">
          <a:solidFill>
            <a:schemeClr val="phClr"/>
          </a:solidFill>
          <a:prstDash val="solid"/>
        </a:ln>
        <a:ln w="63500" cap="flat" cmpd="thickThin" algn="ctr">
          <a:solidFill>
            <a:schemeClr val="phClr"/>
          </a:solidFill>
          <a:prstDash val="solid"/>
        </a:ln>
      </a:lnStyleLst>
      <a:effectStyleLst>
        <a:effectStyle>
          <a:effectLst>
            <a:outerShdw blurRad="50800" dist="38100" dir="5400000" rotWithShape="0">
              <a:srgbClr val="000000">
                <a:alpha val="35000"/>
              </a:srgbClr>
            </a:outerShdw>
          </a:effectLst>
        </a:effectStyle>
        <a:effectStyle>
          <a:effectLst>
            <a:outerShdw blurRad="50800" dist="38100" dir="5400000" rotWithShape="0">
              <a:srgbClr val="000000">
                <a:alpha val="35000"/>
              </a:srgbClr>
            </a:outerShdw>
          </a:effectLst>
        </a:effectStyle>
        <a:effectStyle>
          <a:effectLst>
            <a:outerShdw blurRad="63500" dist="38100" dir="5400000" rotWithShape="0">
              <a:srgbClr val="000000">
                <a:alpha val="45000"/>
              </a:srgbClr>
            </a:outerShdw>
          </a:effectLst>
          <a:scene3d>
            <a:camera prst="orthographicFront" fov="0">
              <a:rot lat="0" lon="0" rev="0"/>
            </a:camera>
            <a:lightRig rig="glow" dir="t">
              <a:rot lat="0" lon="0" rev="6360000"/>
            </a:lightRig>
          </a:scene3d>
          <a:sp3d contourW="1000" prstMaterial="flat">
            <a:bevelT w="95250" h="101600"/>
            <a:contourClr>
              <a:schemeClr val="phClr">
                <a:satMod val="30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300" dirty="0" smtClean="0">
            <a:solidFill>
              <a:srgbClr val="FFFFFF"/>
            </a:solidFill>
            <a:effectLst>
              <a:outerShdw blurRad="38100" dist="38100" dir="2700000" algn="tl">
                <a:srgbClr val="000000">
                  <a:alpha val="43137"/>
                </a:srgbClr>
              </a:outerShdw>
            </a:effectLst>
            <a:latin typeface="Segoe" pitchFamily="34" charset="0"/>
          </a:defRPr>
        </a:defPPr>
      </a:lstStyle>
      <a:style>
        <a:lnRef idx="0">
          <a:schemeClr val="accent2"/>
        </a:lnRef>
        <a:fillRef idx="3">
          <a:schemeClr val="accent2"/>
        </a:fillRef>
        <a:effectRef idx="3">
          <a:schemeClr val="accent2"/>
        </a:effectRef>
        <a:fontRef idx="minor">
          <a:schemeClr val="lt1"/>
        </a:fontRef>
      </a:style>
    </a:spDef>
    <a:txDef>
      <a:spPr>
        <a:noFill/>
      </a:spPr>
      <a:bodyPr wrap="none" rtlCol="0">
        <a:spAutoFit/>
      </a:bodyPr>
      <a:lstStyle>
        <a:defPPr>
          <a:defRPr dirty="0" err="1" smtClean="0">
            <a:solidFill>
              <a:schemeClr val="bg1"/>
            </a:solidFill>
          </a:defRPr>
        </a:defPPr>
      </a:lstStyle>
    </a:txDef>
  </a:objectDefaults>
  <a:extraClrSchemeLst/>
</a:theme>
</file>

<file path=ppt/theme/theme2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4.xml><?xml version="1.0" encoding="utf-8"?>
<a:theme xmlns:a="http://schemas.openxmlformats.org/drawingml/2006/main" name="1_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5.xml><?xml version="1.0" encoding="utf-8"?>
<a:theme xmlns:a="http://schemas.openxmlformats.org/drawingml/2006/main" name="3_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6.xml><?xml version="1.0" encoding="utf-8"?>
<a:theme xmlns:a="http://schemas.openxmlformats.org/drawingml/2006/main" name="4_Solstice">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Office Classic">
      <a:maj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Times New Roman"/>
        <a:ea typeface=""/>
        <a:cs typeface=""/>
        <a:font script="Jpan" typeface="ＭＳ Ｐ明朝"/>
        <a:font script="Hang" typeface="바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Solstice">
      <a:fillStyleLst>
        <a:solidFill>
          <a:schemeClr val="phClr"/>
        </a:solidFill>
        <a:gradFill rotWithShape="1">
          <a:gsLst>
            <a:gs pos="0">
              <a:schemeClr val="phClr">
                <a:tint val="35000"/>
                <a:satMod val="253000"/>
              </a:schemeClr>
            </a:gs>
            <a:gs pos="50000">
              <a:schemeClr val="phClr">
                <a:tint val="42000"/>
                <a:satMod val="255000"/>
              </a:schemeClr>
            </a:gs>
            <a:gs pos="97000">
              <a:schemeClr val="phClr">
                <a:tint val="53000"/>
                <a:satMod val="260000"/>
              </a:schemeClr>
            </a:gs>
            <a:gs pos="100000">
              <a:schemeClr val="phClr">
                <a:tint val="56000"/>
                <a:satMod val="275000"/>
              </a:schemeClr>
            </a:gs>
          </a:gsLst>
          <a:path path="circle">
            <a:fillToRect l="50000" t="50000" r="50000" b="50000"/>
          </a:path>
        </a:gradFill>
        <a:gradFill rotWithShape="1">
          <a:gsLst>
            <a:gs pos="0">
              <a:schemeClr val="phClr">
                <a:tint val="92000"/>
                <a:satMod val="170000"/>
              </a:schemeClr>
            </a:gs>
            <a:gs pos="15000">
              <a:schemeClr val="phClr">
                <a:tint val="92000"/>
                <a:shade val="99000"/>
                <a:satMod val="170000"/>
              </a:schemeClr>
            </a:gs>
            <a:gs pos="62000">
              <a:schemeClr val="phClr">
                <a:tint val="96000"/>
                <a:shade val="80000"/>
                <a:satMod val="170000"/>
              </a:schemeClr>
            </a:gs>
            <a:gs pos="97000">
              <a:schemeClr val="phClr">
                <a:tint val="98000"/>
                <a:shade val="63000"/>
                <a:satMod val="170000"/>
              </a:schemeClr>
            </a:gs>
            <a:gs pos="100000">
              <a:schemeClr val="phClr">
                <a:shade val="62000"/>
                <a:satMod val="170000"/>
              </a:schemeClr>
            </a:gs>
          </a:gsLst>
          <a:path path="circle">
            <a:fillToRect l="50000" t="50000" r="50000" b="50000"/>
          </a:path>
        </a:gradFill>
      </a:fillStyleLst>
      <a:lnStyleLst>
        <a:ln w="9525" cap="flat" cmpd="sng" algn="ctr">
          <a:solidFill>
            <a:schemeClr val="phClr"/>
          </a:solidFill>
          <a:prstDash val="solid"/>
        </a:ln>
        <a:ln w="25400" cap="flat" cmpd="sng" algn="ctr">
          <a:solidFill>
            <a:schemeClr val="phClr"/>
          </a:solidFill>
          <a:prstDash val="solid"/>
        </a:ln>
        <a:ln w="25400" cap="flat" cmpd="sng" algn="ctr">
          <a:solidFill>
            <a:schemeClr val="phClr"/>
          </a:solidFill>
          <a:prstDash val="solid"/>
        </a:ln>
      </a:lnStyleLst>
      <a:effectStyleLst>
        <a:effectStyle>
          <a:effectLst>
            <a:outerShdw blurRad="63500" dist="25400" dir="5400000" rotWithShape="0">
              <a:srgbClr val="000000">
                <a:alpha val="43137"/>
              </a:srgbClr>
            </a:outerShdw>
          </a:effectLst>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8700000"/>
            </a:lightRig>
          </a:scene3d>
          <a:sp3d contourW="12700">
            <a:bevelT w="0" h="0"/>
            <a:contourClr>
              <a:schemeClr val="phClr">
                <a:shade val="80000"/>
              </a:schemeClr>
            </a:contourClr>
          </a:sp3d>
        </a:effectStyle>
        <a:effectStyle>
          <a:effectLst>
            <a:outerShdw blurRad="63500" dist="25400" dir="5400000" rotWithShape="0">
              <a:srgbClr val="000000">
                <a:alpha val="43137"/>
              </a:srgbClr>
            </a:outerShdw>
          </a:effectLst>
          <a:scene3d>
            <a:camera prst="orthographicFront" fov="0">
              <a:rot lat="0" lon="0" rev="0"/>
            </a:camera>
            <a:lightRig rig="brightRoom" dir="tl">
              <a:rot lat="0" lon="0" rev="5400000"/>
            </a:lightRig>
          </a:scene3d>
          <a:sp3d contourW="12700">
            <a:bevelT w="25400" h="50800" prst="angle"/>
            <a:contourClr>
              <a:schemeClr val="phClr"/>
            </a:contourClr>
          </a:sp3d>
        </a:effectStyle>
      </a:effectStyleLst>
      <a:bgFillStyleLst>
        <a:solidFill>
          <a:schemeClr val="phClr"/>
        </a:solidFill>
        <a:gradFill rotWithShape="1">
          <a:gsLst>
            <a:gs pos="0">
              <a:schemeClr val="phClr">
                <a:tint val="60000"/>
                <a:satMod val="355000"/>
              </a:schemeClr>
            </a:gs>
            <a:gs pos="40000">
              <a:schemeClr val="phClr">
                <a:tint val="85000"/>
                <a:satMod val="320000"/>
              </a:schemeClr>
            </a:gs>
            <a:gs pos="100000">
              <a:schemeClr val="phClr">
                <a:shade val="55000"/>
                <a:satMod val="300000"/>
              </a:schemeClr>
            </a:gs>
          </a:gsLst>
          <a:path path="circle">
            <a:fillToRect l="-24500" t="-20000" r="124500" b="120000"/>
          </a:path>
        </a:gradFill>
        <a:blipFill>
          <a:blip xmlns:r="http://schemas.openxmlformats.org/officeDocument/2006/relationships" r:embed="rId1">
            <a:duotone>
              <a:schemeClr val="phClr">
                <a:shade val="9000"/>
                <a:satMod val="300000"/>
              </a:schemeClr>
              <a:schemeClr val="phClr">
                <a:tint val="90000"/>
                <a:satMod val="225000"/>
              </a:schemeClr>
            </a:duotone>
          </a:blip>
          <a:tile tx="0" ty="0" sx="90000" sy="90000" flip="xy" algn="tl"/>
        </a:blipFill>
      </a:bgFillStyleLst>
    </a:fmtScheme>
  </a:themeElements>
  <a:objectDefaults/>
  <a:extraClrSchemeLst/>
</a:theme>
</file>

<file path=ppt/theme/theme7.xml><?xml version="1.0" encoding="utf-8"?>
<a:theme xmlns:a="http://schemas.openxmlformats.org/drawingml/2006/main" name="1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2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明朝"/>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mbria"/>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Override>
</file>

<file path=docProps/app.xml><?xml version="1.0" encoding="utf-8"?>
<Properties xmlns="http://schemas.openxmlformats.org/officeDocument/2006/extended-properties" xmlns:vt="http://schemas.openxmlformats.org/officeDocument/2006/docPropsVTypes">
  <Template/>
  <TotalTime>12573</TotalTime>
  <Words>16843</Words>
  <Application>Microsoft Office PowerPoint</Application>
  <PresentationFormat>On-screen Show (4:3)</PresentationFormat>
  <Paragraphs>1900</Paragraphs>
  <Slides>183</Slides>
  <Notes>24</Notes>
  <HiddenSlides>0</HiddenSlides>
  <MMClips>0</MMClips>
  <ScaleCrop>false</ScaleCrop>
  <HeadingPairs>
    <vt:vector size="6" baseType="variant">
      <vt:variant>
        <vt:lpstr>Theme</vt:lpstr>
      </vt:variant>
      <vt:variant>
        <vt:i4>21</vt:i4>
      </vt:variant>
      <vt:variant>
        <vt:lpstr>Embedded OLE Servers</vt:lpstr>
      </vt:variant>
      <vt:variant>
        <vt:i4>2</vt:i4>
      </vt:variant>
      <vt:variant>
        <vt:lpstr>Slide Titles</vt:lpstr>
      </vt:variant>
      <vt:variant>
        <vt:i4>183</vt:i4>
      </vt:variant>
    </vt:vector>
  </HeadingPairs>
  <TitlesOfParts>
    <vt:vector size="206" baseType="lpstr">
      <vt:lpstr>Office Theme</vt:lpstr>
      <vt:lpstr>2_Solstice</vt:lpstr>
      <vt:lpstr>Solstice</vt:lpstr>
      <vt:lpstr>1_Solstice</vt:lpstr>
      <vt:lpstr>3_Solstice</vt:lpstr>
      <vt:lpstr>4_Solstice</vt:lpstr>
      <vt:lpstr>1_Office Theme</vt:lpstr>
      <vt:lpstr>2_Office Theme</vt:lpstr>
      <vt:lpstr>3_Office Theme</vt:lpstr>
      <vt:lpstr>6_Office Theme</vt:lpstr>
      <vt:lpstr>USCMG_template</vt:lpstr>
      <vt:lpstr>7_Office Theme</vt:lpstr>
      <vt:lpstr>8_Office Theme</vt:lpstr>
      <vt:lpstr>9_Office Theme</vt:lpstr>
      <vt:lpstr>10_Office Theme</vt:lpstr>
      <vt:lpstr>2_Flow</vt:lpstr>
      <vt:lpstr>11_Office Theme</vt:lpstr>
      <vt:lpstr>12_Office Theme</vt:lpstr>
      <vt:lpstr>13_Office Theme</vt:lpstr>
      <vt:lpstr>5_Office Theme</vt:lpstr>
      <vt:lpstr>2_USCMG_template</vt:lpstr>
      <vt:lpstr>Acrobat Document</vt:lpstr>
      <vt:lpstr>Equation</vt:lpstr>
      <vt:lpstr>     Deep Learning for  Information Processing &amp; Artificial Intelligence  New-Generation Models &amp; Methodology for Advancing AI &amp; SIP       </vt:lpstr>
      <vt:lpstr> - Survey of audience background  (&gt;500 registrants: too many to accommodate all) - Teaching material  PART I: Basics of Deep Learning  PART II: Modern (as of ICASSP, May 2013 &amp; ICML, June, 2013) </vt:lpstr>
      <vt:lpstr>Teaching Material</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Useful Sites on Deep Learning</vt:lpstr>
      <vt:lpstr>PowerPoint Presentation</vt:lpstr>
      <vt:lpstr>Outline</vt:lpstr>
      <vt:lpstr>Outline</vt:lpstr>
      <vt:lpstr>Review of Deep Learning Basics</vt:lpstr>
      <vt:lpstr>PowerPoint Presentation</vt:lpstr>
      <vt:lpstr>PowerPoint Presentation</vt:lpstr>
      <vt:lpstr>PowerPoint Presentation</vt:lpstr>
      <vt:lpstr>Deep Learning for Speech Recognition and Related Applications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“DBN vs DBN” (for fun)</vt:lpstr>
      <vt:lpstr>First generation neural networks</vt:lpstr>
      <vt:lpstr>     Support Vector Machine is a perceptron</vt:lpstr>
      <vt:lpstr>Second generation neural networks (~1985)</vt:lpstr>
      <vt:lpstr>What is wrong with back-propagation? (a plausible story, but false; Hinton ICASSP-2013)</vt:lpstr>
      <vt:lpstr>What was actually wrong with  back-propagation? </vt:lpstr>
      <vt:lpstr>What has happened since 1985</vt:lpstr>
      <vt:lpstr>Initializing the weights in a deep neural net using unlabeled data</vt:lpstr>
      <vt:lpstr>Restricted Boltzmann Machines (RBM) </vt:lpstr>
      <vt:lpstr>RBM: Weights  Energies  Probabilities</vt:lpstr>
      <vt:lpstr>Restricted Boltzmann Machine (RBM)</vt:lpstr>
      <vt:lpstr>PowerPoint Presentation</vt:lpstr>
      <vt:lpstr>Maximum likelihood learning for RBM</vt:lpstr>
      <vt:lpstr>Training RBMs</vt:lpstr>
      <vt:lpstr>RBM versus GMM</vt:lpstr>
      <vt:lpstr>Building a Deep Network </vt:lpstr>
      <vt:lpstr>Deep Belief Net (DBN) &amp; Deep Neural Net (DNN)</vt:lpstr>
      <vt:lpstr>PowerPoint Presentation</vt:lpstr>
      <vt:lpstr>Quiz Questions</vt:lpstr>
      <vt:lpstr>The Answer to Quiz Question 3:</vt:lpstr>
      <vt:lpstr>Samples generated by letting the associative memory run with one label clamped. There are 1000 iterations of alternating Gibbs sampling between samples (example from Hinton) .</vt:lpstr>
      <vt:lpstr>Answer to Quiz Question 4: Example of digit/image recognition by DBN </vt:lpstr>
      <vt:lpstr>DBN &amp; DNN: Fine-tuning for discrimination</vt:lpstr>
      <vt:lpstr>Fine Tuning DNN after pre-training:  Optimization view</vt:lpstr>
      <vt:lpstr>Fine Tuning DNN after pre-training:  Regularization view</vt:lpstr>
      <vt:lpstr>DNN with class posteriors (not DBN)</vt:lpstr>
      <vt:lpstr>Theoretical Insights of DBN</vt:lpstr>
      <vt:lpstr>RBM (Restricted Boltzmann Machine)</vt:lpstr>
      <vt:lpstr>DBN: Generative Mode</vt:lpstr>
      <vt:lpstr>Deep Neural Network</vt:lpstr>
      <vt:lpstr>Why this way of making a deep generative model is sensible.</vt:lpstr>
      <vt:lpstr>The current wisdom on  unsupervised pre-training</vt:lpstr>
      <vt:lpstr>DNN Took off in Speech Recognition from MSR</vt:lpstr>
      <vt:lpstr>Renaissance of Neural Network --- “Deep Learning,” 2006</vt:lpstr>
      <vt:lpstr>Industry Scale Deep Learning  </vt:lpstr>
      <vt:lpstr>PowerPoint Presentation</vt:lpstr>
      <vt:lpstr>Industrial Scale Deep Learning  </vt:lpstr>
      <vt:lpstr>PowerPoint Presentation</vt:lpstr>
      <vt:lpstr>PowerPoint Presentation</vt:lpstr>
      <vt:lpstr>DNN-HMM (replacing GMM only; longer MFCC/filter-back windows w. no transformation)</vt:lpstr>
      <vt:lpstr>CD-DNN-HMM: Architecture</vt:lpstr>
      <vt:lpstr>(Shallow) GMM-HMM</vt:lpstr>
      <vt:lpstr>Voice Search with DNN-HMM</vt:lpstr>
      <vt:lpstr>MSR Key Innovations (2009-2013)</vt:lpstr>
      <vt:lpstr>Some Recent News by Reporters</vt:lpstr>
      <vt:lpstr>Examples of Algorithm and Architecture Innovations</vt:lpstr>
      <vt:lpstr>Discriminative Pre-training for DNN</vt:lpstr>
      <vt:lpstr>Deep Convex Network (DCN/DSN)</vt:lpstr>
      <vt:lpstr>Tensor Version of DCN/DSN (Hutchinson, Deng, &amp; Yu, ICASSP-2012, IEEE T-PAMI, 2013)</vt:lpstr>
      <vt:lpstr>Tensor Version of DNN (Yu, Deng, Seide, Interspeech-2012, T-ASLP, 2013)</vt:lpstr>
      <vt:lpstr>Outline</vt:lpstr>
      <vt:lpstr>Deep/Dynamic Models are Natural for Speech</vt:lpstr>
      <vt:lpstr>Production &amp; Perception: Closed-Loop Chain</vt:lpstr>
      <vt:lpstr>                       (Deep) Dynamic Bayesian Net</vt:lpstr>
      <vt:lpstr>ICASSP-2004</vt:lpstr>
      <vt:lpstr>Generative Modeling</vt:lpstr>
      <vt:lpstr>PowerPoint Presentation</vt:lpstr>
      <vt:lpstr>(Hidden) Dynamic Models</vt:lpstr>
      <vt:lpstr>Outline</vt:lpstr>
      <vt:lpstr>DBN (Deep) vs. DBN* (Dynamic)</vt:lpstr>
      <vt:lpstr>Building Dynamics into Deep Models</vt:lpstr>
      <vt:lpstr>Summary</vt:lpstr>
      <vt:lpstr>Outlook</vt:lpstr>
      <vt:lpstr>PART I: Basics  PART II: Modern (as of June 2013) - papers/presentations from ICASSP-2013 and ICML-2013</vt:lpstr>
      <vt:lpstr>     New Types of Deep Neural Network &amp; Learning for  Speech Recognition+  An Overview       </vt:lpstr>
      <vt:lpstr>Special Session Motivations</vt:lpstr>
      <vt:lpstr>Special Session Motivations</vt:lpstr>
      <vt:lpstr>Take-Away from This Special Session</vt:lpstr>
      <vt:lpstr>Recent History of “Deep” Models in Speech</vt:lpstr>
      <vt:lpstr>Hinton’s 2009“Recipe”</vt:lpstr>
      <vt:lpstr>PowerPoint Presentation</vt:lpstr>
      <vt:lpstr>Deep Learning for Phone Recognition  (a stunning discovery at MSR, 2009)</vt:lpstr>
      <vt:lpstr>Deep Learning for Large-Vocabulary Speech Recognition</vt:lpstr>
      <vt:lpstr>New Discoveries about the DNN  “Recipe” since 2009</vt:lpstr>
      <vt:lpstr>Five Technical Papers in Our Special Session</vt:lpstr>
      <vt:lpstr>Themes in the Session</vt:lpstr>
      <vt:lpstr>Themes:  Better Inputs</vt:lpstr>
      <vt:lpstr>Themes:  Nonlinearities</vt:lpstr>
      <vt:lpstr>Themes:  Architectures</vt:lpstr>
      <vt:lpstr>Themes:  Optimization</vt:lpstr>
      <vt:lpstr>Themes:  Regularization</vt:lpstr>
      <vt:lpstr>Themes:  Hyperparameters</vt:lpstr>
      <vt:lpstr>Themes:  Multi-task Learning</vt:lpstr>
      <vt:lpstr>PowerPoint Presentation</vt:lpstr>
      <vt:lpstr>     Recent Advances in Deep Learning for Speech  Research at Microsoft      </vt:lpstr>
      <vt:lpstr>Outline</vt:lpstr>
      <vt:lpstr>Learning Features/Representations</vt:lpstr>
      <vt:lpstr>PowerPoint Presentation</vt:lpstr>
      <vt:lpstr>PowerPoint Presentation</vt:lpstr>
      <vt:lpstr>Back to Primitive Spectral Features</vt:lpstr>
      <vt:lpstr>Back to Primitive Spectral Features</vt:lpstr>
      <vt:lpstr>PowerPoint Presentation</vt:lpstr>
      <vt:lpstr>LVCSR Using Spectral Features</vt:lpstr>
      <vt:lpstr>Learning Multi-Task Features</vt:lpstr>
      <vt:lpstr>Shared Hidden Layers with Language-Specific Output Layers</vt:lpstr>
      <vt:lpstr>PowerPoint Presentation</vt:lpstr>
      <vt:lpstr>Multi-Band ASR Summary Results</vt:lpstr>
      <vt:lpstr>Multilingual ASR Summary Results</vt:lpstr>
      <vt:lpstr>Deep Convolutional Net w. Spectral Features</vt:lpstr>
      <vt:lpstr>Noise Robust DNN Features</vt:lpstr>
      <vt:lpstr>DNN “Model” Adaptation</vt:lpstr>
      <vt:lpstr>New “Model” Architecture: Recurrent Net</vt:lpstr>
      <vt:lpstr>Deep Learning for Dialogue State Tracking</vt:lpstr>
      <vt:lpstr>PowerPoint Presentation</vt:lpstr>
      <vt:lpstr>DSN Results for Dialogue State Tracking</vt:lpstr>
      <vt:lpstr>Conclusions</vt:lpstr>
      <vt:lpstr>PowerPoint Presentation</vt:lpstr>
      <vt:lpstr>     A Deep Convolutional Neural Net Using Heterogeneous Pooling  to Tradeoff Acoustic Invariance w. Phonetic Distinction        </vt:lpstr>
      <vt:lpstr>Background: Convolutional Nets (CNN)</vt:lpstr>
      <vt:lpstr>Background: Convolutional Nets (CNN)</vt:lpstr>
      <vt:lpstr>Main Ideas of This Paper</vt:lpstr>
      <vt:lpstr>CNN with a Fixed Pooling Size (a special case of HP-CNN w. P=3)</vt:lpstr>
      <vt:lpstr>PowerPoint Presentation</vt:lpstr>
      <vt:lpstr>Regularizing HP-CNN with “Dropout”</vt:lpstr>
      <vt:lpstr>Standard TIMIT Task:  Core Testset Results</vt:lpstr>
      <vt:lpstr>Training Criterion: Cross-Entropy</vt:lpstr>
      <vt:lpstr>Effects of Training Epochs (Time)</vt:lpstr>
      <vt:lpstr>Confusion Matrix (Hresults)</vt:lpstr>
      <vt:lpstr>Recognition Error Breakdown</vt:lpstr>
      <vt:lpstr>HP-CNN for Large Vocabulary Speech Recognition</vt:lpstr>
      <vt:lpstr>Conclusions</vt:lpstr>
      <vt:lpstr>PowerPoint Presentation</vt:lpstr>
      <vt:lpstr>PowerPoint Presentation</vt:lpstr>
      <vt:lpstr>PowerPoint Presentation</vt:lpstr>
      <vt:lpstr>PowerPoint Presentation</vt:lpstr>
      <vt:lpstr>PowerPoint Presentation</vt:lpstr>
      <vt:lpstr>     Deep Stacking Networks for Information Retrieval      </vt:lpstr>
      <vt:lpstr>Outline</vt:lpstr>
      <vt:lpstr>Background of IR</vt:lpstr>
      <vt:lpstr>Deep Learning for IR</vt:lpstr>
      <vt:lpstr>Deep Stacking Net (DSN)</vt:lpstr>
      <vt:lpstr>Learning DSN Weights --- Main Ideas</vt:lpstr>
      <vt:lpstr>Learning DSN Weights --- Single Module</vt:lpstr>
      <vt:lpstr>Experimental Evaluation</vt:lpstr>
      <vt:lpstr>Evaluation Metric</vt:lpstr>
      <vt:lpstr>NDCG Results</vt:lpstr>
      <vt:lpstr>Analysis</vt:lpstr>
      <vt:lpstr>Learning Curves</vt:lpstr>
      <vt:lpstr>Conclusions</vt:lpstr>
      <vt:lpstr>PowerPoint Presentation</vt:lpstr>
      <vt:lpstr>PowerPoint Presentation</vt:lpstr>
      <vt:lpstr>Selected References (updated, 2013)</vt:lpstr>
      <vt:lpstr>Selected References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Dong Yu (MSR)</dc:creator>
  <cp:lastModifiedBy>Li Deng</cp:lastModifiedBy>
  <cp:revision>309</cp:revision>
  <dcterms:created xsi:type="dcterms:W3CDTF">2006-08-16T00:00:00Z</dcterms:created>
  <dcterms:modified xsi:type="dcterms:W3CDTF">2013-06-30T00:18:29Z</dcterms:modified>
</cp:coreProperties>
</file>